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0"/>
  </p:notesMasterIdLst>
  <p:handoutMasterIdLst>
    <p:handoutMasterId r:id="rId31"/>
  </p:handoutMasterIdLst>
  <p:sldIdLst>
    <p:sldId id="737" r:id="rId2"/>
    <p:sldId id="781" r:id="rId3"/>
    <p:sldId id="829" r:id="rId4"/>
    <p:sldId id="731" r:id="rId5"/>
    <p:sldId id="711" r:id="rId6"/>
    <p:sldId id="725" r:id="rId7"/>
    <p:sldId id="790" r:id="rId8"/>
    <p:sldId id="720" r:id="rId9"/>
    <p:sldId id="713" r:id="rId10"/>
    <p:sldId id="828" r:id="rId11"/>
    <p:sldId id="830" r:id="rId12"/>
    <p:sldId id="717" r:id="rId13"/>
    <p:sldId id="792" r:id="rId14"/>
    <p:sldId id="685" r:id="rId15"/>
    <p:sldId id="729" r:id="rId16"/>
    <p:sldId id="728" r:id="rId17"/>
    <p:sldId id="730" r:id="rId18"/>
    <p:sldId id="814" r:id="rId19"/>
    <p:sldId id="795" r:id="rId20"/>
    <p:sldId id="782" r:id="rId21"/>
    <p:sldId id="796" r:id="rId22"/>
    <p:sldId id="771" r:id="rId23"/>
    <p:sldId id="770" r:id="rId24"/>
    <p:sldId id="741" r:id="rId25"/>
    <p:sldId id="799" r:id="rId26"/>
    <p:sldId id="798" r:id="rId27"/>
    <p:sldId id="760" r:id="rId28"/>
    <p:sldId id="75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0066B3"/>
    <a:srgbClr val="C7C6C6"/>
    <a:srgbClr val="FF9933"/>
    <a:srgbClr val="B0D235"/>
    <a:srgbClr val="F05A22"/>
    <a:srgbClr val="AA4A9B"/>
    <a:srgbClr val="2F2D2E"/>
    <a:srgbClr val="65A943"/>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9" autoAdjust="0"/>
    <p:restoredTop sz="90305" autoAdjust="0"/>
  </p:normalViewPr>
  <p:slideViewPr>
    <p:cSldViewPr snapToGrid="0">
      <p:cViewPr varScale="1">
        <p:scale>
          <a:sx n="83" d="100"/>
          <a:sy n="83" d="100"/>
        </p:scale>
        <p:origin x="96" y="636"/>
      </p:cViewPr>
      <p:guideLst>
        <p:guide orient="horz" pos="2112"/>
        <p:guide pos="3864"/>
      </p:guideLst>
    </p:cSldViewPr>
  </p:slideViewPr>
  <p:notesTextViewPr>
    <p:cViewPr>
      <p:scale>
        <a:sx n="1" d="1"/>
        <a:sy n="1" d="1"/>
      </p:scale>
      <p:origin x="0" y="0"/>
    </p:cViewPr>
  </p:notesTextViewPr>
  <p:sorterViewPr>
    <p:cViewPr>
      <p:scale>
        <a:sx n="60" d="100"/>
        <a:sy n="60" d="100"/>
      </p:scale>
      <p:origin x="0" y="-2803"/>
    </p:cViewPr>
  </p:sorterViewPr>
  <p:notesViewPr>
    <p:cSldViewPr snapToGrid="0">
      <p:cViewPr varScale="1">
        <p:scale>
          <a:sx n="62" d="100"/>
          <a:sy n="62" d="100"/>
        </p:scale>
        <p:origin x="3062" y="6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dirty="0" smtClean="0"/>
              <a:t>Attendee Overall Value</a:t>
            </a:r>
            <a:endParaRPr lang="en-US" dirty="0"/>
          </a:p>
        </c:rich>
      </c:tx>
      <c:layout>
        <c:manualLayout>
          <c:xMode val="edge"/>
          <c:yMode val="edge"/>
          <c:x val="0.32643737376694082"/>
          <c:y val="4.127634212070938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0.15365551425030979"/>
          <c:y val="0.15738489871086556"/>
          <c:w val="0.8190830235439901"/>
          <c:h val="0.6394080712286655"/>
        </c:manualLayout>
      </c:layout>
      <c:barChart>
        <c:barDir val="col"/>
        <c:grouping val="stacked"/>
        <c:varyColors val="0"/>
        <c:ser>
          <c:idx val="0"/>
          <c:order val="0"/>
          <c:tx>
            <c:strRef>
              <c:f>Sheet1!$B$1</c:f>
              <c:strCache>
                <c:ptCount val="1"/>
                <c:pt idx="0">
                  <c:v>Fair/Poor</c:v>
                </c:pt>
              </c:strCache>
            </c:strRef>
          </c:tx>
          <c:spPr>
            <a:solidFill>
              <a:srgbClr val="C7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Sheet1!$B$2:$B$3</c:f>
              <c:numCache>
                <c:formatCode>0%</c:formatCode>
                <c:ptCount val="2"/>
                <c:pt idx="0">
                  <c:v>0.06</c:v>
                </c:pt>
                <c:pt idx="1">
                  <c:v>0.04</c:v>
                </c:pt>
              </c:numCache>
            </c:numRef>
          </c:val>
          <c:extLst>
            <c:ext xmlns:c16="http://schemas.microsoft.com/office/drawing/2014/chart" uri="{C3380CC4-5D6E-409C-BE32-E72D297353CC}">
              <c16:uniqueId val="{00000000-A2CD-49CB-BAB4-8E3A6B45A1A0}"/>
            </c:ext>
          </c:extLst>
        </c:ser>
        <c:ser>
          <c:idx val="1"/>
          <c:order val="1"/>
          <c:tx>
            <c:strRef>
              <c:f>Sheet1!$C$1</c:f>
              <c:strCache>
                <c:ptCount val="1"/>
                <c:pt idx="0">
                  <c:v>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Sheet1!$C$2:$C$3</c:f>
              <c:numCache>
                <c:formatCode>0%</c:formatCode>
                <c:ptCount val="2"/>
                <c:pt idx="0">
                  <c:v>0.2</c:v>
                </c:pt>
                <c:pt idx="1">
                  <c:v>0.15</c:v>
                </c:pt>
              </c:numCache>
            </c:numRef>
          </c:val>
          <c:extLst>
            <c:ext xmlns:c16="http://schemas.microsoft.com/office/drawing/2014/chart" uri="{C3380CC4-5D6E-409C-BE32-E72D297353CC}">
              <c16:uniqueId val="{00000001-A2CD-49CB-BAB4-8E3A6B45A1A0}"/>
            </c:ext>
          </c:extLst>
        </c:ser>
        <c:ser>
          <c:idx val="2"/>
          <c:order val="2"/>
          <c:tx>
            <c:strRef>
              <c:f>Sheet1!$D$1</c:f>
              <c:strCache>
                <c:ptCount val="1"/>
                <c:pt idx="0">
                  <c:v>Very Good</c:v>
                </c:pt>
              </c:strCache>
            </c:strRef>
          </c:tx>
          <c:spPr>
            <a:solidFill>
              <a:srgbClr val="9395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Sheet1!$D$2:$D$3</c:f>
              <c:numCache>
                <c:formatCode>0%</c:formatCode>
                <c:ptCount val="2"/>
                <c:pt idx="0">
                  <c:v>0.46</c:v>
                </c:pt>
                <c:pt idx="1">
                  <c:v>0.49</c:v>
                </c:pt>
              </c:numCache>
            </c:numRef>
          </c:val>
          <c:extLst>
            <c:ext xmlns:c16="http://schemas.microsoft.com/office/drawing/2014/chart" uri="{C3380CC4-5D6E-409C-BE32-E72D297353CC}">
              <c16:uniqueId val="{00000002-A2CD-49CB-BAB4-8E3A6B45A1A0}"/>
            </c:ext>
          </c:extLst>
        </c:ser>
        <c:ser>
          <c:idx val="3"/>
          <c:order val="3"/>
          <c:tx>
            <c:strRef>
              <c:f>Sheet1!$E$1</c:f>
              <c:strCache>
                <c:ptCount val="1"/>
                <c:pt idx="0">
                  <c:v>Excellent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Sheet1!$E$2:$E$3</c:f>
              <c:numCache>
                <c:formatCode>0%</c:formatCode>
                <c:ptCount val="2"/>
                <c:pt idx="0">
                  <c:v>0.28000000000000003</c:v>
                </c:pt>
                <c:pt idx="1">
                  <c:v>0.32</c:v>
                </c:pt>
              </c:numCache>
            </c:numRef>
          </c:val>
          <c:extLst>
            <c:ext xmlns:c16="http://schemas.microsoft.com/office/drawing/2014/chart" uri="{C3380CC4-5D6E-409C-BE32-E72D297353CC}">
              <c16:uniqueId val="{00000000-9796-4AB9-8F05-A5688ABCAA95}"/>
            </c:ext>
          </c:extLst>
        </c:ser>
        <c:dLbls>
          <c:dLblPos val="ctr"/>
          <c:showLegendKey val="0"/>
          <c:showVal val="1"/>
          <c:showCatName val="0"/>
          <c:showSerName val="0"/>
          <c:showPercent val="0"/>
          <c:showBubbleSize val="0"/>
        </c:dLbls>
        <c:gapWidth val="150"/>
        <c:overlap val="100"/>
        <c:axId val="372605944"/>
        <c:axId val="212382616"/>
      </c:barChart>
      <c:catAx>
        <c:axId val="37260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212382616"/>
        <c:crosses val="autoZero"/>
        <c:auto val="1"/>
        <c:lblAlgn val="ctr"/>
        <c:lblOffset val="100"/>
        <c:noMultiLvlLbl val="0"/>
      </c:catAx>
      <c:valAx>
        <c:axId val="212382616"/>
        <c:scaling>
          <c:orientation val="minMax"/>
        </c:scaling>
        <c:delete val="1"/>
        <c:axPos val="l"/>
        <c:numFmt formatCode="0%" sourceLinked="1"/>
        <c:majorTickMark val="none"/>
        <c:minorTickMark val="none"/>
        <c:tickLblPos val="nextTo"/>
        <c:crossAx val="372605944"/>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2F2D2E">
                    <a:lumMod val="90000"/>
                    <a:lumOff val="10000"/>
                  </a:srgbClr>
                </a:solidFill>
                <a:latin typeface="+mn-lt"/>
                <a:ea typeface="+mn-ea"/>
                <a:cs typeface="+mn-cs"/>
              </a:defRPr>
            </a:pPr>
            <a:r>
              <a:rPr lang="en-US" sz="1800" dirty="0" smtClean="0">
                <a:effectLst/>
              </a:rPr>
              <a:t>Net Promoter® Score</a:t>
            </a:r>
            <a:endParaRPr lang="en-US" dirty="0" smtClean="0">
              <a:effectLst/>
            </a:endParaRPr>
          </a:p>
        </c:rich>
      </c:tx>
      <c:layout>
        <c:manualLayout>
          <c:xMode val="edge"/>
          <c:yMode val="edge"/>
          <c:x val="0.32483512097996403"/>
          <c:y val="3.03491240556497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2F2D2E">
                  <a:lumMod val="90000"/>
                  <a:lumOff val="10000"/>
                </a:srgbClr>
              </a:solidFill>
              <a:latin typeface="+mn-lt"/>
              <a:ea typeface="+mn-ea"/>
              <a:cs typeface="+mn-cs"/>
            </a:defRPr>
          </a:pPr>
          <a:endParaRPr lang="en-US"/>
        </a:p>
      </c:txPr>
    </c:title>
    <c:autoTitleDeleted val="0"/>
    <c:plotArea>
      <c:layout>
        <c:manualLayout>
          <c:layoutTarget val="inner"/>
          <c:xMode val="edge"/>
          <c:yMode val="edge"/>
          <c:x val="0.15365551425030979"/>
          <c:y val="0.15738489871086556"/>
          <c:w val="0.8190830235439901"/>
          <c:h val="0.6394080712286655"/>
        </c:manualLayout>
      </c:layout>
      <c:barChart>
        <c:barDir val="col"/>
        <c:grouping val="stacked"/>
        <c:varyColors val="0"/>
        <c:ser>
          <c:idx val="0"/>
          <c:order val="0"/>
          <c:tx>
            <c:strRef>
              <c:f>Sheet1!$B$1</c:f>
              <c:strCache>
                <c:ptCount val="1"/>
                <c:pt idx="0">
                  <c:v>Detractors</c:v>
                </c:pt>
              </c:strCache>
            </c:strRef>
          </c:tx>
          <c:spPr>
            <a:solidFill>
              <a:srgbClr val="C7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Attendee Norm</c:v>
                </c:pt>
              </c:strCache>
            </c:strRef>
          </c:cat>
          <c:val>
            <c:numRef>
              <c:f>Sheet1!$B$2:$B$4</c:f>
              <c:numCache>
                <c:formatCode>0%</c:formatCode>
                <c:ptCount val="3"/>
                <c:pt idx="0">
                  <c:v>0.12</c:v>
                </c:pt>
                <c:pt idx="1">
                  <c:v>0.11</c:v>
                </c:pt>
                <c:pt idx="2">
                  <c:v>0.13</c:v>
                </c:pt>
              </c:numCache>
            </c:numRef>
          </c:val>
          <c:extLst>
            <c:ext xmlns:c16="http://schemas.microsoft.com/office/drawing/2014/chart" uri="{C3380CC4-5D6E-409C-BE32-E72D297353CC}">
              <c16:uniqueId val="{00000000-A2CD-49CB-BAB4-8E3A6B45A1A0}"/>
            </c:ext>
          </c:extLst>
        </c:ser>
        <c:ser>
          <c:idx val="1"/>
          <c:order val="1"/>
          <c:tx>
            <c:strRef>
              <c:f>Sheet1!$C$1</c:f>
              <c:strCache>
                <c:ptCount val="1"/>
                <c:pt idx="0">
                  <c:v>Passives</c:v>
                </c:pt>
              </c:strCache>
            </c:strRef>
          </c:tx>
          <c:spPr>
            <a:solidFill>
              <a:srgbClr val="9395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Attendee Norm</c:v>
                </c:pt>
              </c:strCache>
            </c:strRef>
          </c:cat>
          <c:val>
            <c:numRef>
              <c:f>Sheet1!$C$2:$C$4</c:f>
              <c:numCache>
                <c:formatCode>0%</c:formatCode>
                <c:ptCount val="3"/>
                <c:pt idx="0">
                  <c:v>0.28999999999999998</c:v>
                </c:pt>
                <c:pt idx="1">
                  <c:v>0.25</c:v>
                </c:pt>
                <c:pt idx="2">
                  <c:v>0.3</c:v>
                </c:pt>
              </c:numCache>
            </c:numRef>
          </c:val>
          <c:extLst>
            <c:ext xmlns:c16="http://schemas.microsoft.com/office/drawing/2014/chart" uri="{C3380CC4-5D6E-409C-BE32-E72D297353CC}">
              <c16:uniqueId val="{00000001-A2CD-49CB-BAB4-8E3A6B45A1A0}"/>
            </c:ext>
          </c:extLst>
        </c:ser>
        <c:ser>
          <c:idx val="2"/>
          <c:order val="2"/>
          <c:tx>
            <c:strRef>
              <c:f>Sheet1!$D$1</c:f>
              <c:strCache>
                <c:ptCount val="1"/>
                <c:pt idx="0">
                  <c:v>Promoters</c:v>
                </c:pt>
              </c:strCache>
            </c:strRef>
          </c:tx>
          <c:spPr>
            <a:solidFill>
              <a:schemeClr val="accent6"/>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BA81-41C7-A3DA-BC76ACAE21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Attendee Norm</c:v>
                </c:pt>
              </c:strCache>
            </c:strRef>
          </c:cat>
          <c:val>
            <c:numRef>
              <c:f>Sheet1!$D$2:$D$4</c:f>
              <c:numCache>
                <c:formatCode>0%</c:formatCode>
                <c:ptCount val="3"/>
                <c:pt idx="0">
                  <c:v>0.59</c:v>
                </c:pt>
                <c:pt idx="1">
                  <c:v>0.64</c:v>
                </c:pt>
                <c:pt idx="2">
                  <c:v>0.56999999999999995</c:v>
                </c:pt>
              </c:numCache>
            </c:numRef>
          </c:val>
          <c:extLst>
            <c:ext xmlns:c16="http://schemas.microsoft.com/office/drawing/2014/chart" uri="{C3380CC4-5D6E-409C-BE32-E72D297353CC}">
              <c16:uniqueId val="{00000002-A2CD-49CB-BAB4-8E3A6B45A1A0}"/>
            </c:ext>
          </c:extLst>
        </c:ser>
        <c:dLbls>
          <c:dLblPos val="ctr"/>
          <c:showLegendKey val="0"/>
          <c:showVal val="1"/>
          <c:showCatName val="0"/>
          <c:showSerName val="0"/>
          <c:showPercent val="0"/>
          <c:showBubbleSize val="0"/>
        </c:dLbls>
        <c:gapWidth val="150"/>
        <c:overlap val="100"/>
        <c:axId val="360107024"/>
        <c:axId val="360107808"/>
      </c:barChart>
      <c:catAx>
        <c:axId val="36010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360107808"/>
        <c:crosses val="autoZero"/>
        <c:auto val="1"/>
        <c:lblAlgn val="ctr"/>
        <c:lblOffset val="100"/>
        <c:noMultiLvlLbl val="0"/>
      </c:catAx>
      <c:valAx>
        <c:axId val="360107808"/>
        <c:scaling>
          <c:orientation val="minMax"/>
        </c:scaling>
        <c:delete val="1"/>
        <c:axPos val="l"/>
        <c:numFmt formatCode="0%" sourceLinked="1"/>
        <c:majorTickMark val="out"/>
        <c:minorTickMark val="none"/>
        <c:tickLblPos val="nextTo"/>
        <c:crossAx val="360107024"/>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dirty="0" smtClean="0"/>
              <a:t>Likelihood to Attend in 2018</a:t>
            </a:r>
            <a:endParaRPr lang="en-US" dirty="0"/>
          </a:p>
        </c:rich>
      </c:tx>
      <c:layout>
        <c:manualLayout>
          <c:xMode val="edge"/>
          <c:yMode val="edge"/>
          <c:x val="0.33075588599752165"/>
          <c:y val="5.771370895808449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0.38661710037174718"/>
          <c:y val="0.15738489871086556"/>
          <c:w val="0.41759603469640644"/>
          <c:h val="0.6394080712286655"/>
        </c:manualLayout>
      </c:layout>
      <c:barChart>
        <c:barDir val="col"/>
        <c:grouping val="stacked"/>
        <c:varyColors val="0"/>
        <c:ser>
          <c:idx val="0"/>
          <c:order val="0"/>
          <c:tx>
            <c:strRef>
              <c:f>Sheet1!$B$1</c:f>
              <c:strCache>
                <c:ptCount val="1"/>
                <c:pt idx="0">
                  <c:v>Probably/definitely will not attend</c:v>
                </c:pt>
              </c:strCache>
            </c:strRef>
          </c:tx>
          <c:spPr>
            <a:solidFill>
              <a:srgbClr val="C7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2017                                          Chicago</c:v>
                </c:pt>
              </c:strCache>
            </c:strRef>
          </c:cat>
          <c:val>
            <c:numRef>
              <c:f>Sheet1!$B$2:$B$2</c:f>
              <c:numCache>
                <c:formatCode>0%</c:formatCode>
                <c:ptCount val="1"/>
                <c:pt idx="0">
                  <c:v>0.15</c:v>
                </c:pt>
              </c:numCache>
            </c:numRef>
          </c:val>
          <c:extLst>
            <c:ext xmlns:c16="http://schemas.microsoft.com/office/drawing/2014/chart" uri="{C3380CC4-5D6E-409C-BE32-E72D297353CC}">
              <c16:uniqueId val="{00000000-A2CD-49CB-BAB4-8E3A6B45A1A0}"/>
            </c:ext>
          </c:extLst>
        </c:ser>
        <c:ser>
          <c:idx val="1"/>
          <c:order val="1"/>
          <c:tx>
            <c:strRef>
              <c:f>Sheet1!$C$1</c:f>
              <c:strCache>
                <c:ptCount val="1"/>
                <c:pt idx="0">
                  <c:v>Unsure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2017                                          Chicago</c:v>
                </c:pt>
              </c:strCache>
            </c:strRef>
          </c:cat>
          <c:val>
            <c:numRef>
              <c:f>Sheet1!$C$2:$C$2</c:f>
              <c:numCache>
                <c:formatCode>0%</c:formatCode>
                <c:ptCount val="1"/>
                <c:pt idx="0">
                  <c:v>0.25</c:v>
                </c:pt>
              </c:numCache>
            </c:numRef>
          </c:val>
          <c:extLst>
            <c:ext xmlns:c16="http://schemas.microsoft.com/office/drawing/2014/chart" uri="{C3380CC4-5D6E-409C-BE32-E72D297353CC}">
              <c16:uniqueId val="{00000001-A2CD-49CB-BAB4-8E3A6B45A1A0}"/>
            </c:ext>
          </c:extLst>
        </c:ser>
        <c:ser>
          <c:idx val="2"/>
          <c:order val="2"/>
          <c:tx>
            <c:strRef>
              <c:f>Sheet1!$D$1</c:f>
              <c:strCache>
                <c:ptCount val="1"/>
                <c:pt idx="0">
                  <c:v>Probably will attend</c:v>
                </c:pt>
              </c:strCache>
            </c:strRef>
          </c:tx>
          <c:spPr>
            <a:solidFill>
              <a:srgbClr val="9395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2017                                          Chicago</c:v>
                </c:pt>
              </c:strCache>
            </c:strRef>
          </c:cat>
          <c:val>
            <c:numRef>
              <c:f>Sheet1!$D$2:$D$2</c:f>
              <c:numCache>
                <c:formatCode>0%</c:formatCode>
                <c:ptCount val="1"/>
                <c:pt idx="0">
                  <c:v>0.35</c:v>
                </c:pt>
              </c:numCache>
            </c:numRef>
          </c:val>
          <c:extLst>
            <c:ext xmlns:c16="http://schemas.microsoft.com/office/drawing/2014/chart" uri="{C3380CC4-5D6E-409C-BE32-E72D297353CC}">
              <c16:uniqueId val="{00000002-A2CD-49CB-BAB4-8E3A6B45A1A0}"/>
            </c:ext>
          </c:extLst>
        </c:ser>
        <c:ser>
          <c:idx val="3"/>
          <c:order val="3"/>
          <c:tx>
            <c:strRef>
              <c:f>Sheet1!$E$1</c:f>
              <c:strCache>
                <c:ptCount val="1"/>
                <c:pt idx="0">
                  <c:v>Definitely will attend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2017                                          Chicago</c:v>
                </c:pt>
              </c:strCache>
            </c:strRef>
          </c:cat>
          <c:val>
            <c:numRef>
              <c:f>Sheet1!$E$2:$E$2</c:f>
              <c:numCache>
                <c:formatCode>0%</c:formatCode>
                <c:ptCount val="1"/>
                <c:pt idx="0">
                  <c:v>0.25</c:v>
                </c:pt>
              </c:numCache>
            </c:numRef>
          </c:val>
          <c:extLst>
            <c:ext xmlns:c16="http://schemas.microsoft.com/office/drawing/2014/chart" uri="{C3380CC4-5D6E-409C-BE32-E72D297353CC}">
              <c16:uniqueId val="{00000000-AD57-4967-B42D-69F9B78A705C}"/>
            </c:ext>
          </c:extLst>
        </c:ser>
        <c:dLbls>
          <c:dLblPos val="ctr"/>
          <c:showLegendKey val="0"/>
          <c:showVal val="1"/>
          <c:showCatName val="0"/>
          <c:showSerName val="0"/>
          <c:showPercent val="0"/>
          <c:showBubbleSize val="0"/>
        </c:dLbls>
        <c:gapWidth val="150"/>
        <c:overlap val="100"/>
        <c:axId val="608670424"/>
        <c:axId val="608671208"/>
      </c:barChart>
      <c:catAx>
        <c:axId val="60867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608671208"/>
        <c:crosses val="autoZero"/>
        <c:auto val="1"/>
        <c:lblAlgn val="ctr"/>
        <c:lblOffset val="100"/>
        <c:noMultiLvlLbl val="0"/>
      </c:catAx>
      <c:valAx>
        <c:axId val="608671208"/>
        <c:scaling>
          <c:orientation val="minMax"/>
        </c:scaling>
        <c:delete val="1"/>
        <c:axPos val="l"/>
        <c:numFmt formatCode="0%" sourceLinked="1"/>
        <c:majorTickMark val="none"/>
        <c:minorTickMark val="none"/>
        <c:tickLblPos val="nextTo"/>
        <c:crossAx val="608670424"/>
        <c:crosses val="autoZero"/>
        <c:crossBetween val="between"/>
      </c:valAx>
      <c:spPr>
        <a:noFill/>
        <a:ln>
          <a:noFill/>
        </a:ln>
        <a:effectLst/>
      </c:spPr>
    </c:plotArea>
    <c:legend>
      <c:legendPos val="l"/>
      <c:layout>
        <c:manualLayout>
          <c:xMode val="edge"/>
          <c:yMode val="edge"/>
          <c:x val="1.4869888475836431E-2"/>
          <c:y val="0.30174281388306046"/>
          <c:w val="0.29053205709881058"/>
          <c:h val="0.37726906308519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sz="1800" dirty="0" smtClean="0">
                <a:solidFill>
                  <a:schemeClr val="tx1">
                    <a:lumMod val="90000"/>
                    <a:lumOff val="10000"/>
                  </a:schemeClr>
                </a:solidFill>
              </a:rPr>
              <a:t>Frequency</a:t>
            </a:r>
            <a:r>
              <a:rPr lang="en-US" sz="1800" baseline="0" dirty="0" smtClean="0">
                <a:solidFill>
                  <a:schemeClr val="tx1">
                    <a:lumMod val="90000"/>
                    <a:lumOff val="10000"/>
                  </a:schemeClr>
                </a:solidFill>
              </a:rPr>
              <a:t> of Attending WEFTEC</a:t>
            </a:r>
            <a:r>
              <a:rPr lang="en-US" sz="1800" baseline="0" dirty="0" smtClean="0">
                <a:solidFill>
                  <a:schemeClr val="tx1">
                    <a:lumMod val="90000"/>
                    <a:lumOff val="10000"/>
                  </a:schemeClr>
                </a:solidFill>
                <a:latin typeface="Calibri" panose="020F0502020204030204" pitchFamily="34" charset="0"/>
                <a:cs typeface="Calibri" panose="020F0502020204030204" pitchFamily="34" charset="0"/>
              </a:rPr>
              <a:t>®</a:t>
            </a:r>
            <a:endParaRPr lang="en-US" sz="1800" dirty="0">
              <a:solidFill>
                <a:schemeClr val="tx1">
                  <a:lumMod val="90000"/>
                  <a:lumOff val="10000"/>
                </a:schemeClr>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4.2270933034604635E-2"/>
          <c:y val="0.37488554071690644"/>
          <c:w val="0.94433807017447147"/>
          <c:h val="0.53143094270954117"/>
        </c:manualLayout>
      </c:layout>
      <c:barChart>
        <c:barDir val="col"/>
        <c:grouping val="clustered"/>
        <c:varyColors val="0"/>
        <c:ser>
          <c:idx val="1"/>
          <c:order val="0"/>
          <c:tx>
            <c:strRef>
              <c:f>Sheet1!$B$1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First Time Attendees</c:v>
                </c:pt>
                <c:pt idx="1">
                  <c:v>Attended Last Exhibition</c:v>
                </c:pt>
                <c:pt idx="2">
                  <c:v>Regular Attendee (3 out of the last 4 shows)</c:v>
                </c:pt>
              </c:strCache>
            </c:strRef>
          </c:cat>
          <c:val>
            <c:numRef>
              <c:f>Sheet1!$B$2:$B$4</c:f>
              <c:numCache>
                <c:formatCode>0%</c:formatCode>
                <c:ptCount val="3"/>
                <c:pt idx="0">
                  <c:v>0.28999999999999998</c:v>
                </c:pt>
                <c:pt idx="1">
                  <c:v>0.37</c:v>
                </c:pt>
                <c:pt idx="2">
                  <c:v>0.32</c:v>
                </c:pt>
              </c:numCache>
            </c:numRef>
          </c:val>
          <c:extLst>
            <c:ext xmlns:c16="http://schemas.microsoft.com/office/drawing/2014/chart" uri="{C3380CC4-5D6E-409C-BE32-E72D297353CC}">
              <c16:uniqueId val="{00000001-B631-471E-91F1-65A9519961EE}"/>
            </c:ext>
          </c:extLst>
        </c:ser>
        <c:ser>
          <c:idx val="3"/>
          <c:order val="1"/>
          <c:tx>
            <c:strRef>
              <c:f>Sheet1!$C$1</c:f>
              <c:strCache>
                <c:ptCount val="1"/>
                <c:pt idx="0">
                  <c:v>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First Time Attendees</c:v>
                </c:pt>
                <c:pt idx="1">
                  <c:v>Attended Last Exhibition</c:v>
                </c:pt>
                <c:pt idx="2">
                  <c:v>Regular Attendee (3 out of the last 4 shows)</c:v>
                </c:pt>
              </c:strCache>
            </c:strRef>
          </c:cat>
          <c:val>
            <c:numRef>
              <c:f>Sheet1!$C$2:$C$4</c:f>
              <c:numCache>
                <c:formatCode>0%</c:formatCode>
                <c:ptCount val="3"/>
                <c:pt idx="0">
                  <c:v>0.37</c:v>
                </c:pt>
                <c:pt idx="1">
                  <c:v>0.3</c:v>
                </c:pt>
                <c:pt idx="2">
                  <c:v>0.28000000000000003</c:v>
                </c:pt>
              </c:numCache>
            </c:numRef>
          </c:val>
          <c:extLst>
            <c:ext xmlns:c16="http://schemas.microsoft.com/office/drawing/2014/chart" uri="{C3380CC4-5D6E-409C-BE32-E72D297353CC}">
              <c16:uniqueId val="{00000000-B327-4B39-A550-A6628F56CE43}"/>
            </c:ext>
          </c:extLst>
        </c:ser>
        <c:ser>
          <c:idx val="4"/>
          <c:order val="2"/>
          <c:tx>
            <c:strRef>
              <c:f>Sheet1!$D$1</c:f>
              <c:strCache>
                <c:ptCount val="1"/>
                <c:pt idx="0">
                  <c:v>ESI Norm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First Time Attendees</c:v>
                </c:pt>
                <c:pt idx="1">
                  <c:v>Attended Last Exhibition</c:v>
                </c:pt>
                <c:pt idx="2">
                  <c:v>Regular Attendee (3 out of the last 4 shows)</c:v>
                </c:pt>
              </c:strCache>
            </c:strRef>
          </c:cat>
          <c:val>
            <c:numRef>
              <c:f>Sheet1!$D$2:$D$4</c:f>
              <c:numCache>
                <c:formatCode>0%</c:formatCode>
                <c:ptCount val="3"/>
                <c:pt idx="0">
                  <c:v>0.38</c:v>
                </c:pt>
                <c:pt idx="1">
                  <c:v>0.36</c:v>
                </c:pt>
                <c:pt idx="2">
                  <c:v>0.3</c:v>
                </c:pt>
              </c:numCache>
            </c:numRef>
          </c:val>
          <c:extLst>
            <c:ext xmlns:c16="http://schemas.microsoft.com/office/drawing/2014/chart" uri="{C3380CC4-5D6E-409C-BE32-E72D297353CC}">
              <c16:uniqueId val="{00000001-B327-4B39-A550-A6628F56CE43}"/>
            </c:ext>
          </c:extLst>
        </c:ser>
        <c:dLbls>
          <c:dLblPos val="outEnd"/>
          <c:showLegendKey val="0"/>
          <c:showVal val="1"/>
          <c:showCatName val="0"/>
          <c:showSerName val="0"/>
          <c:showPercent val="0"/>
          <c:showBubbleSize val="0"/>
        </c:dLbls>
        <c:gapWidth val="234"/>
        <c:overlap val="-47"/>
        <c:axId val="380184848"/>
        <c:axId val="380185240"/>
      </c:barChart>
      <c:catAx>
        <c:axId val="38018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380185240"/>
        <c:crosses val="autoZero"/>
        <c:auto val="1"/>
        <c:lblAlgn val="ctr"/>
        <c:lblOffset val="100"/>
        <c:noMultiLvlLbl val="0"/>
      </c:catAx>
      <c:valAx>
        <c:axId val="380185240"/>
        <c:scaling>
          <c:orientation val="minMax"/>
        </c:scaling>
        <c:delete val="1"/>
        <c:axPos val="l"/>
        <c:numFmt formatCode="0%" sourceLinked="1"/>
        <c:majorTickMark val="none"/>
        <c:minorTickMark val="none"/>
        <c:tickLblPos val="nextTo"/>
        <c:crossAx val="380184848"/>
        <c:crosses val="autoZero"/>
        <c:crossBetween val="between"/>
      </c:valAx>
      <c:spPr>
        <a:noFill/>
        <a:ln>
          <a:noFill/>
        </a:ln>
        <a:effectLst/>
      </c:spPr>
    </c:plotArea>
    <c:legend>
      <c:legendPos val="b"/>
      <c:layout>
        <c:manualLayout>
          <c:xMode val="edge"/>
          <c:yMode val="edge"/>
          <c:x val="0.36675876826557036"/>
          <c:y val="0.12785272822538768"/>
          <c:w val="0.27683367879088372"/>
          <c:h val="6.7379439849359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70933034604635E-2"/>
          <c:y val="0.1702787760056452"/>
          <c:w val="0.94433807017447147"/>
          <c:h val="0.73603760896052906"/>
        </c:manualLayout>
      </c:layout>
      <c:barChart>
        <c:barDir val="col"/>
        <c:grouping val="clustered"/>
        <c:varyColors val="0"/>
        <c:ser>
          <c:idx val="1"/>
          <c:order val="0"/>
          <c:tx>
            <c:strRef>
              <c:f>Sheet1!$B$1</c:f>
              <c:strCache>
                <c:ptCount val="1"/>
                <c:pt idx="0">
                  <c:v>Total Buying Plans</c:v>
                </c:pt>
              </c:strCache>
            </c:strRef>
          </c:tx>
          <c:spPr>
            <a:solidFill>
              <a:schemeClr val="accent2"/>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3-47BE-47B7-8608-CBABB123700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47BE-47B7-8608-CBABB12370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Norm</c:v>
                </c:pt>
              </c:strCache>
            </c:strRef>
          </c:cat>
          <c:val>
            <c:numRef>
              <c:f>Sheet1!$B$2:$B$4</c:f>
              <c:numCache>
                <c:formatCode>0%</c:formatCode>
                <c:ptCount val="3"/>
                <c:pt idx="0">
                  <c:v>0.3</c:v>
                </c:pt>
                <c:pt idx="1">
                  <c:v>0.32</c:v>
                </c:pt>
                <c:pt idx="2">
                  <c:v>0.49</c:v>
                </c:pt>
              </c:numCache>
            </c:numRef>
          </c:val>
          <c:extLst>
            <c:ext xmlns:c16="http://schemas.microsoft.com/office/drawing/2014/chart" uri="{C3380CC4-5D6E-409C-BE32-E72D297353CC}">
              <c16:uniqueId val="{00000000-47BE-47B7-8608-CBABB1237000}"/>
            </c:ext>
          </c:extLst>
        </c:ser>
        <c:dLbls>
          <c:dLblPos val="outEnd"/>
          <c:showLegendKey val="0"/>
          <c:showVal val="1"/>
          <c:showCatName val="0"/>
          <c:showSerName val="0"/>
          <c:showPercent val="0"/>
          <c:showBubbleSize val="0"/>
        </c:dLbls>
        <c:gapWidth val="234"/>
        <c:overlap val="-47"/>
        <c:axId val="380184848"/>
        <c:axId val="380185240"/>
      </c:barChart>
      <c:catAx>
        <c:axId val="38018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380185240"/>
        <c:crosses val="autoZero"/>
        <c:auto val="1"/>
        <c:lblAlgn val="ctr"/>
        <c:lblOffset val="100"/>
        <c:noMultiLvlLbl val="0"/>
      </c:catAx>
      <c:valAx>
        <c:axId val="380185240"/>
        <c:scaling>
          <c:orientation val="minMax"/>
        </c:scaling>
        <c:delete val="1"/>
        <c:axPos val="l"/>
        <c:numFmt formatCode="0%" sourceLinked="1"/>
        <c:majorTickMark val="none"/>
        <c:minorTickMark val="none"/>
        <c:tickLblPos val="nextTo"/>
        <c:crossAx val="38018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sz="1800" dirty="0"/>
              <a:t>Net Buying Influences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1.1159157973872985E-2"/>
          <c:y val="0.37488554071690644"/>
          <c:w val="0.97544985245747939"/>
          <c:h val="0.53143094270954117"/>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Final Say</c:v>
                </c:pt>
                <c:pt idx="1">
                  <c:v>Specify Supplier</c:v>
                </c:pt>
                <c:pt idx="2">
                  <c:v>Recommend</c:v>
                </c:pt>
                <c:pt idx="3">
                  <c:v>Net Buying Influences</c:v>
                </c:pt>
              </c:strCache>
            </c:strRef>
          </c:cat>
          <c:val>
            <c:numRef>
              <c:f>Sheet1!$B$2:$B$5</c:f>
              <c:numCache>
                <c:formatCode>0%</c:formatCode>
                <c:ptCount val="4"/>
                <c:pt idx="0">
                  <c:v>0.27</c:v>
                </c:pt>
                <c:pt idx="1">
                  <c:v>0.28999999999999998</c:v>
                </c:pt>
                <c:pt idx="2">
                  <c:v>0.53</c:v>
                </c:pt>
                <c:pt idx="3">
                  <c:v>0.73</c:v>
                </c:pt>
              </c:numCache>
            </c:numRef>
          </c:val>
          <c:extLst>
            <c:ext xmlns:c16="http://schemas.microsoft.com/office/drawing/2014/chart" uri="{C3380CC4-5D6E-409C-BE32-E72D297353CC}">
              <c16:uniqueId val="{00000000-B631-471E-91F1-65A9519961EE}"/>
            </c:ext>
          </c:extLst>
        </c:ser>
        <c:ser>
          <c:idx val="1"/>
          <c:order val="1"/>
          <c:tx>
            <c:strRef>
              <c:f>Sheet1!$C$1</c:f>
              <c:strCache>
                <c:ptCount val="1"/>
                <c:pt idx="0">
                  <c:v>2017</c:v>
                </c:pt>
              </c:strCache>
            </c:strRef>
          </c:tx>
          <c:spPr>
            <a:solidFill>
              <a:srgbClr val="B0D23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Final Say</c:v>
                </c:pt>
                <c:pt idx="1">
                  <c:v>Specify Supplier</c:v>
                </c:pt>
                <c:pt idx="2">
                  <c:v>Recommend</c:v>
                </c:pt>
                <c:pt idx="3">
                  <c:v>Net Buying Influences</c:v>
                </c:pt>
              </c:strCache>
            </c:strRef>
          </c:cat>
          <c:val>
            <c:numRef>
              <c:f>Sheet1!$C$2:$C$5</c:f>
              <c:numCache>
                <c:formatCode>0%</c:formatCode>
                <c:ptCount val="4"/>
                <c:pt idx="0">
                  <c:v>0.32</c:v>
                </c:pt>
                <c:pt idx="1">
                  <c:v>0.33</c:v>
                </c:pt>
                <c:pt idx="2">
                  <c:v>0.59</c:v>
                </c:pt>
                <c:pt idx="3">
                  <c:v>0.8</c:v>
                </c:pt>
              </c:numCache>
            </c:numRef>
          </c:val>
          <c:extLst>
            <c:ext xmlns:c16="http://schemas.microsoft.com/office/drawing/2014/chart" uri="{C3380CC4-5D6E-409C-BE32-E72D297353CC}">
              <c16:uniqueId val="{00000001-B631-471E-91F1-65A9519961EE}"/>
            </c:ext>
          </c:extLst>
        </c:ser>
        <c:ser>
          <c:idx val="2"/>
          <c:order val="2"/>
          <c:tx>
            <c:strRef>
              <c:f>Sheet1!$D$1</c:f>
              <c:strCache>
                <c:ptCount val="1"/>
                <c:pt idx="0">
                  <c:v>ESI Norm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Final Say</c:v>
                </c:pt>
                <c:pt idx="1">
                  <c:v>Specify Supplier</c:v>
                </c:pt>
                <c:pt idx="2">
                  <c:v>Recommend</c:v>
                </c:pt>
                <c:pt idx="3">
                  <c:v>Net Buying Influences</c:v>
                </c:pt>
              </c:strCache>
            </c:strRef>
          </c:cat>
          <c:val>
            <c:numRef>
              <c:f>Sheet1!$D$2:$D$5</c:f>
              <c:numCache>
                <c:formatCode>0%</c:formatCode>
                <c:ptCount val="4"/>
                <c:pt idx="0">
                  <c:v>0.31</c:v>
                </c:pt>
                <c:pt idx="1">
                  <c:v>0.25</c:v>
                </c:pt>
                <c:pt idx="2">
                  <c:v>0.51</c:v>
                </c:pt>
                <c:pt idx="3">
                  <c:v>0.82</c:v>
                </c:pt>
              </c:numCache>
            </c:numRef>
          </c:val>
          <c:extLst>
            <c:ext xmlns:c16="http://schemas.microsoft.com/office/drawing/2014/chart" uri="{C3380CC4-5D6E-409C-BE32-E72D297353CC}">
              <c16:uniqueId val="{00000002-B631-471E-91F1-65A9519961EE}"/>
            </c:ext>
          </c:extLst>
        </c:ser>
        <c:dLbls>
          <c:dLblPos val="outEnd"/>
          <c:showLegendKey val="0"/>
          <c:showVal val="1"/>
          <c:showCatName val="0"/>
          <c:showSerName val="0"/>
          <c:showPercent val="0"/>
          <c:showBubbleSize val="0"/>
        </c:dLbls>
        <c:gapWidth val="219"/>
        <c:overlap val="-27"/>
        <c:axId val="207661224"/>
        <c:axId val="207661616"/>
      </c:barChart>
      <c:catAx>
        <c:axId val="20766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207661616"/>
        <c:crosses val="autoZero"/>
        <c:auto val="1"/>
        <c:lblAlgn val="ctr"/>
        <c:lblOffset val="100"/>
        <c:noMultiLvlLbl val="0"/>
      </c:catAx>
      <c:valAx>
        <c:axId val="207661616"/>
        <c:scaling>
          <c:orientation val="minMax"/>
        </c:scaling>
        <c:delete val="1"/>
        <c:axPos val="l"/>
        <c:numFmt formatCode="0%" sourceLinked="1"/>
        <c:majorTickMark val="none"/>
        <c:minorTickMark val="none"/>
        <c:tickLblPos val="nextTo"/>
        <c:crossAx val="207661224"/>
        <c:crosses val="autoZero"/>
        <c:crossBetween val="between"/>
      </c:valAx>
      <c:spPr>
        <a:noFill/>
        <a:ln>
          <a:noFill/>
        </a:ln>
        <a:effectLst/>
      </c:spPr>
    </c:plotArea>
    <c:legend>
      <c:legendPos val="b"/>
      <c:layout>
        <c:manualLayout>
          <c:xMode val="edge"/>
          <c:yMode val="edge"/>
          <c:x val="0.36453650113138764"/>
          <c:y val="0.12785272822538768"/>
          <c:w val="0.27683367879088372"/>
          <c:h val="6.7379439849359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90000"/>
              <a:lumOff val="1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90000"/>
                    <a:lumOff val="10000"/>
                  </a:schemeClr>
                </a:solidFill>
                <a:latin typeface="+mn-lt"/>
                <a:ea typeface="+mn-ea"/>
                <a:cs typeface="+mn-cs"/>
              </a:defRPr>
            </a:pPr>
            <a:r>
              <a:rPr lang="en-US" dirty="0" smtClean="0"/>
              <a:t>Traffic Density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3.6016685967998528E-2"/>
          <c:y val="0.31595059762333788"/>
          <c:w val="0.94566803715186176"/>
          <c:h val="0.60660214014313063"/>
        </c:manualLayout>
      </c:layout>
      <c:barChart>
        <c:barDir val="col"/>
        <c:grouping val="clustered"/>
        <c:varyColors val="0"/>
        <c:ser>
          <c:idx val="0"/>
          <c:order val="0"/>
          <c:tx>
            <c:strRef>
              <c:f>Sheet1!$B$1</c:f>
              <c:strCache>
                <c:ptCount val="1"/>
                <c:pt idx="0">
                  <c:v>WEFTEC</c:v>
                </c:pt>
              </c:strCache>
            </c:strRef>
          </c:tx>
          <c:spPr>
            <a:solidFill>
              <a:schemeClr val="accent2"/>
            </a:solidFill>
            <a:ln>
              <a:solidFill>
                <a:schemeClr val="accent6"/>
              </a:solidFill>
            </a:ln>
            <a:effectLst/>
          </c:spPr>
          <c:invertIfNegative val="0"/>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3-CA5F-49F3-9ADA-C3719ACB5B33}"/>
              </c:ext>
            </c:extLst>
          </c:dPt>
          <c:dPt>
            <c:idx val="2"/>
            <c:invertIfNegative val="0"/>
            <c:bubble3D val="0"/>
            <c:spPr>
              <a:solidFill>
                <a:schemeClr val="accent1"/>
              </a:solidFill>
              <a:ln>
                <a:solidFill>
                  <a:schemeClr val="accent6"/>
                </a:solidFill>
              </a:ln>
              <a:effectLst/>
            </c:spPr>
            <c:extLst>
              <c:ext xmlns:c16="http://schemas.microsoft.com/office/drawing/2014/chart" uri="{C3380CC4-5D6E-409C-BE32-E72D297353CC}">
                <c16:uniqueId val="{00000004-CA5F-49F3-9ADA-C3719ACB5B33}"/>
              </c:ext>
            </c:extLst>
          </c:dPt>
          <c:dLbls>
            <c:dLbl>
              <c:idx val="1"/>
              <c:layout>
                <c:manualLayout>
                  <c:x val="-3.1665216922974497E-3"/>
                  <c:y val="-1.23351307447600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A5F-49F3-9ADA-C3719ACB5B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Norm</c:v>
                </c:pt>
              </c:strCache>
            </c:strRef>
          </c:cat>
          <c:val>
            <c:numRef>
              <c:f>Sheet1!$B$2:$B$4</c:f>
              <c:numCache>
                <c:formatCode>#,##0.0</c:formatCode>
                <c:ptCount val="3"/>
                <c:pt idx="0">
                  <c:v>1.5</c:v>
                </c:pt>
                <c:pt idx="1">
                  <c:v>1.7</c:v>
                </c:pt>
                <c:pt idx="2" formatCode="General">
                  <c:v>2.2000000000000002</c:v>
                </c:pt>
              </c:numCache>
            </c:numRef>
          </c:val>
          <c:extLst>
            <c:ext xmlns:c16="http://schemas.microsoft.com/office/drawing/2014/chart" uri="{C3380CC4-5D6E-409C-BE32-E72D297353CC}">
              <c16:uniqueId val="{00000001-CA5F-49F3-9ADA-C3719ACB5B33}"/>
            </c:ext>
          </c:extLst>
        </c:ser>
        <c:dLbls>
          <c:showLegendKey val="0"/>
          <c:showVal val="1"/>
          <c:showCatName val="0"/>
          <c:showSerName val="0"/>
          <c:showPercent val="0"/>
          <c:showBubbleSize val="0"/>
        </c:dLbls>
        <c:gapWidth val="150"/>
        <c:axId val="459210160"/>
        <c:axId val="459210552"/>
      </c:barChart>
      <c:catAx>
        <c:axId val="459210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459210552"/>
        <c:crosses val="autoZero"/>
        <c:auto val="1"/>
        <c:lblAlgn val="ctr"/>
        <c:lblOffset val="100"/>
        <c:noMultiLvlLbl val="0"/>
      </c:catAx>
      <c:valAx>
        <c:axId val="459210552"/>
        <c:scaling>
          <c:orientation val="minMax"/>
          <c:max val="2.5"/>
        </c:scaling>
        <c:delete val="1"/>
        <c:axPos val="l"/>
        <c:numFmt formatCode="#,##0.0" sourceLinked="1"/>
        <c:majorTickMark val="out"/>
        <c:minorTickMark val="none"/>
        <c:tickLblPos val="nextTo"/>
        <c:crossAx val="4592101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90000"/>
              <a:lumOff val="1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dirty="0" smtClean="0"/>
              <a:t>Gender</a:t>
            </a:r>
            <a:endParaRPr lang="en-US"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manualLayout>
          <c:layoutTarget val="inner"/>
          <c:xMode val="edge"/>
          <c:yMode val="edge"/>
          <c:x val="0.15365551425030979"/>
          <c:y val="0.20299979168113322"/>
          <c:w val="0.8190830235439901"/>
          <c:h val="0.59379328816451238"/>
        </c:manualLayout>
      </c:layout>
      <c:barChart>
        <c:barDir val="col"/>
        <c:grouping val="percentStacked"/>
        <c:varyColors val="0"/>
        <c:ser>
          <c:idx val="0"/>
          <c:order val="0"/>
          <c:tx>
            <c:strRef>
              <c:f>Sheet1!$B$1</c:f>
              <c:strCache>
                <c:ptCount val="1"/>
                <c:pt idx="0">
                  <c:v>Male</c:v>
                </c:pt>
              </c:strCache>
            </c:strRef>
          </c:tx>
          <c:spPr>
            <a:solidFill>
              <a:srgbClr val="C7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Norm</c:v>
                </c:pt>
              </c:strCache>
            </c:strRef>
          </c:cat>
          <c:val>
            <c:numRef>
              <c:f>Sheet1!$B$2:$B$4</c:f>
              <c:numCache>
                <c:formatCode>0%</c:formatCode>
                <c:ptCount val="3"/>
                <c:pt idx="0">
                  <c:v>0.84</c:v>
                </c:pt>
                <c:pt idx="1">
                  <c:v>0.81</c:v>
                </c:pt>
                <c:pt idx="2">
                  <c:v>0.73</c:v>
                </c:pt>
              </c:numCache>
            </c:numRef>
          </c:val>
          <c:extLst>
            <c:ext xmlns:c16="http://schemas.microsoft.com/office/drawing/2014/chart" uri="{C3380CC4-5D6E-409C-BE32-E72D297353CC}">
              <c16:uniqueId val="{00000000-A2CD-49CB-BAB4-8E3A6B45A1A0}"/>
            </c:ext>
          </c:extLst>
        </c:ser>
        <c:ser>
          <c:idx val="1"/>
          <c:order val="1"/>
          <c:tx>
            <c:strRef>
              <c:f>Sheet1!$C$1</c:f>
              <c:strCache>
                <c:ptCount val="1"/>
                <c:pt idx="0">
                  <c:v>Female</c:v>
                </c:pt>
              </c:strCache>
            </c:strRef>
          </c:tx>
          <c:spPr>
            <a:solidFill>
              <a:schemeClr val="accent6"/>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DF34-4842-8D0A-CADAB7F8B4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c:v>
                </c:pt>
                <c:pt idx="1">
                  <c:v>2017</c:v>
                </c:pt>
                <c:pt idx="2">
                  <c:v>ESI Norm</c:v>
                </c:pt>
              </c:strCache>
            </c:strRef>
          </c:cat>
          <c:val>
            <c:numRef>
              <c:f>Sheet1!$C$2:$C$4</c:f>
              <c:numCache>
                <c:formatCode>0%</c:formatCode>
                <c:ptCount val="3"/>
                <c:pt idx="0">
                  <c:v>0.16</c:v>
                </c:pt>
                <c:pt idx="1">
                  <c:v>0.19</c:v>
                </c:pt>
                <c:pt idx="2">
                  <c:v>0.27</c:v>
                </c:pt>
              </c:numCache>
            </c:numRef>
          </c:val>
          <c:extLst>
            <c:ext xmlns:c16="http://schemas.microsoft.com/office/drawing/2014/chart" uri="{C3380CC4-5D6E-409C-BE32-E72D297353CC}">
              <c16:uniqueId val="{00000001-A2CD-49CB-BAB4-8E3A6B45A1A0}"/>
            </c:ext>
          </c:extLst>
        </c:ser>
        <c:dLbls>
          <c:dLblPos val="ctr"/>
          <c:showLegendKey val="0"/>
          <c:showVal val="1"/>
          <c:showCatName val="0"/>
          <c:showSerName val="0"/>
          <c:showPercent val="0"/>
          <c:showBubbleSize val="0"/>
        </c:dLbls>
        <c:gapWidth val="150"/>
        <c:overlap val="100"/>
        <c:axId val="698336072"/>
        <c:axId val="693423968"/>
      </c:barChart>
      <c:catAx>
        <c:axId val="69833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693423968"/>
        <c:crosses val="autoZero"/>
        <c:auto val="1"/>
        <c:lblAlgn val="ctr"/>
        <c:lblOffset val="100"/>
        <c:noMultiLvlLbl val="0"/>
      </c:catAx>
      <c:valAx>
        <c:axId val="693423968"/>
        <c:scaling>
          <c:orientation val="minMax"/>
        </c:scaling>
        <c:delete val="1"/>
        <c:axPos val="l"/>
        <c:numFmt formatCode="0%" sourceLinked="1"/>
        <c:majorTickMark val="none"/>
        <c:minorTickMark val="none"/>
        <c:tickLblPos val="nextTo"/>
        <c:crossAx val="698336072"/>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dirty="0" smtClean="0"/>
              <a:t>Age</a:t>
            </a:r>
            <a:endParaRPr lang="en-US"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C7C6C6"/>
              </a:solidFill>
              <a:ln w="19050">
                <a:solidFill>
                  <a:schemeClr val="lt1"/>
                </a:solidFill>
              </a:ln>
              <a:effectLst/>
            </c:spPr>
            <c:extLst>
              <c:ext xmlns:c16="http://schemas.microsoft.com/office/drawing/2014/chart" uri="{C3380CC4-5D6E-409C-BE32-E72D297353CC}">
                <c16:uniqueId val="{00000001-BAD5-49F0-8E77-CE616D616FA2}"/>
              </c:ext>
            </c:extLst>
          </c:dPt>
          <c:dPt>
            <c:idx val="1"/>
            <c:bubble3D val="0"/>
            <c:spPr>
              <a:solidFill>
                <a:srgbClr val="B0D235"/>
              </a:solidFill>
              <a:ln w="19050">
                <a:solidFill>
                  <a:schemeClr val="lt1"/>
                </a:solidFill>
              </a:ln>
              <a:effectLst/>
            </c:spPr>
            <c:extLst>
              <c:ext xmlns:c16="http://schemas.microsoft.com/office/drawing/2014/chart" uri="{C3380CC4-5D6E-409C-BE32-E72D297353CC}">
                <c16:uniqueId val="{00000003-BAD5-49F0-8E77-CE616D616FA2}"/>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BAD5-49F0-8E77-CE616D616FA2}"/>
              </c:ext>
            </c:extLst>
          </c:dPt>
          <c:dPt>
            <c:idx val="3"/>
            <c:bubble3D val="0"/>
            <c:spPr>
              <a:solidFill>
                <a:srgbClr val="C7C6C6"/>
              </a:solidFill>
              <a:ln w="19050">
                <a:solidFill>
                  <a:schemeClr val="lt1"/>
                </a:solidFill>
              </a:ln>
              <a:effectLst/>
            </c:spPr>
            <c:extLst>
              <c:ext xmlns:c16="http://schemas.microsoft.com/office/drawing/2014/chart" uri="{C3380CC4-5D6E-409C-BE32-E72D297353CC}">
                <c16:uniqueId val="{00000007-BAD5-49F0-8E77-CE616D616F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0000"/>
                        <a:lumOff val="1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Under 35</c:v>
                </c:pt>
                <c:pt idx="1">
                  <c:v>35 &amp; Over</c:v>
                </c:pt>
              </c:strCache>
            </c:strRef>
          </c:cat>
          <c:val>
            <c:numRef>
              <c:f>Sheet1!$B$2:$B$5</c:f>
              <c:numCache>
                <c:formatCode>0%</c:formatCode>
                <c:ptCount val="4"/>
                <c:pt idx="0">
                  <c:v>0.12</c:v>
                </c:pt>
                <c:pt idx="1">
                  <c:v>0.88</c:v>
                </c:pt>
              </c:numCache>
            </c:numRef>
          </c:val>
          <c:extLst>
            <c:ext xmlns:c16="http://schemas.microsoft.com/office/drawing/2014/chart" uri="{C3380CC4-5D6E-409C-BE32-E72D297353CC}">
              <c16:uniqueId val="{00000008-BAD5-49F0-8E77-CE616D616FA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53DA3-E7DF-49A4-9ED7-772C32D98C63}"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ABA835D6-03D7-4284-9BAD-388D2F1F084D}">
      <dgm:prSet phldrT="[Text]" custT="1"/>
      <dgm:spPr>
        <a:solidFill>
          <a:schemeClr val="accent6"/>
        </a:solidFill>
      </dgm:spPr>
      <dgm:t>
        <a:bodyPr/>
        <a:lstStyle/>
        <a:p>
          <a:r>
            <a:rPr lang="en-US" sz="1800" dirty="0" smtClean="0"/>
            <a:t>62%</a:t>
          </a:r>
          <a:endParaRPr lang="en-US" sz="1800" dirty="0"/>
        </a:p>
      </dgm:t>
    </dgm:pt>
    <dgm:pt modelId="{43FFEAEC-6674-455F-85F6-35B4E71AC548}" type="parTrans" cxnId="{39D620C8-E862-48AA-9E8B-B3130E560C1B}">
      <dgm:prSet/>
      <dgm:spPr/>
      <dgm:t>
        <a:bodyPr/>
        <a:lstStyle/>
        <a:p>
          <a:endParaRPr lang="en-US"/>
        </a:p>
      </dgm:t>
    </dgm:pt>
    <dgm:pt modelId="{39875F98-CF7A-4037-872E-AC749E276B8C}" type="sibTrans" cxnId="{39D620C8-E862-48AA-9E8B-B3130E560C1B}">
      <dgm:prSet/>
      <dgm:spPr/>
      <dgm:t>
        <a:bodyPr/>
        <a:lstStyle/>
        <a:p>
          <a:endParaRPr lang="en-US"/>
        </a:p>
      </dgm:t>
    </dgm:pt>
    <dgm:pt modelId="{1A85520B-4F5A-43B3-8604-4202FC5A5B19}">
      <dgm:prSet phldrT="[Text]" custT="1"/>
      <dgm:spPr>
        <a:solidFill>
          <a:srgbClr val="C7C6C6"/>
        </a:solidFill>
      </dgm:spPr>
      <dgm:t>
        <a:bodyPr/>
        <a:lstStyle/>
        <a:p>
          <a:r>
            <a:rPr lang="en-US" sz="1800" dirty="0" smtClean="0"/>
            <a:t>10%</a:t>
          </a:r>
          <a:endParaRPr lang="en-US" sz="1800" dirty="0"/>
        </a:p>
      </dgm:t>
    </dgm:pt>
    <dgm:pt modelId="{DFD7854B-F08F-4320-A3CE-21F6D6544771}" type="parTrans" cxnId="{95273463-922C-4F18-8AC5-D624FB4A2432}">
      <dgm:prSet/>
      <dgm:spPr/>
      <dgm:t>
        <a:bodyPr/>
        <a:lstStyle/>
        <a:p>
          <a:endParaRPr lang="en-US"/>
        </a:p>
      </dgm:t>
    </dgm:pt>
    <dgm:pt modelId="{767C977B-0A10-4CB4-BD09-ED2FE5781CE7}" type="sibTrans" cxnId="{95273463-922C-4F18-8AC5-D624FB4A2432}">
      <dgm:prSet/>
      <dgm:spPr/>
      <dgm:t>
        <a:bodyPr/>
        <a:lstStyle/>
        <a:p>
          <a:endParaRPr lang="en-US"/>
        </a:p>
      </dgm:t>
    </dgm:pt>
    <dgm:pt modelId="{11A4FE56-F7BB-48DE-9AEF-EEBC395690BC}">
      <dgm:prSet phldrT="[Text]" custT="1"/>
      <dgm:spPr>
        <a:solidFill>
          <a:schemeClr val="accent2"/>
        </a:solidFill>
      </dgm:spPr>
      <dgm:t>
        <a:bodyPr/>
        <a:lstStyle/>
        <a:p>
          <a:r>
            <a:rPr lang="en-US" sz="1800" dirty="0" smtClean="0">
              <a:solidFill>
                <a:schemeClr val="bg1"/>
              </a:solidFill>
            </a:rPr>
            <a:t>6%</a:t>
          </a:r>
          <a:endParaRPr lang="en-US" sz="1800" dirty="0">
            <a:solidFill>
              <a:schemeClr val="bg1"/>
            </a:solidFill>
          </a:endParaRPr>
        </a:p>
      </dgm:t>
    </dgm:pt>
    <dgm:pt modelId="{F28CAD0C-1EC7-4687-95E8-C0B795184C62}" type="parTrans" cxnId="{72B9CC7F-70EB-4D38-861C-BDE20027CFD3}">
      <dgm:prSet/>
      <dgm:spPr/>
      <dgm:t>
        <a:bodyPr/>
        <a:lstStyle/>
        <a:p>
          <a:endParaRPr lang="en-US"/>
        </a:p>
      </dgm:t>
    </dgm:pt>
    <dgm:pt modelId="{7B3C5D1A-BB4A-4A62-A614-0C7972C13DF7}" type="sibTrans" cxnId="{72B9CC7F-70EB-4D38-861C-BDE20027CFD3}">
      <dgm:prSet/>
      <dgm:spPr/>
      <dgm:t>
        <a:bodyPr/>
        <a:lstStyle/>
        <a:p>
          <a:endParaRPr lang="en-US"/>
        </a:p>
      </dgm:t>
    </dgm:pt>
    <dgm:pt modelId="{03F7412F-CEE7-40B1-9F9F-9AB8459C44E5}">
      <dgm:prSet custT="1"/>
      <dgm:spPr/>
      <dgm:t>
        <a:bodyPr/>
        <a:lstStyle/>
        <a:p>
          <a:r>
            <a:rPr lang="en-US" sz="1600" dirty="0" smtClean="0">
              <a:solidFill>
                <a:schemeClr val="bg1"/>
              </a:solidFill>
            </a:rPr>
            <a:t>3%</a:t>
          </a:r>
          <a:endParaRPr lang="en-US" sz="1600" dirty="0">
            <a:solidFill>
              <a:schemeClr val="bg1"/>
            </a:solidFill>
          </a:endParaRPr>
        </a:p>
      </dgm:t>
    </dgm:pt>
    <dgm:pt modelId="{FBBBB3EA-5EF2-44B1-98F9-5C262BE75F5E}" type="parTrans" cxnId="{D522CA91-A773-473A-A155-0F32376D3FB5}">
      <dgm:prSet/>
      <dgm:spPr/>
      <dgm:t>
        <a:bodyPr/>
        <a:lstStyle/>
        <a:p>
          <a:endParaRPr lang="en-US"/>
        </a:p>
      </dgm:t>
    </dgm:pt>
    <dgm:pt modelId="{3CE35BBF-B076-4F8D-BDE0-7E9DEFBDFCA0}" type="sibTrans" cxnId="{D522CA91-A773-473A-A155-0F32376D3FB5}">
      <dgm:prSet/>
      <dgm:spPr/>
      <dgm:t>
        <a:bodyPr/>
        <a:lstStyle/>
        <a:p>
          <a:endParaRPr lang="en-US"/>
        </a:p>
      </dgm:t>
    </dgm:pt>
    <dgm:pt modelId="{37488BDE-559E-4FB9-8B9F-B09E0B127BFD}">
      <dgm:prSet custT="1"/>
      <dgm:spPr>
        <a:solidFill>
          <a:srgbClr val="C7C6C6"/>
        </a:solidFill>
      </dgm:spPr>
      <dgm:t>
        <a:bodyPr/>
        <a:lstStyle/>
        <a:p>
          <a:r>
            <a:rPr lang="en-US" sz="1400" dirty="0" smtClean="0">
              <a:solidFill>
                <a:schemeClr val="tx1"/>
              </a:solidFill>
            </a:rPr>
            <a:t>2%</a:t>
          </a:r>
          <a:endParaRPr lang="en-US" sz="1400" dirty="0">
            <a:solidFill>
              <a:schemeClr val="tx1"/>
            </a:solidFill>
          </a:endParaRPr>
        </a:p>
      </dgm:t>
    </dgm:pt>
    <dgm:pt modelId="{132017DF-411E-4543-9A85-EC5E314FF9F0}" type="parTrans" cxnId="{DF345850-7954-4C73-B4EE-CC6ED0457BF1}">
      <dgm:prSet/>
      <dgm:spPr/>
      <dgm:t>
        <a:bodyPr/>
        <a:lstStyle/>
        <a:p>
          <a:endParaRPr lang="en-US"/>
        </a:p>
      </dgm:t>
    </dgm:pt>
    <dgm:pt modelId="{C4FC1A26-CD50-4AC8-9CC9-C7F4FF34BA78}" type="sibTrans" cxnId="{DF345850-7954-4C73-B4EE-CC6ED0457BF1}">
      <dgm:prSet/>
      <dgm:spPr/>
      <dgm:t>
        <a:bodyPr/>
        <a:lstStyle/>
        <a:p>
          <a:endParaRPr lang="en-US"/>
        </a:p>
      </dgm:t>
    </dgm:pt>
    <dgm:pt modelId="{266F48FD-95F6-42DB-9F2C-9D5A96063DC1}" type="pres">
      <dgm:prSet presAssocID="{23A53DA3-E7DF-49A4-9ED7-772C32D98C63}" presName="Name0" presStyleCnt="0">
        <dgm:presLayoutVars>
          <dgm:dir/>
          <dgm:animLvl val="lvl"/>
          <dgm:resizeHandles val="exact"/>
        </dgm:presLayoutVars>
      </dgm:prSet>
      <dgm:spPr/>
      <dgm:t>
        <a:bodyPr/>
        <a:lstStyle/>
        <a:p>
          <a:endParaRPr lang="en-US"/>
        </a:p>
      </dgm:t>
    </dgm:pt>
    <dgm:pt modelId="{38ECCA21-6F81-4A38-9455-919DDA7E25F4}" type="pres">
      <dgm:prSet presAssocID="{ABA835D6-03D7-4284-9BAD-388D2F1F084D}" presName="Name8" presStyleCnt="0"/>
      <dgm:spPr/>
    </dgm:pt>
    <dgm:pt modelId="{CE20B4C9-983B-4A8A-AB0C-B885D3618FAF}" type="pres">
      <dgm:prSet presAssocID="{ABA835D6-03D7-4284-9BAD-388D2F1F084D}" presName="level" presStyleLbl="node1" presStyleIdx="0" presStyleCnt="5">
        <dgm:presLayoutVars>
          <dgm:chMax val="1"/>
          <dgm:bulletEnabled val="1"/>
        </dgm:presLayoutVars>
      </dgm:prSet>
      <dgm:spPr/>
      <dgm:t>
        <a:bodyPr/>
        <a:lstStyle/>
        <a:p>
          <a:endParaRPr lang="en-US"/>
        </a:p>
      </dgm:t>
    </dgm:pt>
    <dgm:pt modelId="{C3F3CD9A-022E-4FE0-8E99-8A5BF221F239}" type="pres">
      <dgm:prSet presAssocID="{ABA835D6-03D7-4284-9BAD-388D2F1F084D}" presName="levelTx" presStyleLbl="revTx" presStyleIdx="0" presStyleCnt="0">
        <dgm:presLayoutVars>
          <dgm:chMax val="1"/>
          <dgm:bulletEnabled val="1"/>
        </dgm:presLayoutVars>
      </dgm:prSet>
      <dgm:spPr/>
      <dgm:t>
        <a:bodyPr/>
        <a:lstStyle/>
        <a:p>
          <a:endParaRPr lang="en-US"/>
        </a:p>
      </dgm:t>
    </dgm:pt>
    <dgm:pt modelId="{8738824F-2C1F-4357-BC4B-7F7C26663F5B}" type="pres">
      <dgm:prSet presAssocID="{1A85520B-4F5A-43B3-8604-4202FC5A5B19}" presName="Name8" presStyleCnt="0"/>
      <dgm:spPr/>
    </dgm:pt>
    <dgm:pt modelId="{69B7D498-78A7-4BAA-9235-70B82AF5A805}" type="pres">
      <dgm:prSet presAssocID="{1A85520B-4F5A-43B3-8604-4202FC5A5B19}" presName="level" presStyleLbl="node1" presStyleIdx="1" presStyleCnt="5">
        <dgm:presLayoutVars>
          <dgm:chMax val="1"/>
          <dgm:bulletEnabled val="1"/>
        </dgm:presLayoutVars>
      </dgm:prSet>
      <dgm:spPr/>
      <dgm:t>
        <a:bodyPr/>
        <a:lstStyle/>
        <a:p>
          <a:endParaRPr lang="en-US"/>
        </a:p>
      </dgm:t>
    </dgm:pt>
    <dgm:pt modelId="{186D1831-311C-42F0-A6D3-12407A594FDF}" type="pres">
      <dgm:prSet presAssocID="{1A85520B-4F5A-43B3-8604-4202FC5A5B19}" presName="levelTx" presStyleLbl="revTx" presStyleIdx="0" presStyleCnt="0">
        <dgm:presLayoutVars>
          <dgm:chMax val="1"/>
          <dgm:bulletEnabled val="1"/>
        </dgm:presLayoutVars>
      </dgm:prSet>
      <dgm:spPr/>
      <dgm:t>
        <a:bodyPr/>
        <a:lstStyle/>
        <a:p>
          <a:endParaRPr lang="en-US"/>
        </a:p>
      </dgm:t>
    </dgm:pt>
    <dgm:pt modelId="{28D078E9-644F-4FD2-A1FC-86228EBDEBFC}" type="pres">
      <dgm:prSet presAssocID="{11A4FE56-F7BB-48DE-9AEF-EEBC395690BC}" presName="Name8" presStyleCnt="0"/>
      <dgm:spPr/>
    </dgm:pt>
    <dgm:pt modelId="{FD865CFC-2227-4A22-B5CF-2EE938B38D8A}" type="pres">
      <dgm:prSet presAssocID="{11A4FE56-F7BB-48DE-9AEF-EEBC395690BC}" presName="level" presStyleLbl="node1" presStyleIdx="2" presStyleCnt="5">
        <dgm:presLayoutVars>
          <dgm:chMax val="1"/>
          <dgm:bulletEnabled val="1"/>
        </dgm:presLayoutVars>
      </dgm:prSet>
      <dgm:spPr/>
      <dgm:t>
        <a:bodyPr/>
        <a:lstStyle/>
        <a:p>
          <a:endParaRPr lang="en-US"/>
        </a:p>
      </dgm:t>
    </dgm:pt>
    <dgm:pt modelId="{AC20D967-CA48-4B45-9360-99877B789B69}" type="pres">
      <dgm:prSet presAssocID="{11A4FE56-F7BB-48DE-9AEF-EEBC395690BC}" presName="levelTx" presStyleLbl="revTx" presStyleIdx="0" presStyleCnt="0">
        <dgm:presLayoutVars>
          <dgm:chMax val="1"/>
          <dgm:bulletEnabled val="1"/>
        </dgm:presLayoutVars>
      </dgm:prSet>
      <dgm:spPr/>
      <dgm:t>
        <a:bodyPr/>
        <a:lstStyle/>
        <a:p>
          <a:endParaRPr lang="en-US"/>
        </a:p>
      </dgm:t>
    </dgm:pt>
    <dgm:pt modelId="{9EB5B683-736A-427E-84B9-A27866D30145}" type="pres">
      <dgm:prSet presAssocID="{03F7412F-CEE7-40B1-9F9F-9AB8459C44E5}" presName="Name8" presStyleCnt="0"/>
      <dgm:spPr/>
    </dgm:pt>
    <dgm:pt modelId="{59648E0F-4D06-40D0-A88F-707A528EED25}" type="pres">
      <dgm:prSet presAssocID="{03F7412F-CEE7-40B1-9F9F-9AB8459C44E5}" presName="level" presStyleLbl="node1" presStyleIdx="3" presStyleCnt="5">
        <dgm:presLayoutVars>
          <dgm:chMax val="1"/>
          <dgm:bulletEnabled val="1"/>
        </dgm:presLayoutVars>
      </dgm:prSet>
      <dgm:spPr/>
      <dgm:t>
        <a:bodyPr/>
        <a:lstStyle/>
        <a:p>
          <a:endParaRPr lang="en-US"/>
        </a:p>
      </dgm:t>
    </dgm:pt>
    <dgm:pt modelId="{D20A457B-4E4F-4CED-A413-EA4EC9B1AA06}" type="pres">
      <dgm:prSet presAssocID="{03F7412F-CEE7-40B1-9F9F-9AB8459C44E5}" presName="levelTx" presStyleLbl="revTx" presStyleIdx="0" presStyleCnt="0">
        <dgm:presLayoutVars>
          <dgm:chMax val="1"/>
          <dgm:bulletEnabled val="1"/>
        </dgm:presLayoutVars>
      </dgm:prSet>
      <dgm:spPr/>
      <dgm:t>
        <a:bodyPr/>
        <a:lstStyle/>
        <a:p>
          <a:endParaRPr lang="en-US"/>
        </a:p>
      </dgm:t>
    </dgm:pt>
    <dgm:pt modelId="{8C3DC64A-5475-428D-8D6F-E9D86683C139}" type="pres">
      <dgm:prSet presAssocID="{37488BDE-559E-4FB9-8B9F-B09E0B127BFD}" presName="Name8" presStyleCnt="0"/>
      <dgm:spPr/>
    </dgm:pt>
    <dgm:pt modelId="{C37E0FBD-962A-4AB5-926A-81A3EC951006}" type="pres">
      <dgm:prSet presAssocID="{37488BDE-559E-4FB9-8B9F-B09E0B127BFD}" presName="level" presStyleLbl="node1" presStyleIdx="4" presStyleCnt="5">
        <dgm:presLayoutVars>
          <dgm:chMax val="1"/>
          <dgm:bulletEnabled val="1"/>
        </dgm:presLayoutVars>
      </dgm:prSet>
      <dgm:spPr/>
      <dgm:t>
        <a:bodyPr/>
        <a:lstStyle/>
        <a:p>
          <a:endParaRPr lang="en-US"/>
        </a:p>
      </dgm:t>
    </dgm:pt>
    <dgm:pt modelId="{F4B50DC1-50B8-4C1D-8603-CA8BDD942034}" type="pres">
      <dgm:prSet presAssocID="{37488BDE-559E-4FB9-8B9F-B09E0B127BFD}" presName="levelTx" presStyleLbl="revTx" presStyleIdx="0" presStyleCnt="0">
        <dgm:presLayoutVars>
          <dgm:chMax val="1"/>
          <dgm:bulletEnabled val="1"/>
        </dgm:presLayoutVars>
      </dgm:prSet>
      <dgm:spPr/>
      <dgm:t>
        <a:bodyPr/>
        <a:lstStyle/>
        <a:p>
          <a:endParaRPr lang="en-US"/>
        </a:p>
      </dgm:t>
    </dgm:pt>
  </dgm:ptLst>
  <dgm:cxnLst>
    <dgm:cxn modelId="{86ECD5FD-99C3-4E84-B856-FDA34EE3721D}" type="presOf" srcId="{1A85520B-4F5A-43B3-8604-4202FC5A5B19}" destId="{186D1831-311C-42F0-A6D3-12407A594FDF}" srcOrd="1" destOrd="0" presId="urn:microsoft.com/office/officeart/2005/8/layout/pyramid3"/>
    <dgm:cxn modelId="{DF345850-7954-4C73-B4EE-CC6ED0457BF1}" srcId="{23A53DA3-E7DF-49A4-9ED7-772C32D98C63}" destId="{37488BDE-559E-4FB9-8B9F-B09E0B127BFD}" srcOrd="4" destOrd="0" parTransId="{132017DF-411E-4543-9A85-EC5E314FF9F0}" sibTransId="{C4FC1A26-CD50-4AC8-9CC9-C7F4FF34BA78}"/>
    <dgm:cxn modelId="{EA9192E2-A320-408B-98F5-EC29DEC0225D}" type="presOf" srcId="{23A53DA3-E7DF-49A4-9ED7-772C32D98C63}" destId="{266F48FD-95F6-42DB-9F2C-9D5A96063DC1}" srcOrd="0" destOrd="0" presId="urn:microsoft.com/office/officeart/2005/8/layout/pyramid3"/>
    <dgm:cxn modelId="{37653198-80CA-4DFD-98E0-647437258664}" type="presOf" srcId="{ABA835D6-03D7-4284-9BAD-388D2F1F084D}" destId="{CE20B4C9-983B-4A8A-AB0C-B885D3618FAF}" srcOrd="0" destOrd="0" presId="urn:microsoft.com/office/officeart/2005/8/layout/pyramid3"/>
    <dgm:cxn modelId="{39D620C8-E862-48AA-9E8B-B3130E560C1B}" srcId="{23A53DA3-E7DF-49A4-9ED7-772C32D98C63}" destId="{ABA835D6-03D7-4284-9BAD-388D2F1F084D}" srcOrd="0" destOrd="0" parTransId="{43FFEAEC-6674-455F-85F6-35B4E71AC548}" sibTransId="{39875F98-CF7A-4037-872E-AC749E276B8C}"/>
    <dgm:cxn modelId="{72B9CC7F-70EB-4D38-861C-BDE20027CFD3}" srcId="{23A53DA3-E7DF-49A4-9ED7-772C32D98C63}" destId="{11A4FE56-F7BB-48DE-9AEF-EEBC395690BC}" srcOrd="2" destOrd="0" parTransId="{F28CAD0C-1EC7-4687-95E8-C0B795184C62}" sibTransId="{7B3C5D1A-BB4A-4A62-A614-0C7972C13DF7}"/>
    <dgm:cxn modelId="{D522CA91-A773-473A-A155-0F32376D3FB5}" srcId="{23A53DA3-E7DF-49A4-9ED7-772C32D98C63}" destId="{03F7412F-CEE7-40B1-9F9F-9AB8459C44E5}" srcOrd="3" destOrd="0" parTransId="{FBBBB3EA-5EF2-44B1-98F9-5C262BE75F5E}" sibTransId="{3CE35BBF-B076-4F8D-BDE0-7E9DEFBDFCA0}"/>
    <dgm:cxn modelId="{074AA444-94E8-497D-BEB2-E7C76D73A598}" type="presOf" srcId="{37488BDE-559E-4FB9-8B9F-B09E0B127BFD}" destId="{F4B50DC1-50B8-4C1D-8603-CA8BDD942034}" srcOrd="1" destOrd="0" presId="urn:microsoft.com/office/officeart/2005/8/layout/pyramid3"/>
    <dgm:cxn modelId="{17E08CED-B807-4210-B22C-A37D99142546}" type="presOf" srcId="{11A4FE56-F7BB-48DE-9AEF-EEBC395690BC}" destId="{AC20D967-CA48-4B45-9360-99877B789B69}" srcOrd="1" destOrd="0" presId="urn:microsoft.com/office/officeart/2005/8/layout/pyramid3"/>
    <dgm:cxn modelId="{1820A21C-ABBB-40F1-B98B-E51520B134C8}" type="presOf" srcId="{11A4FE56-F7BB-48DE-9AEF-EEBC395690BC}" destId="{FD865CFC-2227-4A22-B5CF-2EE938B38D8A}" srcOrd="0" destOrd="0" presId="urn:microsoft.com/office/officeart/2005/8/layout/pyramid3"/>
    <dgm:cxn modelId="{1BAA35E6-7E43-4154-9C44-DB65590A8513}" type="presOf" srcId="{37488BDE-559E-4FB9-8B9F-B09E0B127BFD}" destId="{C37E0FBD-962A-4AB5-926A-81A3EC951006}" srcOrd="0" destOrd="0" presId="urn:microsoft.com/office/officeart/2005/8/layout/pyramid3"/>
    <dgm:cxn modelId="{E2D72CFD-BAF7-4B0D-93B4-DB1316CAF258}" type="presOf" srcId="{ABA835D6-03D7-4284-9BAD-388D2F1F084D}" destId="{C3F3CD9A-022E-4FE0-8E99-8A5BF221F239}" srcOrd="1" destOrd="0" presId="urn:microsoft.com/office/officeart/2005/8/layout/pyramid3"/>
    <dgm:cxn modelId="{95273463-922C-4F18-8AC5-D624FB4A2432}" srcId="{23A53DA3-E7DF-49A4-9ED7-772C32D98C63}" destId="{1A85520B-4F5A-43B3-8604-4202FC5A5B19}" srcOrd="1" destOrd="0" parTransId="{DFD7854B-F08F-4320-A3CE-21F6D6544771}" sibTransId="{767C977B-0A10-4CB4-BD09-ED2FE5781CE7}"/>
    <dgm:cxn modelId="{2009567F-D8F2-4BF6-ADA5-EA58CF1E308B}" type="presOf" srcId="{1A85520B-4F5A-43B3-8604-4202FC5A5B19}" destId="{69B7D498-78A7-4BAA-9235-70B82AF5A805}" srcOrd="0" destOrd="0" presId="urn:microsoft.com/office/officeart/2005/8/layout/pyramid3"/>
    <dgm:cxn modelId="{D21A0B82-520C-46ED-82C4-C331D228424F}" type="presOf" srcId="{03F7412F-CEE7-40B1-9F9F-9AB8459C44E5}" destId="{59648E0F-4D06-40D0-A88F-707A528EED25}" srcOrd="0" destOrd="0" presId="urn:microsoft.com/office/officeart/2005/8/layout/pyramid3"/>
    <dgm:cxn modelId="{1A17FB38-3028-4BF7-A7E0-39C8B2553233}" type="presOf" srcId="{03F7412F-CEE7-40B1-9F9F-9AB8459C44E5}" destId="{D20A457B-4E4F-4CED-A413-EA4EC9B1AA06}" srcOrd="1" destOrd="0" presId="urn:microsoft.com/office/officeart/2005/8/layout/pyramid3"/>
    <dgm:cxn modelId="{DC2D67D1-B255-4ACA-85BB-031B2CFB9229}" type="presParOf" srcId="{266F48FD-95F6-42DB-9F2C-9D5A96063DC1}" destId="{38ECCA21-6F81-4A38-9455-919DDA7E25F4}" srcOrd="0" destOrd="0" presId="urn:microsoft.com/office/officeart/2005/8/layout/pyramid3"/>
    <dgm:cxn modelId="{56B65FC0-34F3-4E4B-8470-0C68E6094B9E}" type="presParOf" srcId="{38ECCA21-6F81-4A38-9455-919DDA7E25F4}" destId="{CE20B4C9-983B-4A8A-AB0C-B885D3618FAF}" srcOrd="0" destOrd="0" presId="urn:microsoft.com/office/officeart/2005/8/layout/pyramid3"/>
    <dgm:cxn modelId="{D301A0FC-3228-4694-8D09-3B435ED91DC2}" type="presParOf" srcId="{38ECCA21-6F81-4A38-9455-919DDA7E25F4}" destId="{C3F3CD9A-022E-4FE0-8E99-8A5BF221F239}" srcOrd="1" destOrd="0" presId="urn:microsoft.com/office/officeart/2005/8/layout/pyramid3"/>
    <dgm:cxn modelId="{90EE59A4-6BAF-478A-B41D-CCC7216644AF}" type="presParOf" srcId="{266F48FD-95F6-42DB-9F2C-9D5A96063DC1}" destId="{8738824F-2C1F-4357-BC4B-7F7C26663F5B}" srcOrd="1" destOrd="0" presId="urn:microsoft.com/office/officeart/2005/8/layout/pyramid3"/>
    <dgm:cxn modelId="{01F83C7A-39DA-46E7-B9DC-C83D491F15BF}" type="presParOf" srcId="{8738824F-2C1F-4357-BC4B-7F7C26663F5B}" destId="{69B7D498-78A7-4BAA-9235-70B82AF5A805}" srcOrd="0" destOrd="0" presId="urn:microsoft.com/office/officeart/2005/8/layout/pyramid3"/>
    <dgm:cxn modelId="{170045CF-9D4F-4175-A30A-DF50EFF22FEB}" type="presParOf" srcId="{8738824F-2C1F-4357-BC4B-7F7C26663F5B}" destId="{186D1831-311C-42F0-A6D3-12407A594FDF}" srcOrd="1" destOrd="0" presId="urn:microsoft.com/office/officeart/2005/8/layout/pyramid3"/>
    <dgm:cxn modelId="{E3E4A1B9-756E-434E-8BAF-0886F47ECD65}" type="presParOf" srcId="{266F48FD-95F6-42DB-9F2C-9D5A96063DC1}" destId="{28D078E9-644F-4FD2-A1FC-86228EBDEBFC}" srcOrd="2" destOrd="0" presId="urn:microsoft.com/office/officeart/2005/8/layout/pyramid3"/>
    <dgm:cxn modelId="{292A048D-DA04-4352-8D1D-1E7DE1B65F27}" type="presParOf" srcId="{28D078E9-644F-4FD2-A1FC-86228EBDEBFC}" destId="{FD865CFC-2227-4A22-B5CF-2EE938B38D8A}" srcOrd="0" destOrd="0" presId="urn:microsoft.com/office/officeart/2005/8/layout/pyramid3"/>
    <dgm:cxn modelId="{13FAEB1B-416B-44E5-84C9-30F1E782B9EC}" type="presParOf" srcId="{28D078E9-644F-4FD2-A1FC-86228EBDEBFC}" destId="{AC20D967-CA48-4B45-9360-99877B789B69}" srcOrd="1" destOrd="0" presId="urn:microsoft.com/office/officeart/2005/8/layout/pyramid3"/>
    <dgm:cxn modelId="{F8916C6D-55F6-42BC-ABD1-765C6703E1E1}" type="presParOf" srcId="{266F48FD-95F6-42DB-9F2C-9D5A96063DC1}" destId="{9EB5B683-736A-427E-84B9-A27866D30145}" srcOrd="3" destOrd="0" presId="urn:microsoft.com/office/officeart/2005/8/layout/pyramid3"/>
    <dgm:cxn modelId="{F1A71BB2-D8EE-45E0-A030-5B11C01ED06D}" type="presParOf" srcId="{9EB5B683-736A-427E-84B9-A27866D30145}" destId="{59648E0F-4D06-40D0-A88F-707A528EED25}" srcOrd="0" destOrd="0" presId="urn:microsoft.com/office/officeart/2005/8/layout/pyramid3"/>
    <dgm:cxn modelId="{670F7D15-DAFB-437B-A73B-12578511E0BE}" type="presParOf" srcId="{9EB5B683-736A-427E-84B9-A27866D30145}" destId="{D20A457B-4E4F-4CED-A413-EA4EC9B1AA06}" srcOrd="1" destOrd="0" presId="urn:microsoft.com/office/officeart/2005/8/layout/pyramid3"/>
    <dgm:cxn modelId="{444A429C-1958-4858-8D47-274B43167F11}" type="presParOf" srcId="{266F48FD-95F6-42DB-9F2C-9D5A96063DC1}" destId="{8C3DC64A-5475-428D-8D6F-E9D86683C139}" srcOrd="4" destOrd="0" presId="urn:microsoft.com/office/officeart/2005/8/layout/pyramid3"/>
    <dgm:cxn modelId="{7974EDE7-6177-4536-8A44-BCD653AB44D0}" type="presParOf" srcId="{8C3DC64A-5475-428D-8D6F-E9D86683C139}" destId="{C37E0FBD-962A-4AB5-926A-81A3EC951006}" srcOrd="0" destOrd="0" presId="urn:microsoft.com/office/officeart/2005/8/layout/pyramid3"/>
    <dgm:cxn modelId="{A8AC395C-A580-479A-9290-BF7DFCFF4316}" type="presParOf" srcId="{8C3DC64A-5475-428D-8D6F-E9D86683C139}" destId="{F4B50DC1-50B8-4C1D-8603-CA8BDD94203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0B4C9-983B-4A8A-AB0C-B885D3618FAF}">
      <dsp:nvSpPr>
        <dsp:cNvPr id="0" name=""/>
        <dsp:cNvSpPr/>
      </dsp:nvSpPr>
      <dsp:spPr>
        <a:xfrm rot="10800000">
          <a:off x="0" y="0"/>
          <a:ext cx="2691084" cy="415474"/>
        </a:xfrm>
        <a:prstGeom prst="trapezoid">
          <a:avLst>
            <a:gd name="adj" fmla="val 64771"/>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62%</a:t>
          </a:r>
          <a:endParaRPr lang="en-US" sz="1800" kern="1200" dirty="0"/>
        </a:p>
      </dsp:txBody>
      <dsp:txXfrm rot="-10800000">
        <a:off x="470939" y="0"/>
        <a:ext cx="1749205" cy="415474"/>
      </dsp:txXfrm>
    </dsp:sp>
    <dsp:sp modelId="{69B7D498-78A7-4BAA-9235-70B82AF5A805}">
      <dsp:nvSpPr>
        <dsp:cNvPr id="0" name=""/>
        <dsp:cNvSpPr/>
      </dsp:nvSpPr>
      <dsp:spPr>
        <a:xfrm rot="10800000">
          <a:off x="269108" y="415474"/>
          <a:ext cx="2152868" cy="415474"/>
        </a:xfrm>
        <a:prstGeom prst="trapezoid">
          <a:avLst>
            <a:gd name="adj" fmla="val 64771"/>
          </a:avLst>
        </a:prstGeom>
        <a:solidFill>
          <a:srgbClr val="C7C6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rot="-10800000">
        <a:off x="645860" y="415474"/>
        <a:ext cx="1399364" cy="415474"/>
      </dsp:txXfrm>
    </dsp:sp>
    <dsp:sp modelId="{FD865CFC-2227-4A22-B5CF-2EE938B38D8A}">
      <dsp:nvSpPr>
        <dsp:cNvPr id="0" name=""/>
        <dsp:cNvSpPr/>
      </dsp:nvSpPr>
      <dsp:spPr>
        <a:xfrm rot="10800000">
          <a:off x="538216" y="830949"/>
          <a:ext cx="1614651" cy="415474"/>
        </a:xfrm>
        <a:prstGeom prst="trapezoid">
          <a:avLst>
            <a:gd name="adj" fmla="val 64771"/>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6%</a:t>
          </a:r>
          <a:endParaRPr lang="en-US" sz="1800" kern="1200" dirty="0">
            <a:solidFill>
              <a:schemeClr val="bg1"/>
            </a:solidFill>
          </a:endParaRPr>
        </a:p>
      </dsp:txBody>
      <dsp:txXfrm rot="-10800000">
        <a:off x="820780" y="830949"/>
        <a:ext cx="1049523" cy="415474"/>
      </dsp:txXfrm>
    </dsp:sp>
    <dsp:sp modelId="{59648E0F-4D06-40D0-A88F-707A528EED25}">
      <dsp:nvSpPr>
        <dsp:cNvPr id="0" name=""/>
        <dsp:cNvSpPr/>
      </dsp:nvSpPr>
      <dsp:spPr>
        <a:xfrm rot="10800000">
          <a:off x="807325" y="1246424"/>
          <a:ext cx="1076434" cy="415474"/>
        </a:xfrm>
        <a:prstGeom prst="trapezoid">
          <a:avLst>
            <a:gd name="adj" fmla="val 6477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3%</a:t>
          </a:r>
          <a:endParaRPr lang="en-US" sz="1600" kern="1200" dirty="0">
            <a:solidFill>
              <a:schemeClr val="bg1"/>
            </a:solidFill>
          </a:endParaRPr>
        </a:p>
      </dsp:txBody>
      <dsp:txXfrm rot="-10800000">
        <a:off x="995701" y="1246424"/>
        <a:ext cx="699682" cy="415474"/>
      </dsp:txXfrm>
    </dsp:sp>
    <dsp:sp modelId="{C37E0FBD-962A-4AB5-926A-81A3EC951006}">
      <dsp:nvSpPr>
        <dsp:cNvPr id="0" name=""/>
        <dsp:cNvSpPr/>
      </dsp:nvSpPr>
      <dsp:spPr>
        <a:xfrm rot="10800000">
          <a:off x="1076434" y="1661899"/>
          <a:ext cx="538217" cy="415474"/>
        </a:xfrm>
        <a:prstGeom prst="trapezoid">
          <a:avLst>
            <a:gd name="adj" fmla="val 64771"/>
          </a:avLst>
        </a:prstGeom>
        <a:solidFill>
          <a:srgbClr val="C7C6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2%</a:t>
          </a:r>
          <a:endParaRPr lang="en-US" sz="1400" kern="1200" dirty="0">
            <a:solidFill>
              <a:schemeClr val="tx1"/>
            </a:solidFill>
          </a:endParaRPr>
        </a:p>
      </dsp:txBody>
      <dsp:txXfrm rot="-10800000">
        <a:off x="1076434" y="1661899"/>
        <a:ext cx="538217" cy="4154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0.0367</cdr:x>
      <cdr:y>0.14314</cdr:y>
    </cdr:from>
    <cdr:to>
      <cdr:x>1</cdr:x>
      <cdr:y>0.26751</cdr:y>
    </cdr:to>
    <cdr:sp macro="" textlink="">
      <cdr:nvSpPr>
        <cdr:cNvPr id="4" name="TextBox 1"/>
        <cdr:cNvSpPr txBox="1"/>
      </cdr:nvSpPr>
      <cdr:spPr>
        <a:xfrm xmlns:a="http://schemas.openxmlformats.org/drawingml/2006/main">
          <a:off x="179400" y="602199"/>
          <a:ext cx="4708588"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         Excellent/Very Good            </a:t>
          </a:r>
        </a:p>
        <a:p xmlns:a="http://schemas.openxmlformats.org/drawingml/2006/main">
          <a:r>
            <a:rPr lang="en-US" sz="1400" dirty="0" smtClean="0"/>
            <a:t>                 </a:t>
          </a:r>
          <a:r>
            <a:rPr lang="en-US" sz="1400" dirty="0" smtClean="0">
              <a:solidFill>
                <a:schemeClr val="tx1">
                  <a:lumMod val="90000"/>
                  <a:lumOff val="10000"/>
                </a:schemeClr>
              </a:solidFill>
            </a:rPr>
            <a:t>                 74%                                          81%</a:t>
          </a:r>
          <a:endParaRPr lang="en-US" sz="1400" dirty="0">
            <a:solidFill>
              <a:schemeClr val="tx1">
                <a:lumMod val="90000"/>
                <a:lumOff val="10000"/>
              </a:schemeClr>
            </a:solidFill>
          </a:endParaRPr>
        </a:p>
      </cdr:txBody>
    </cdr:sp>
  </cdr:relSizeAnchor>
  <cdr:relSizeAnchor xmlns:cdr="http://schemas.openxmlformats.org/drawingml/2006/chartDrawing">
    <cdr:from>
      <cdr:x>0.13949</cdr:x>
      <cdr:y>0.87113</cdr:y>
    </cdr:from>
    <cdr:to>
      <cdr:x>0.9717</cdr:x>
      <cdr:y>0.93067</cdr:y>
    </cdr:to>
    <cdr:sp macro="" textlink="">
      <cdr:nvSpPr>
        <cdr:cNvPr id="2" name="TextBox 1"/>
        <cdr:cNvSpPr txBox="1"/>
      </cdr:nvSpPr>
      <cdr:spPr>
        <a:xfrm xmlns:a="http://schemas.openxmlformats.org/drawingml/2006/main">
          <a:off x="681825" y="3664922"/>
          <a:ext cx="4067833" cy="250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Chicago                                                Chicago</a:t>
          </a:r>
          <a:r>
            <a:rPr lang="en-US" dirty="0" smtClean="0"/>
            <a:t>                                                                    </a:t>
          </a:r>
        </a:p>
        <a:p xmlns:a="http://schemas.openxmlformats.org/drawingml/2006/main">
          <a:r>
            <a:rPr lang="en-US" dirty="0"/>
            <a:t> </a:t>
          </a:r>
          <a:r>
            <a:rPr lang="en-US" dirty="0" smtClean="0"/>
            <a:t>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69473CD-E6DF-4B28-911E-7BDC844EAC19}" type="datetimeFigureOut">
              <a:rPr lang="en-US" smtClean="0"/>
              <a:t>1/10/2018</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AA91B63-64A3-41E0-AB1E-6E896ED8E4BB}" type="slidenum">
              <a:rPr lang="en-US" smtClean="0"/>
              <a:t>‹#›</a:t>
            </a:fld>
            <a:endParaRPr lang="en-US" dirty="0"/>
          </a:p>
        </p:txBody>
      </p:sp>
    </p:spTree>
    <p:extLst>
      <p:ext uri="{BB962C8B-B14F-4D97-AF65-F5344CB8AC3E}">
        <p14:creationId xmlns:p14="http://schemas.microsoft.com/office/powerpoint/2010/main" val="420083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0" tIns="48320" rIns="96640" bIns="48320"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0" tIns="48320" rIns="96640" bIns="48320" rtlCol="0"/>
          <a:lstStyle>
            <a:lvl1pPr algn="r">
              <a:defRPr sz="1200"/>
            </a:lvl1pPr>
          </a:lstStyle>
          <a:p>
            <a:fld id="{FBD48113-275B-4038-A07E-1505CFE69FA7}" type="datetimeFigureOut">
              <a:rPr lang="en-US" smtClean="0"/>
              <a:t>1/10/2018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0" tIns="48320" rIns="96640" bIns="48320" rtlCol="0" anchor="ctr"/>
          <a:lstStyle/>
          <a:p>
            <a:endParaRPr lang="en-US" dirty="0"/>
          </a:p>
        </p:txBody>
      </p:sp>
      <p:sp>
        <p:nvSpPr>
          <p:cNvPr id="5" name="Notes Placeholder 4"/>
          <p:cNvSpPr>
            <a:spLocks noGrp="1"/>
          </p:cNvSpPr>
          <p:nvPr>
            <p:ph type="body" sz="quarter" idx="3"/>
          </p:nvPr>
        </p:nvSpPr>
        <p:spPr>
          <a:xfrm>
            <a:off x="731520" y="4620585"/>
            <a:ext cx="5852160" cy="3780473"/>
          </a:xfrm>
          <a:prstGeom prst="rect">
            <a:avLst/>
          </a:prstGeom>
        </p:spPr>
        <p:txBody>
          <a:bodyPr vert="horz" lIns="96640" tIns="48320" rIns="96640"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0" tIns="48320" rIns="96640"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0" tIns="48320" rIns="96640" bIns="48320" rtlCol="0" anchor="b"/>
          <a:lstStyle>
            <a:lvl1pPr algn="r">
              <a:defRPr sz="1200"/>
            </a:lvl1pPr>
          </a:lstStyle>
          <a:p>
            <a:fld id="{58AC0754-C93F-4272-A865-68348D8A0464}" type="slidenum">
              <a:rPr lang="en-US" smtClean="0"/>
              <a:t>‹#›</a:t>
            </a:fld>
            <a:endParaRPr lang="en-US" dirty="0"/>
          </a:p>
        </p:txBody>
      </p:sp>
    </p:spTree>
    <p:extLst>
      <p:ext uri="{BB962C8B-B14F-4D97-AF65-F5344CB8AC3E}">
        <p14:creationId xmlns:p14="http://schemas.microsoft.com/office/powerpoint/2010/main" val="268219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77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b_Full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325137" y="1400975"/>
            <a:ext cx="11381088" cy="3954993"/>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530352" y="530352"/>
            <a:ext cx="10972800" cy="510247"/>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8"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4167154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Full Left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0" y="0"/>
            <a:ext cx="6069577" cy="5883376"/>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6069577" y="443713"/>
            <a:ext cx="5808136" cy="288131"/>
          </a:xfrm>
          <a:noFill/>
        </p:spPr>
        <p:txBody>
          <a:bodyPr>
            <a:noAutofit/>
          </a:bodyPr>
          <a:lstStyle>
            <a:lvl1pPr marL="0" algn="ctr"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5255004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Left+Right Charts">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437843" y="2266950"/>
            <a:ext cx="5124450" cy="344805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Chart Placeholder 2"/>
          <p:cNvSpPr>
            <a:spLocks noGrp="1"/>
          </p:cNvSpPr>
          <p:nvPr>
            <p:ph type="chart" sz="quarter" idx="11"/>
          </p:nvPr>
        </p:nvSpPr>
        <p:spPr>
          <a:xfrm>
            <a:off x="532343" y="2266950"/>
            <a:ext cx="5124450" cy="3448050"/>
          </a:xfrm>
        </p:spPr>
        <p:txBody>
          <a:bodyPr/>
          <a:lstStyle/>
          <a:p>
            <a:endParaRPr lang="en-US" dirty="0"/>
          </a:p>
        </p:txBody>
      </p:sp>
      <p:sp>
        <p:nvSpPr>
          <p:cNvPr id="20" name="Rectangle 19"/>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7" name="Text Placeholder 10"/>
          <p:cNvSpPr>
            <a:spLocks noGrp="1"/>
          </p:cNvSpPr>
          <p:nvPr>
            <p:ph type="body" sz="quarter" idx="12"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1224651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b_Small _Left+Right Charts">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437843" y="1459082"/>
            <a:ext cx="5124450" cy="2216273"/>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Chart Placeholder 2"/>
          <p:cNvSpPr>
            <a:spLocks noGrp="1"/>
          </p:cNvSpPr>
          <p:nvPr>
            <p:ph type="chart" sz="quarter" idx="11"/>
          </p:nvPr>
        </p:nvSpPr>
        <p:spPr>
          <a:xfrm>
            <a:off x="532343" y="1459082"/>
            <a:ext cx="5124450" cy="2216273"/>
          </a:xfrm>
        </p:spPr>
        <p:txBody>
          <a:bodyPr/>
          <a:lstStyle/>
          <a:p>
            <a:endParaRPr lang="en-US" dirty="0"/>
          </a:p>
        </p:txBody>
      </p:sp>
      <p:sp>
        <p:nvSpPr>
          <p:cNvPr id="20" name="Rectangle 19"/>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7" name="Text Placeholder 10"/>
          <p:cNvSpPr>
            <a:spLocks noGrp="1"/>
          </p:cNvSpPr>
          <p:nvPr>
            <p:ph type="body" sz="quarter" idx="12"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415978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2 Right Charts">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437843" y="3342217"/>
            <a:ext cx="5124450" cy="2482952"/>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530352" y="443713"/>
            <a:ext cx="5808136"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1" name="Chart Placeholder 2"/>
          <p:cNvSpPr>
            <a:spLocks noGrp="1"/>
          </p:cNvSpPr>
          <p:nvPr>
            <p:ph type="chart" sz="quarter" idx="11"/>
          </p:nvPr>
        </p:nvSpPr>
        <p:spPr>
          <a:xfrm>
            <a:off x="6437843" y="432479"/>
            <a:ext cx="5124450" cy="2482952"/>
          </a:xfrm>
        </p:spPr>
        <p:txBody>
          <a:bodyPr/>
          <a:lstStyle/>
          <a:p>
            <a:endParaRPr lang="en-US" dirty="0"/>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0"/>
          <p:cNvSpPr>
            <a:spLocks noGrp="1"/>
          </p:cNvSpPr>
          <p:nvPr>
            <p:ph type="body" sz="quarter" idx="12"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7375791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b_2 Middle Right Charts">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508298" y="3342217"/>
            <a:ext cx="5124450" cy="2482952"/>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530352" y="443713"/>
            <a:ext cx="3961343"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1" name="Chart Placeholder 2"/>
          <p:cNvSpPr>
            <a:spLocks noGrp="1"/>
          </p:cNvSpPr>
          <p:nvPr>
            <p:ph type="chart" sz="quarter" idx="11"/>
          </p:nvPr>
        </p:nvSpPr>
        <p:spPr>
          <a:xfrm>
            <a:off x="4508298" y="432479"/>
            <a:ext cx="5124450" cy="2482952"/>
          </a:xfrm>
        </p:spPr>
        <p:txBody>
          <a:bodyPr/>
          <a:lstStyle/>
          <a:p>
            <a:endParaRPr lang="en-US" dirty="0"/>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0"/>
          <p:cNvSpPr>
            <a:spLocks noGrp="1"/>
          </p:cNvSpPr>
          <p:nvPr>
            <p:ph type="body" sz="quarter" idx="12"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609947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c_1 Middle Right Chart">
    <p:spTree>
      <p:nvGrpSpPr>
        <p:cNvPr id="1" name=""/>
        <p:cNvGrpSpPr/>
        <p:nvPr/>
      </p:nvGrpSpPr>
      <p:grpSpPr>
        <a:xfrm>
          <a:off x="0" y="0"/>
          <a:ext cx="0" cy="0"/>
          <a:chOff x="0" y="0"/>
          <a:chExt cx="0" cy="0"/>
        </a:xfrm>
      </p:grpSpPr>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21" name="Chart Placeholder 2"/>
          <p:cNvSpPr>
            <a:spLocks noGrp="1"/>
          </p:cNvSpPr>
          <p:nvPr>
            <p:ph type="chart" sz="quarter" idx="11"/>
          </p:nvPr>
        </p:nvSpPr>
        <p:spPr>
          <a:xfrm>
            <a:off x="5048250" y="1123950"/>
            <a:ext cx="3924300" cy="4736041"/>
          </a:xfrm>
        </p:spPr>
        <p:txBody>
          <a:bodyPr/>
          <a:lstStyle/>
          <a:p>
            <a:endParaRPr lang="en-US" dirty="0"/>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530352" y="443713"/>
            <a:ext cx="5808136"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5" name="Text Placeholder 10"/>
          <p:cNvSpPr>
            <a:spLocks noGrp="1"/>
          </p:cNvSpPr>
          <p:nvPr>
            <p:ph type="body" sz="quarter" idx="10"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20124944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2 left Charts">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286807" y="3342217"/>
            <a:ext cx="5124450" cy="2482952"/>
          </a:xfrm>
        </p:spPr>
        <p:txBody>
          <a:bodyPr/>
          <a:lstStyle/>
          <a:p>
            <a:endParaRPr lang="en-US" dirty="0"/>
          </a:p>
        </p:txBody>
      </p:sp>
      <p:sp>
        <p:nvSpPr>
          <p:cNvPr id="21" name="Chart Placeholder 2"/>
          <p:cNvSpPr>
            <a:spLocks noGrp="1"/>
          </p:cNvSpPr>
          <p:nvPr>
            <p:ph type="chart" sz="quarter" idx="11"/>
          </p:nvPr>
        </p:nvSpPr>
        <p:spPr>
          <a:xfrm>
            <a:off x="286807" y="432479"/>
            <a:ext cx="5124450" cy="2482952"/>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5861202" y="443713"/>
            <a:ext cx="5808136" cy="288131"/>
          </a:xfrm>
          <a:noFill/>
        </p:spPr>
        <p:txBody>
          <a:bodyPr>
            <a:noAutofit/>
          </a:bodyPr>
          <a:lstStyle>
            <a:lvl1pPr marL="0" algn="ctr"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0"/>
          <p:cNvSpPr>
            <a:spLocks noGrp="1"/>
          </p:cNvSpPr>
          <p:nvPr>
            <p:ph type="body" sz="quarter" idx="12"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0189298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Right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449462" y="1392149"/>
            <a:ext cx="7390113" cy="4344697"/>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Fit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30352" y="443713"/>
            <a:ext cx="5808136"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7"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4683872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Right Full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122423" y="0"/>
            <a:ext cx="6069577" cy="582517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Fit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530352" y="530352"/>
            <a:ext cx="5808136"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11933522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8_Middle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962150"/>
            <a:ext cx="12192000" cy="3190875"/>
          </a:xfrm>
        </p:spPr>
        <p:txBody>
          <a:bodyPr/>
          <a:lstStyle/>
          <a:p>
            <a:endParaRPr lang="en-US" dirty="0"/>
          </a:p>
        </p:txBody>
      </p:sp>
    </p:spTree>
    <p:extLst>
      <p:ext uri="{BB962C8B-B14F-4D97-AF65-F5344CB8AC3E}">
        <p14:creationId xmlns:p14="http://schemas.microsoft.com/office/powerpoint/2010/main" val="3524018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2 Right Side by Side Charts">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126576" y="2021834"/>
            <a:ext cx="3469252" cy="2470578"/>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Fit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hart Placeholder 2"/>
          <p:cNvSpPr>
            <a:spLocks noGrp="1"/>
          </p:cNvSpPr>
          <p:nvPr>
            <p:ph type="chart" sz="quarter" idx="11"/>
          </p:nvPr>
        </p:nvSpPr>
        <p:spPr>
          <a:xfrm>
            <a:off x="8269951" y="2021834"/>
            <a:ext cx="3469252" cy="2470578"/>
          </a:xfrm>
        </p:spPr>
        <p:txBody>
          <a:bodyPr/>
          <a:lstStyle/>
          <a:p>
            <a:endParaRPr lang="en-US" dirty="0"/>
          </a:p>
        </p:txBody>
      </p:sp>
      <p:sp>
        <p:nvSpPr>
          <p:cNvPr id="23" name="Title 1"/>
          <p:cNvSpPr>
            <a:spLocks noGrp="1"/>
          </p:cNvSpPr>
          <p:nvPr>
            <p:ph type="title" hasCustomPrompt="1"/>
          </p:nvPr>
        </p:nvSpPr>
        <p:spPr>
          <a:xfrm>
            <a:off x="530352" y="530352"/>
            <a:ext cx="10972800"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5" name="Text Placeholder 10"/>
          <p:cNvSpPr>
            <a:spLocks noGrp="1"/>
          </p:cNvSpPr>
          <p:nvPr>
            <p:ph type="body" sz="quarter" idx="12"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9199675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able">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531813" y="2066925"/>
            <a:ext cx="11002962" cy="3648075"/>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Fit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30352" y="530352"/>
            <a:ext cx="10972800"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7" name="Text Placeholder 10"/>
          <p:cNvSpPr>
            <a:spLocks noGrp="1"/>
          </p:cNvSpPr>
          <p:nvPr>
            <p:ph type="body" sz="quarter" idx="10"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17310038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b_Table">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4838701" y="1303867"/>
            <a:ext cx="6696074" cy="419100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530352" y="530352"/>
            <a:ext cx="10972800"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8" name="Text Placeholder 10"/>
          <p:cNvSpPr>
            <a:spLocks noGrp="1"/>
          </p:cNvSpPr>
          <p:nvPr>
            <p:ph type="body" sz="quarter" idx="10"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40796332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hart + Table Right">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6437313" y="3192273"/>
            <a:ext cx="5124450" cy="260985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530352" y="530352"/>
            <a:ext cx="5808136"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1" name="Chart Placeholder 2"/>
          <p:cNvSpPr>
            <a:spLocks noGrp="1"/>
          </p:cNvSpPr>
          <p:nvPr>
            <p:ph type="chart" sz="quarter" idx="11"/>
          </p:nvPr>
        </p:nvSpPr>
        <p:spPr>
          <a:xfrm>
            <a:off x="6437843" y="432479"/>
            <a:ext cx="5124450" cy="2609850"/>
          </a:xfrm>
        </p:spPr>
        <p:txBody>
          <a:bodyPr/>
          <a:lstStyle/>
          <a:p>
            <a:endParaRPr lang="en-US" dirty="0"/>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0"/>
          <p:cNvSpPr>
            <a:spLocks noGrp="1"/>
          </p:cNvSpPr>
          <p:nvPr>
            <p:ph type="body" sz="quarter" idx="10"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9937709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Left Top Chart Bottom Table">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286277" y="3192273"/>
            <a:ext cx="5124450" cy="2609850"/>
          </a:xfrm>
        </p:spPr>
        <p:txBody>
          <a:bodyPr/>
          <a:lstStyle/>
          <a:p>
            <a:endParaRPr lang="en-US" dirty="0"/>
          </a:p>
        </p:txBody>
      </p:sp>
      <p:sp>
        <p:nvSpPr>
          <p:cNvPr id="21" name="Chart Placeholder 2"/>
          <p:cNvSpPr>
            <a:spLocks noGrp="1"/>
          </p:cNvSpPr>
          <p:nvPr>
            <p:ph type="chart" sz="quarter" idx="11"/>
          </p:nvPr>
        </p:nvSpPr>
        <p:spPr>
          <a:xfrm>
            <a:off x="286807" y="432479"/>
            <a:ext cx="5124450" cy="260985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5861202" y="443713"/>
            <a:ext cx="5808136" cy="288131"/>
          </a:xfrm>
          <a:noFill/>
        </p:spPr>
        <p:txBody>
          <a:bodyPr>
            <a:noAutofit/>
          </a:bodyPr>
          <a:lstStyle>
            <a:lvl1pPr marL="0" algn="ctr"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0"/>
          <p:cNvSpPr>
            <a:spLocks noGrp="1"/>
          </p:cNvSpPr>
          <p:nvPr>
            <p:ph type="body" sz="quarter" idx="10"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2431789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Left Table + Right Chart">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531813" y="2266950"/>
            <a:ext cx="5124450" cy="3448050"/>
          </a:xfrm>
        </p:spPr>
        <p:txBody>
          <a:bodyPr/>
          <a:lstStyle/>
          <a:p>
            <a:endParaRPr lang="en-US" dirty="0"/>
          </a:p>
        </p:txBody>
      </p:sp>
      <p:sp>
        <p:nvSpPr>
          <p:cNvPr id="3" name="Chart Placeholder 2"/>
          <p:cNvSpPr>
            <a:spLocks noGrp="1"/>
          </p:cNvSpPr>
          <p:nvPr>
            <p:ph type="chart" sz="quarter" idx="10"/>
          </p:nvPr>
        </p:nvSpPr>
        <p:spPr>
          <a:xfrm>
            <a:off x="6437843" y="2266950"/>
            <a:ext cx="5124450" cy="344805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530352" y="530352"/>
            <a:ext cx="10972800"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6" name="Text Placeholder 10"/>
          <p:cNvSpPr>
            <a:spLocks noGrp="1"/>
          </p:cNvSpPr>
          <p:nvPr>
            <p:ph type="body" sz="quarter" idx="13"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8553470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ortfolio">
    <p:spTree>
      <p:nvGrpSpPr>
        <p:cNvPr id="1" name=""/>
        <p:cNvGrpSpPr/>
        <p:nvPr/>
      </p:nvGrpSpPr>
      <p:grpSpPr>
        <a:xfrm>
          <a:off x="0" y="0"/>
          <a:ext cx="0" cy="0"/>
          <a:chOff x="0" y="0"/>
          <a:chExt cx="0" cy="0"/>
        </a:xfrm>
      </p:grpSpPr>
      <p:sp>
        <p:nvSpPr>
          <p:cNvPr id="19" name="Rectangle 18"/>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23"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28" name="Rectangle 27"/>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Picture Placeholder 3"/>
          <p:cNvSpPr>
            <a:spLocks noGrp="1"/>
          </p:cNvSpPr>
          <p:nvPr>
            <p:ph type="pic" sz="quarter" idx="10"/>
          </p:nvPr>
        </p:nvSpPr>
        <p:spPr>
          <a:xfrm>
            <a:off x="1197689" y="2152116"/>
            <a:ext cx="1930725" cy="1930725"/>
          </a:xfrm>
          <a:prstGeom prst="ellipse">
            <a:avLst/>
          </a:prstGeom>
          <a:solidFill>
            <a:srgbClr val="2E4154"/>
          </a:solidFill>
        </p:spPr>
        <p:txBody>
          <a:bodyPr/>
          <a:lstStyle>
            <a:lvl1pPr>
              <a:defRPr sz="1600">
                <a:solidFill>
                  <a:schemeClr val="accent1"/>
                </a:solidFill>
              </a:defRPr>
            </a:lvl1pPr>
          </a:lstStyle>
          <a:p>
            <a:endParaRPr lang="en-ID" dirty="0"/>
          </a:p>
        </p:txBody>
      </p:sp>
      <p:sp>
        <p:nvSpPr>
          <p:cNvPr id="47" name="Picture Placeholder 3"/>
          <p:cNvSpPr>
            <a:spLocks noGrp="1"/>
          </p:cNvSpPr>
          <p:nvPr>
            <p:ph type="pic" sz="quarter" idx="11"/>
          </p:nvPr>
        </p:nvSpPr>
        <p:spPr>
          <a:xfrm>
            <a:off x="3781232" y="2152116"/>
            <a:ext cx="1930725" cy="1930725"/>
          </a:xfrm>
          <a:prstGeom prst="ellipse">
            <a:avLst/>
          </a:prstGeom>
          <a:solidFill>
            <a:srgbClr val="2E4154"/>
          </a:solidFill>
        </p:spPr>
        <p:txBody>
          <a:bodyPr/>
          <a:lstStyle>
            <a:lvl1pPr>
              <a:defRPr sz="1600">
                <a:solidFill>
                  <a:schemeClr val="accent1"/>
                </a:solidFill>
              </a:defRPr>
            </a:lvl1pPr>
          </a:lstStyle>
          <a:p>
            <a:endParaRPr lang="en-ID" dirty="0"/>
          </a:p>
        </p:txBody>
      </p:sp>
      <p:sp>
        <p:nvSpPr>
          <p:cNvPr id="49" name="Picture Placeholder 3"/>
          <p:cNvSpPr>
            <a:spLocks noGrp="1"/>
          </p:cNvSpPr>
          <p:nvPr>
            <p:ph type="pic" sz="quarter" idx="12"/>
          </p:nvPr>
        </p:nvSpPr>
        <p:spPr>
          <a:xfrm>
            <a:off x="6408318" y="2152116"/>
            <a:ext cx="1930725" cy="1930725"/>
          </a:xfrm>
          <a:prstGeom prst="ellipse">
            <a:avLst/>
          </a:prstGeom>
          <a:solidFill>
            <a:srgbClr val="2E4154"/>
          </a:solidFill>
        </p:spPr>
        <p:txBody>
          <a:bodyPr/>
          <a:lstStyle>
            <a:lvl1pPr>
              <a:defRPr sz="1600">
                <a:solidFill>
                  <a:schemeClr val="accent1"/>
                </a:solidFill>
              </a:defRPr>
            </a:lvl1pPr>
          </a:lstStyle>
          <a:p>
            <a:endParaRPr lang="en-ID" dirty="0"/>
          </a:p>
        </p:txBody>
      </p:sp>
      <p:sp>
        <p:nvSpPr>
          <p:cNvPr id="51" name="Picture Placeholder 3"/>
          <p:cNvSpPr>
            <a:spLocks noGrp="1"/>
          </p:cNvSpPr>
          <p:nvPr>
            <p:ph type="pic" sz="quarter" idx="13"/>
          </p:nvPr>
        </p:nvSpPr>
        <p:spPr>
          <a:xfrm>
            <a:off x="8991861" y="2152116"/>
            <a:ext cx="1930725" cy="1930725"/>
          </a:xfrm>
          <a:prstGeom prst="ellipse">
            <a:avLst/>
          </a:prstGeom>
          <a:solidFill>
            <a:srgbClr val="2E4154"/>
          </a:solidFill>
        </p:spPr>
        <p:txBody>
          <a:bodyPr/>
          <a:lstStyle>
            <a:lvl1pPr>
              <a:defRPr sz="1600">
                <a:solidFill>
                  <a:schemeClr val="accent1"/>
                </a:solidFill>
              </a:defRPr>
            </a:lvl1pPr>
          </a:lstStyle>
          <a:p>
            <a:endParaRPr lang="en-ID" dirty="0"/>
          </a:p>
        </p:txBody>
      </p:sp>
      <p:sp>
        <p:nvSpPr>
          <p:cNvPr id="31"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34" name="Text Placeholder 10"/>
          <p:cNvSpPr>
            <a:spLocks noGrp="1"/>
          </p:cNvSpPr>
          <p:nvPr>
            <p:ph type="body" sz="quarter" idx="14"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0455999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9">
    <p:spTree>
      <p:nvGrpSpPr>
        <p:cNvPr id="1" name=""/>
        <p:cNvGrpSpPr/>
        <p:nvPr/>
      </p:nvGrpSpPr>
      <p:grpSpPr>
        <a:xfrm>
          <a:off x="0" y="0"/>
          <a:ext cx="0" cy="0"/>
          <a:chOff x="0" y="0"/>
          <a:chExt cx="0" cy="0"/>
        </a:xfrm>
      </p:grpSpPr>
      <p:sp>
        <p:nvSpPr>
          <p:cNvPr id="19" name="Rectangle 18"/>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23"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28" name="Rectangle 27"/>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0"/>
          </p:nvPr>
        </p:nvSpPr>
        <p:spPr>
          <a:xfrm>
            <a:off x="8999538" y="1973263"/>
            <a:ext cx="2176462" cy="3789362"/>
          </a:xfrm>
        </p:spPr>
        <p:txBody>
          <a:bodyPr/>
          <a:lstStyle/>
          <a:p>
            <a:endParaRPr lang="en-US" dirty="0"/>
          </a:p>
        </p:txBody>
      </p:sp>
      <p:sp>
        <p:nvSpPr>
          <p:cNvPr id="25"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30"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702598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12192000" cy="4140199"/>
          </a:xfrm>
        </p:spPr>
        <p:txBody>
          <a:bodyPr/>
          <a:lstStyle/>
          <a:p>
            <a:endParaRPr lang="en-US" dirty="0"/>
          </a:p>
        </p:txBody>
      </p:sp>
      <p:sp>
        <p:nvSpPr>
          <p:cNvPr id="11" name="Rectangle 10"/>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15"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7" name="Rectangle 16"/>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148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49225"/>
            <a:ext cx="11353800" cy="7524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200419"/>
            <a:ext cx="11353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46ADEE-F684-4B07-BDE2-E13D01C35F84}" type="datetime1">
              <a:rPr lang="en-US" smtClean="0"/>
              <a:t>1/10/2018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9447FC-7B33-49D0-B7DE-94DECA8030C6}" type="slidenum">
              <a:rPr lang="en-US" smtClean="0"/>
              <a:t>‹#›</a:t>
            </a:fld>
            <a:endParaRPr lang="en-US" dirty="0"/>
          </a:p>
        </p:txBody>
      </p:sp>
      <p:sp>
        <p:nvSpPr>
          <p:cNvPr id="7" name="Rectangle 6"/>
          <p:cNvSpPr/>
          <p:nvPr userDrawn="1"/>
        </p:nvSpPr>
        <p:spPr>
          <a:xfrm>
            <a:off x="0" y="6023427"/>
            <a:ext cx="12192000" cy="5129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8" name="Rectangle 7"/>
          <p:cNvSpPr/>
          <p:nvPr userDrawn="1"/>
        </p:nvSpPr>
        <p:spPr>
          <a:xfrm>
            <a:off x="0" y="6504696"/>
            <a:ext cx="12192000" cy="353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8335" y="6067156"/>
            <a:ext cx="747693" cy="391101"/>
          </a:xfrm>
          <a:prstGeom prst="rect">
            <a:avLst/>
          </a:prstGeom>
        </p:spPr>
      </p:pic>
      <p:sp>
        <p:nvSpPr>
          <p:cNvPr id="11"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schemeClr val="bg1"/>
                </a:solidFill>
              </a:rPr>
              <a:pPr algn="r"/>
              <a:t>‹#›</a:t>
            </a:fld>
            <a:endParaRPr lang="en-US" sz="1200" b="1" dirty="0">
              <a:solidFill>
                <a:schemeClr val="bg1"/>
              </a:solidFill>
            </a:endParaRPr>
          </a:p>
        </p:txBody>
      </p:sp>
      <p:sp>
        <p:nvSpPr>
          <p:cNvPr id="12" name="TextBox 11"/>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Tree>
    <p:extLst>
      <p:ext uri="{BB962C8B-B14F-4D97-AF65-F5344CB8AC3E}">
        <p14:creationId xmlns:p14="http://schemas.microsoft.com/office/powerpoint/2010/main" val="2825617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0384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ly Title">
    <p:spTree>
      <p:nvGrpSpPr>
        <p:cNvPr id="1" name=""/>
        <p:cNvGrpSpPr/>
        <p:nvPr/>
      </p:nvGrpSpPr>
      <p:grpSpPr>
        <a:xfrm>
          <a:off x="0" y="0"/>
          <a:ext cx="0" cy="0"/>
          <a:chOff x="0" y="0"/>
          <a:chExt cx="0" cy="0"/>
        </a:xfrm>
      </p:grpSpPr>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26" name="Text Placeholder 10"/>
          <p:cNvSpPr>
            <a:spLocks noGrp="1"/>
          </p:cNvSpPr>
          <p:nvPr>
            <p:ph type="body" sz="quarter" idx="10"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3074981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Image ">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571750"/>
            <a:ext cx="12192000" cy="2562225"/>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8"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4831066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Image Left">
    <p:spTree>
      <p:nvGrpSpPr>
        <p:cNvPr id="1" name=""/>
        <p:cNvGrpSpPr/>
        <p:nvPr/>
      </p:nvGrpSpPr>
      <p:grpSpPr>
        <a:xfrm>
          <a:off x="0" y="0"/>
          <a:ext cx="0" cy="0"/>
          <a:chOff x="0" y="0"/>
          <a:chExt cx="0" cy="0"/>
        </a:xfrm>
      </p:grpSpPr>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03859" y="6522795"/>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0" name="Title 1"/>
          <p:cNvSpPr>
            <a:spLocks noGrp="1"/>
          </p:cNvSpPr>
          <p:nvPr>
            <p:ph type="title" hasCustomPrompt="1"/>
          </p:nvPr>
        </p:nvSpPr>
        <p:spPr>
          <a:xfrm>
            <a:off x="6069577" y="443713"/>
            <a:ext cx="5808136" cy="288131"/>
          </a:xfrm>
          <a:noFill/>
        </p:spPr>
        <p:txBody>
          <a:bodyPr>
            <a:noAutofit/>
          </a:bodyPr>
          <a:lstStyle>
            <a:lvl1pPr marL="0" algn="ctr"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4" name="Picture Placeholder 3"/>
          <p:cNvSpPr>
            <a:spLocks noGrp="1"/>
          </p:cNvSpPr>
          <p:nvPr>
            <p:ph type="pic" sz="quarter" idx="10"/>
          </p:nvPr>
        </p:nvSpPr>
        <p:spPr>
          <a:xfrm>
            <a:off x="0" y="1"/>
            <a:ext cx="6069013" cy="5859992"/>
          </a:xfrm>
        </p:spPr>
        <p:txBody>
          <a:bodyPr/>
          <a:lstStyle/>
          <a:p>
            <a:endParaRPr lang="en-US" dirty="0"/>
          </a:p>
        </p:txBody>
      </p:sp>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3246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hart Lef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76250" y="2266950"/>
            <a:ext cx="5124450" cy="344805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30352" y="530352"/>
            <a:ext cx="10972800" cy="448056"/>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7"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20721112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hart lef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325137" y="1392149"/>
            <a:ext cx="7390113" cy="4433020"/>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8"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2342034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Full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325137" y="1904999"/>
            <a:ext cx="11381088" cy="3954993"/>
          </a:xfrm>
        </p:spPr>
        <p:txBody>
          <a:bodyPr/>
          <a:lstStyle/>
          <a:p>
            <a:endParaRPr lang="en-US" dirty="0"/>
          </a:p>
        </p:txBody>
      </p:sp>
      <p:sp>
        <p:nvSpPr>
          <p:cNvPr id="6" name="Rectangle 5"/>
          <p:cNvSpPr/>
          <p:nvPr userDrawn="1"/>
        </p:nvSpPr>
        <p:spPr>
          <a:xfrm>
            <a:off x="0" y="6400800"/>
            <a:ext cx="12192000" cy="4572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148682" y="6527698"/>
            <a:ext cx="6951043" cy="261610"/>
          </a:xfrm>
          <a:prstGeom prst="rect">
            <a:avLst/>
          </a:prstGeom>
          <a:noFill/>
        </p:spPr>
        <p:txBody>
          <a:bodyPr wrap="square" rtlCol="0">
            <a:spAutoFit/>
          </a:bodyPr>
          <a:lstStyle/>
          <a:p>
            <a:r>
              <a:rPr lang="en-US" sz="1100" dirty="0">
                <a:solidFill>
                  <a:schemeClr val="bg1"/>
                </a:solidFill>
              </a:rPr>
              <a:t>CONFIDENTIAL </a:t>
            </a:r>
            <a:r>
              <a:rPr lang="en-US" sz="1100" dirty="0" smtClean="0">
                <a:solidFill>
                  <a:schemeClr val="bg1"/>
                </a:solidFill>
              </a:rPr>
              <a:t>–WEFTEC® 2017 Attendee Research</a:t>
            </a:r>
            <a:endParaRPr lang="en-US" sz="1100" dirty="0">
              <a:solidFill>
                <a:schemeClr val="bg1"/>
              </a:solidFill>
            </a:endParaRPr>
          </a:p>
        </p:txBody>
      </p:sp>
      <p:sp>
        <p:nvSpPr>
          <p:cNvPr id="8" name="Slide Number Placeholder 3"/>
          <p:cNvSpPr txBox="1">
            <a:spLocks/>
          </p:cNvSpPr>
          <p:nvPr userDrawn="1"/>
        </p:nvSpPr>
        <p:spPr>
          <a:xfrm>
            <a:off x="93345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09447FC-7B33-49D0-B7DE-94DECA8030C6}" type="slidenum">
              <a:rPr lang="en-US" sz="1200" b="1" smtClean="0">
                <a:solidFill>
                  <a:prstClr val="white"/>
                </a:solidFill>
              </a:rPr>
              <a:pPr algn="r"/>
              <a:t>‹#›</a:t>
            </a:fld>
            <a:endParaRPr lang="en-US" sz="1200" b="1"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202" y="6428381"/>
            <a:ext cx="747693" cy="391101"/>
          </a:xfrm>
          <a:prstGeom prst="rect">
            <a:avLst/>
          </a:prstGeom>
        </p:spPr>
      </p:pic>
      <p:sp>
        <p:nvSpPr>
          <p:cNvPr id="19" name="Rectangle 18"/>
          <p:cNvSpPr/>
          <p:nvPr userDrawn="1"/>
        </p:nvSpPr>
        <p:spPr>
          <a:xfrm>
            <a:off x="0" y="5952067"/>
            <a:ext cx="12192000" cy="44873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a:spLocks noGrp="1"/>
          </p:cNvSpPr>
          <p:nvPr>
            <p:ph type="title" hasCustomPrompt="1"/>
          </p:nvPr>
        </p:nvSpPr>
        <p:spPr>
          <a:xfrm>
            <a:off x="530352" y="443713"/>
            <a:ext cx="10972800" cy="288131"/>
          </a:xfrm>
          <a:noFill/>
        </p:spPr>
        <p:txBody>
          <a:bodyPr>
            <a:noAutofit/>
          </a:bodyPr>
          <a:lstStyle>
            <a:lvl1pPr marL="0" algn="l" defTabSz="685784" rtl="0" eaLnBrk="1" latinLnBrk="0" hangingPunct="1">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pPr lvl="0"/>
            <a:r>
              <a:rPr lang="en-US" dirty="0"/>
              <a:t>Your Title Here</a:t>
            </a:r>
          </a:p>
        </p:txBody>
      </p:sp>
      <p:sp>
        <p:nvSpPr>
          <p:cNvPr id="10" name="Text Placeholder 10"/>
          <p:cNvSpPr>
            <a:spLocks noGrp="1"/>
          </p:cNvSpPr>
          <p:nvPr>
            <p:ph type="body" sz="quarter" idx="11" hasCustomPrompt="1"/>
          </p:nvPr>
        </p:nvSpPr>
        <p:spPr>
          <a:xfrm>
            <a:off x="530225" y="123825"/>
            <a:ext cx="2354263" cy="320675"/>
          </a:xfrm>
        </p:spPr>
        <p:txBody>
          <a:bodyPr anchor="ctr">
            <a:normAutofit/>
          </a:bodyPr>
          <a:lstStyle>
            <a:lvl1pPr marL="0" indent="0">
              <a:buNone/>
              <a:defRPr sz="1400" baseline="0">
                <a:solidFill>
                  <a:schemeClr val="accent1"/>
                </a:solidFill>
              </a:defRPr>
            </a:lvl1pPr>
          </a:lstStyle>
          <a:p>
            <a:pPr lvl="0"/>
            <a:r>
              <a:rPr lang="en-US" dirty="0" smtClean="0"/>
              <a:t>Section header</a:t>
            </a:r>
            <a:endParaRPr lang="en-US" dirty="0"/>
          </a:p>
        </p:txBody>
      </p:sp>
    </p:spTree>
    <p:extLst>
      <p:ext uri="{BB962C8B-B14F-4D97-AF65-F5344CB8AC3E}">
        <p14:creationId xmlns:p14="http://schemas.microsoft.com/office/powerpoint/2010/main" val="2031832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1E3C4-9AA1-42FE-8064-2E321DE6CA1D}" type="datetimeFigureOut">
              <a:rPr lang="en-US" smtClean="0"/>
              <a:t>1/10/2018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FC26-E16D-4348-BE89-1FEF6F4D9B12}" type="slidenum">
              <a:rPr lang="en-US" smtClean="0"/>
              <a:t>‹#›</a:t>
            </a:fld>
            <a:endParaRPr lang="en-US" dirty="0"/>
          </a:p>
        </p:txBody>
      </p:sp>
    </p:spTree>
    <p:extLst>
      <p:ext uri="{BB962C8B-B14F-4D97-AF65-F5344CB8AC3E}">
        <p14:creationId xmlns:p14="http://schemas.microsoft.com/office/powerpoint/2010/main" val="2484287468"/>
      </p:ext>
    </p:extLst>
  </p:cSld>
  <p:clrMap bg1="lt1" tx1="dk1" bg2="lt2" tx2="dk2" accent1="accent1" accent2="accent2" accent3="accent3" accent4="accent4" accent5="accent5" accent6="accent6" hlink="hlink" folHlink="folHlink"/>
  <p:sldLayoutIdLst>
    <p:sldLayoutId id="2147483697" r:id="rId1"/>
    <p:sldLayoutId id="2147483736" r:id="rId2"/>
    <p:sldLayoutId id="2147483723" r:id="rId3"/>
    <p:sldLayoutId id="2147483699" r:id="rId4"/>
    <p:sldLayoutId id="2147483714" r:id="rId5"/>
    <p:sldLayoutId id="2147483716" r:id="rId6"/>
    <p:sldLayoutId id="2147483700" r:id="rId7"/>
    <p:sldLayoutId id="2147483701" r:id="rId8"/>
    <p:sldLayoutId id="2147483715" r:id="rId9"/>
    <p:sldLayoutId id="2147483739" r:id="rId10"/>
    <p:sldLayoutId id="2147483702" r:id="rId11"/>
    <p:sldLayoutId id="2147483703" r:id="rId12"/>
    <p:sldLayoutId id="2147483740" r:id="rId13"/>
    <p:sldLayoutId id="2147483707" r:id="rId14"/>
    <p:sldLayoutId id="2147483737" r:id="rId15"/>
    <p:sldLayoutId id="2147483738" r:id="rId16"/>
    <p:sldLayoutId id="2147483708" r:id="rId17"/>
    <p:sldLayoutId id="2147483704" r:id="rId18"/>
    <p:sldLayoutId id="2147483705" r:id="rId19"/>
    <p:sldLayoutId id="2147483741" r:id="rId20"/>
    <p:sldLayoutId id="2147483712" r:id="rId21"/>
    <p:sldLayoutId id="2147483742" r:id="rId22"/>
    <p:sldLayoutId id="2147483709" r:id="rId23"/>
    <p:sldLayoutId id="2147483710" r:id="rId24"/>
    <p:sldLayoutId id="2147483713" r:id="rId25"/>
    <p:sldLayoutId id="2147483727" r:id="rId26"/>
    <p:sldLayoutId id="2147483729" r:id="rId27"/>
    <p:sldLayoutId id="2147483731" r:id="rId28"/>
    <p:sldLayoutId id="214748374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a:srcRect t="21767" b="21767"/>
          <a:stretch>
            <a:fillRect/>
          </a:stretch>
        </p:blipFill>
        <p:spPr>
          <a:xfrm>
            <a:off x="0" y="1868640"/>
            <a:ext cx="12192000" cy="3190875"/>
          </a:xfrm>
          <a:prstGeom prst="rect">
            <a:avLst/>
          </a:prstGeom>
        </p:spPr>
      </p:pic>
      <p:grpSp>
        <p:nvGrpSpPr>
          <p:cNvPr id="5" name="Group 4"/>
          <p:cNvGrpSpPr/>
          <p:nvPr/>
        </p:nvGrpSpPr>
        <p:grpSpPr>
          <a:xfrm>
            <a:off x="647678" y="5426177"/>
            <a:ext cx="2117542" cy="1292942"/>
            <a:chOff x="2419350" y="2377263"/>
            <a:chExt cx="2562226" cy="1564460"/>
          </a:xfrm>
        </p:grpSpPr>
        <p:sp>
          <p:nvSpPr>
            <p:cNvPr id="6" name="Rectangle 5"/>
            <p:cNvSpPr/>
            <p:nvPr/>
          </p:nvSpPr>
          <p:spPr>
            <a:xfrm>
              <a:off x="2419350" y="2377263"/>
              <a:ext cx="2562226" cy="1564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570" y="2535754"/>
              <a:ext cx="2271086" cy="1021988"/>
            </a:xfrm>
            <a:prstGeom prst="rect">
              <a:avLst/>
            </a:prstGeom>
          </p:spPr>
        </p:pic>
      </p:grpSp>
      <p:sp>
        <p:nvSpPr>
          <p:cNvPr id="8" name="TextBox 7"/>
          <p:cNvSpPr txBox="1"/>
          <p:nvPr/>
        </p:nvSpPr>
        <p:spPr>
          <a:xfrm>
            <a:off x="8444266" y="5749483"/>
            <a:ext cx="3571875" cy="646331"/>
          </a:xfrm>
          <a:prstGeom prst="rect">
            <a:avLst/>
          </a:prstGeom>
          <a:noFill/>
        </p:spPr>
        <p:txBody>
          <a:bodyPr wrap="square" rtlCol="0">
            <a:spAutoFit/>
          </a:bodyPr>
          <a:lstStyle/>
          <a:p>
            <a:pPr algn="ctr"/>
            <a:r>
              <a:rPr lang="en-US" sz="1200" dirty="0">
                <a:solidFill>
                  <a:schemeClr val="tx1">
                    <a:lumMod val="90000"/>
                    <a:lumOff val="10000"/>
                  </a:schemeClr>
                </a:solidFill>
                <a:latin typeface="Calibri" panose="020F0502020204030204" pitchFamily="34" charset="0"/>
              </a:rPr>
              <a:t>     7 Hendrickson </a:t>
            </a:r>
            <a:r>
              <a:rPr lang="en-US" sz="1200" dirty="0" smtClean="0">
                <a:solidFill>
                  <a:schemeClr val="tx1">
                    <a:lumMod val="90000"/>
                    <a:lumOff val="10000"/>
                  </a:schemeClr>
                </a:solidFill>
                <a:latin typeface="Calibri" panose="020F0502020204030204" pitchFamily="34" charset="0"/>
              </a:rPr>
              <a:t>Avenue</a:t>
            </a:r>
          </a:p>
          <a:p>
            <a:pPr algn="ctr"/>
            <a:r>
              <a:rPr lang="en-US" sz="1200" dirty="0" smtClean="0">
                <a:solidFill>
                  <a:schemeClr val="tx1">
                    <a:lumMod val="90000"/>
                    <a:lumOff val="10000"/>
                  </a:schemeClr>
                </a:solidFill>
                <a:latin typeface="Calibri" panose="020F0502020204030204" pitchFamily="34" charset="0"/>
              </a:rPr>
              <a:t>Red </a:t>
            </a:r>
            <a:r>
              <a:rPr lang="en-US" sz="1200" dirty="0">
                <a:solidFill>
                  <a:schemeClr val="tx1">
                    <a:lumMod val="90000"/>
                    <a:lumOff val="10000"/>
                  </a:schemeClr>
                </a:solidFill>
                <a:latin typeface="Calibri" panose="020F0502020204030204" pitchFamily="34" charset="0"/>
              </a:rPr>
              <a:t>Bank NJ 07701 </a:t>
            </a:r>
          </a:p>
          <a:p>
            <a:pPr algn="ctr"/>
            <a:r>
              <a:rPr lang="en-US" sz="1200" dirty="0" smtClean="0">
                <a:solidFill>
                  <a:schemeClr val="tx1">
                    <a:lumMod val="90000"/>
                    <a:lumOff val="10000"/>
                  </a:schemeClr>
                </a:solidFill>
                <a:latin typeface="Calibri" panose="020F0502020204030204" pitchFamily="34" charset="0"/>
              </a:rPr>
              <a:t>732.741.3170</a:t>
            </a:r>
            <a:endParaRPr lang="en-US" sz="1200" dirty="0">
              <a:solidFill>
                <a:schemeClr val="tx1">
                  <a:lumMod val="90000"/>
                  <a:lumOff val="10000"/>
                </a:schemeClr>
              </a:solidFill>
              <a:latin typeface="Calibri" panose="020F0502020204030204" pitchFamily="34" charset="0"/>
            </a:endParaRPr>
          </a:p>
        </p:txBody>
      </p:sp>
      <p:sp>
        <p:nvSpPr>
          <p:cNvPr id="9" name="TextBox 8"/>
          <p:cNvSpPr txBox="1"/>
          <p:nvPr/>
        </p:nvSpPr>
        <p:spPr>
          <a:xfrm>
            <a:off x="4496336" y="5979470"/>
            <a:ext cx="1916707" cy="299313"/>
          </a:xfrm>
          <a:prstGeom prst="rect">
            <a:avLst/>
          </a:prstGeom>
          <a:noFill/>
        </p:spPr>
        <p:txBody>
          <a:bodyPr wrap="square" rtlCol="0">
            <a:spAutoFit/>
          </a:bodyPr>
          <a:lstStyle/>
          <a:p>
            <a:pPr algn="ctr">
              <a:lnSpc>
                <a:spcPct val="150000"/>
              </a:lnSpc>
            </a:pPr>
            <a:r>
              <a:rPr lang="en-US" sz="1000" i="1" dirty="0">
                <a:solidFill>
                  <a:schemeClr val="tx1">
                    <a:lumMod val="90000"/>
                    <a:lumOff val="10000"/>
                  </a:schemeClr>
                </a:solidFill>
              </a:rPr>
              <a:t>- CONFIDENTIAL-</a:t>
            </a:r>
          </a:p>
        </p:txBody>
      </p:sp>
      <p:sp>
        <p:nvSpPr>
          <p:cNvPr id="11" name="TextBox 10"/>
          <p:cNvSpPr txBox="1"/>
          <p:nvPr/>
        </p:nvSpPr>
        <p:spPr>
          <a:xfrm>
            <a:off x="510880" y="965646"/>
            <a:ext cx="3601753" cy="400046"/>
          </a:xfrm>
          <a:prstGeom prst="rect">
            <a:avLst/>
          </a:prstGeom>
          <a:noFill/>
        </p:spPr>
        <p:txBody>
          <a:bodyPr wrap="square" rtlCol="0">
            <a:spAutoFit/>
          </a:bodyPr>
          <a:lstStyle/>
          <a:p>
            <a:pPr>
              <a:lnSpc>
                <a:spcPct val="150000"/>
              </a:lnSpc>
            </a:pPr>
            <a:r>
              <a:rPr lang="es-ES" sz="1333" i="1" dirty="0" smtClean="0">
                <a:solidFill>
                  <a:schemeClr val="tx1">
                    <a:lumMod val="90000"/>
                    <a:lumOff val="10000"/>
                  </a:schemeClr>
                </a:solidFill>
              </a:rPr>
              <a:t>September 30th – October 4th, Chicago, IL</a:t>
            </a:r>
            <a:endParaRPr lang="en-US" sz="1333" i="1" dirty="0">
              <a:solidFill>
                <a:schemeClr val="tx1">
                  <a:lumMod val="90000"/>
                  <a:lumOff val="10000"/>
                </a:schemeClr>
              </a:solidFill>
            </a:endParaRPr>
          </a:p>
        </p:txBody>
      </p:sp>
      <p:sp>
        <p:nvSpPr>
          <p:cNvPr id="13" name="TextBox 12"/>
          <p:cNvSpPr txBox="1"/>
          <p:nvPr/>
        </p:nvSpPr>
        <p:spPr>
          <a:xfrm>
            <a:off x="508027" y="3172002"/>
            <a:ext cx="6584949" cy="892552"/>
          </a:xfrm>
          <a:prstGeom prst="rect">
            <a:avLst/>
          </a:prstGeom>
          <a:noFill/>
        </p:spPr>
        <p:txBody>
          <a:bodyPr wrap="square" rtlCol="0">
            <a:spAutoFit/>
          </a:bodyPr>
          <a:lstStyle/>
          <a:p>
            <a:r>
              <a:rPr lang="en-US" sz="3200" b="1" dirty="0" smtClean="0">
                <a:solidFill>
                  <a:schemeClr val="bg1"/>
                </a:solidFill>
                <a:cs typeface="Arial" panose="020B0604020202020204" pitchFamily="34" charset="0"/>
              </a:rPr>
              <a:t>Attendee Research</a:t>
            </a:r>
          </a:p>
          <a:p>
            <a:r>
              <a:rPr lang="en-US" sz="2000" b="1" dirty="0" smtClean="0">
                <a:solidFill>
                  <a:schemeClr val="bg1"/>
                </a:solidFill>
                <a:cs typeface="Arial" panose="020B0604020202020204" pitchFamily="34" charset="0"/>
              </a:rPr>
              <a:t>(Online Version)</a:t>
            </a:r>
            <a:endParaRPr lang="en-US" sz="2000" b="1" dirty="0">
              <a:solidFill>
                <a:schemeClr val="bg1"/>
              </a:solidFill>
              <a:cs typeface="Arial" panose="020B0604020202020204" pitchFamily="34" charset="0"/>
            </a:endParaRPr>
          </a:p>
        </p:txBody>
      </p:sp>
      <p:sp>
        <p:nvSpPr>
          <p:cNvPr id="16" name="TextBox 15"/>
          <p:cNvSpPr txBox="1"/>
          <p:nvPr/>
        </p:nvSpPr>
        <p:spPr>
          <a:xfrm>
            <a:off x="676817" y="6362253"/>
            <a:ext cx="2752190" cy="340734"/>
          </a:xfrm>
          <a:prstGeom prst="rect">
            <a:avLst/>
          </a:prstGeom>
          <a:noFill/>
        </p:spPr>
        <p:txBody>
          <a:bodyPr wrap="square" rtlCol="0">
            <a:spAutoFit/>
          </a:bodyPr>
          <a:lstStyle/>
          <a:p>
            <a:pPr>
              <a:lnSpc>
                <a:spcPct val="150000"/>
              </a:lnSpc>
            </a:pPr>
            <a:r>
              <a:rPr lang="en-US" sz="1200" b="1" dirty="0" smtClean="0">
                <a:solidFill>
                  <a:schemeClr val="tx1">
                    <a:lumMod val="90000"/>
                    <a:lumOff val="10000"/>
                  </a:schemeClr>
                </a:solidFill>
              </a:rPr>
              <a:t>Research, Measurement, and Consulting</a:t>
            </a:r>
            <a:endParaRPr lang="en-US" sz="1200" b="1" dirty="0">
              <a:solidFill>
                <a:schemeClr val="tx1">
                  <a:lumMod val="90000"/>
                  <a:lumOff val="1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80" y="284650"/>
            <a:ext cx="3126338" cy="562504"/>
          </a:xfrm>
          <a:prstGeom prst="rect">
            <a:avLst/>
          </a:prstGeom>
        </p:spPr>
      </p:pic>
    </p:spTree>
    <p:extLst>
      <p:ext uri="{BB962C8B-B14F-4D97-AF65-F5344CB8AC3E}">
        <p14:creationId xmlns:p14="http://schemas.microsoft.com/office/powerpoint/2010/main" val="1019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Loyalty</a:t>
            </a:r>
            <a:endParaRPr lang="en-US" dirty="0"/>
          </a:p>
        </p:txBody>
      </p:sp>
      <p:grpSp>
        <p:nvGrpSpPr>
          <p:cNvPr id="7" name="Group 6"/>
          <p:cNvGrpSpPr/>
          <p:nvPr/>
        </p:nvGrpSpPr>
        <p:grpSpPr>
          <a:xfrm>
            <a:off x="449279" y="5909518"/>
            <a:ext cx="10580670" cy="553998"/>
            <a:chOff x="449279" y="5909518"/>
            <a:chExt cx="10580670" cy="553998"/>
          </a:xfrm>
        </p:grpSpPr>
        <p:sp>
          <p:nvSpPr>
            <p:cNvPr id="9" name="TextBox 8"/>
            <p:cNvSpPr txBox="1"/>
            <p:nvPr/>
          </p:nvSpPr>
          <p:spPr>
            <a:xfrm>
              <a:off x="728886" y="5909518"/>
              <a:ext cx="10301063" cy="553998"/>
            </a:xfrm>
            <a:prstGeom prst="rect">
              <a:avLst/>
            </a:prstGeom>
            <a:noFill/>
          </p:spPr>
          <p:txBody>
            <a:bodyPr wrap="square" rtlCol="0">
              <a:spAutoFit/>
            </a:bodyPr>
            <a:lstStyle/>
            <a:p>
              <a:r>
                <a:rPr lang="en-US" sz="1000" i="1" dirty="0">
                  <a:solidFill>
                    <a:schemeClr val="bg1"/>
                  </a:solidFill>
                </a:rPr>
                <a:t>Q. What specifically would you tell a </a:t>
              </a:r>
              <a:r>
                <a:rPr lang="en-US" sz="1000" i="1" dirty="0" smtClean="0">
                  <a:solidFill>
                    <a:schemeClr val="bg1"/>
                  </a:solidFill>
                </a:rPr>
                <a:t>business friend or colleague when </a:t>
              </a:r>
              <a:r>
                <a:rPr lang="en-US" sz="1000" i="1" dirty="0">
                  <a:solidFill>
                    <a:schemeClr val="bg1"/>
                  </a:solidFill>
                </a:rPr>
                <a:t>recommending </a:t>
              </a:r>
              <a:r>
                <a:rPr lang="en-US" sz="1000" i="1" dirty="0" smtClean="0">
                  <a:solidFill>
                    <a:schemeClr val="bg1"/>
                  </a:solidFill>
                </a:rPr>
                <a:t> WEFTEC? (Promoters</a:t>
              </a:r>
              <a:r>
                <a:rPr lang="en-US" sz="1000" i="1" dirty="0">
                  <a:solidFill>
                    <a:schemeClr val="bg1"/>
                  </a:solidFill>
                </a:rPr>
                <a:t>)</a:t>
              </a:r>
            </a:p>
            <a:p>
              <a:r>
                <a:rPr lang="en-US" sz="1000" i="1" dirty="0">
                  <a:solidFill>
                    <a:schemeClr val="bg1"/>
                  </a:solidFill>
                </a:rPr>
                <a:t>Q. What would it take for you to rate </a:t>
              </a:r>
              <a:r>
                <a:rPr lang="en-US" sz="1000" i="1" dirty="0" smtClean="0">
                  <a:solidFill>
                    <a:schemeClr val="bg1"/>
                  </a:solidFill>
                </a:rPr>
                <a:t>WEFTEC </a:t>
              </a:r>
              <a:r>
                <a:rPr lang="en-US" sz="1000" i="1" dirty="0">
                  <a:solidFill>
                    <a:schemeClr val="bg1"/>
                  </a:solidFill>
                </a:rPr>
                <a:t>a 9 or 10? (Passives)</a:t>
              </a:r>
            </a:p>
            <a:p>
              <a:r>
                <a:rPr lang="en-US" sz="1000" i="1" dirty="0">
                  <a:solidFill>
                    <a:schemeClr val="bg1"/>
                  </a:solidFill>
                </a:rPr>
                <a:t>Q. What </a:t>
              </a:r>
              <a:r>
                <a:rPr lang="en-US" sz="1000" i="1" dirty="0" smtClean="0">
                  <a:solidFill>
                    <a:schemeClr val="bg1"/>
                  </a:solidFill>
                </a:rPr>
                <a:t>is the reason for your rating? </a:t>
              </a:r>
              <a:r>
                <a:rPr lang="en-US" sz="1000" i="1" dirty="0">
                  <a:solidFill>
                    <a:schemeClr val="bg1"/>
                  </a:solidFill>
                </a:rPr>
                <a:t>(Detractors)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graphicFrame>
        <p:nvGraphicFramePr>
          <p:cNvPr id="12" name="Table Placeholder 18"/>
          <p:cNvGraphicFramePr>
            <a:graphicFrameLocks/>
          </p:cNvGraphicFramePr>
          <p:nvPr>
            <p:extLst>
              <p:ext uri="{D42A27DB-BD31-4B8C-83A1-F6EECF244321}">
                <p14:modId xmlns:p14="http://schemas.microsoft.com/office/powerpoint/2010/main" val="1653642370"/>
              </p:ext>
            </p:extLst>
          </p:nvPr>
        </p:nvGraphicFramePr>
        <p:xfrm>
          <a:off x="561031" y="1443610"/>
          <a:ext cx="5140522" cy="4308952"/>
        </p:xfrm>
        <a:graphic>
          <a:graphicData uri="http://schemas.openxmlformats.org/drawingml/2006/table">
            <a:tbl>
              <a:tblPr firstRow="1" bandRow="1">
                <a:tableStyleId>{5C22544A-7EE6-4342-B048-85BDC9FD1C3A}</a:tableStyleId>
              </a:tblPr>
              <a:tblGrid>
                <a:gridCol w="3999976">
                  <a:extLst>
                    <a:ext uri="{9D8B030D-6E8A-4147-A177-3AD203B41FA5}">
                      <a16:colId xmlns:a16="http://schemas.microsoft.com/office/drawing/2014/main" val="20000"/>
                    </a:ext>
                  </a:extLst>
                </a:gridCol>
                <a:gridCol w="1140546">
                  <a:extLst>
                    <a:ext uri="{9D8B030D-6E8A-4147-A177-3AD203B41FA5}">
                      <a16:colId xmlns:a16="http://schemas.microsoft.com/office/drawing/2014/main" val="801630339"/>
                    </a:ext>
                  </a:extLst>
                </a:gridCol>
              </a:tblGrid>
              <a:tr h="448599">
                <a:tc>
                  <a:txBody>
                    <a:bodyPr/>
                    <a:lstStyle/>
                    <a:p>
                      <a:pPr algn="l"/>
                      <a:endParaRPr lang="en-US" sz="105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31840">
                <a:tc>
                  <a:txBody>
                    <a:bodyPr/>
                    <a:lstStyle/>
                    <a:p>
                      <a:pPr algn="l"/>
                      <a:r>
                        <a:rPr lang="en-US" sz="1200" dirty="0" smtClean="0">
                          <a:solidFill>
                            <a:schemeClr val="tx1">
                              <a:lumMod val="90000"/>
                              <a:lumOff val="10000"/>
                            </a:schemeClr>
                          </a:solidFill>
                        </a:rPr>
                        <a:t>Good Networking/Leads/Contacts</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331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Range of exhibitors/equipment/products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331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Good information/knowledge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Must attend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Everything in one place/saves</a:t>
                      </a:r>
                      <a:r>
                        <a:rPr lang="en-US" sz="1200" baseline="0" dirty="0" smtClean="0">
                          <a:solidFill>
                            <a:schemeClr val="tx1">
                              <a:lumMod val="90000"/>
                              <a:lumOff val="10000"/>
                            </a:schemeClr>
                          </a:solidFill>
                        </a:rPr>
                        <a:t> time</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541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Good technical sessions/classes/papers/workshops/ presentations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Good overall/Accomplished</a:t>
                      </a:r>
                      <a:r>
                        <a:rPr lang="en-US" sz="1200" baseline="0" dirty="0" smtClean="0">
                          <a:solidFill>
                            <a:schemeClr val="tx1">
                              <a:lumMod val="90000"/>
                              <a:lumOff val="10000"/>
                            </a:schemeClr>
                          </a:solidFill>
                        </a:rPr>
                        <a:t> tasks</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Great time/had fun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247689"/>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Good industry</a:t>
                      </a:r>
                      <a:r>
                        <a:rPr lang="en-US" sz="1200" baseline="0" dirty="0" smtClean="0">
                          <a:solidFill>
                            <a:schemeClr val="tx1">
                              <a:lumMod val="90000"/>
                              <a:lumOff val="10000"/>
                            </a:schemeClr>
                          </a:solidFill>
                        </a:rPr>
                        <a:t> attendance/traffic</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 answer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extLst>
                  <a:ext uri="{0D108BD9-81ED-4DB2-BD59-A6C34878D82A}">
                    <a16:rowId xmlns:a16="http://schemas.microsoft.com/office/drawing/2014/main" val="10013"/>
                  </a:ext>
                </a:extLst>
              </a:tr>
              <a:tr h="33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tx1">
                              <a:lumMod val="90000"/>
                              <a:lumOff val="10000"/>
                            </a:schemeClr>
                          </a:solidFill>
                        </a:rPr>
                        <a:t>Base: Promoters</a:t>
                      </a:r>
                      <a:endParaRPr lang="en-US" sz="1200" dirty="0" smtClean="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lumMod val="90000"/>
                              <a:lumOff val="10000"/>
                            </a:schemeClr>
                          </a:solidFill>
                        </a:rPr>
                        <a:t>64%</a:t>
                      </a:r>
                      <a:endParaRPr lang="en-US" sz="1200" i="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extLst>
                  <a:ext uri="{0D108BD9-81ED-4DB2-BD59-A6C34878D82A}">
                    <a16:rowId xmlns:a16="http://schemas.microsoft.com/office/drawing/2014/main" val="10014"/>
                  </a:ext>
                </a:extLst>
              </a:tr>
            </a:tbl>
          </a:graphicData>
        </a:graphic>
      </p:graphicFrame>
      <p:sp>
        <p:nvSpPr>
          <p:cNvPr id="14" name="TextBox 13"/>
          <p:cNvSpPr txBox="1"/>
          <p:nvPr/>
        </p:nvSpPr>
        <p:spPr>
          <a:xfrm>
            <a:off x="561032" y="915418"/>
            <a:ext cx="5029202" cy="369332"/>
          </a:xfrm>
          <a:prstGeom prst="rect">
            <a:avLst/>
          </a:prstGeom>
          <a:noFill/>
        </p:spPr>
        <p:txBody>
          <a:bodyPr wrap="square" rtlCol="0">
            <a:spAutoFit/>
          </a:bodyPr>
          <a:lstStyle/>
          <a:p>
            <a:pPr algn="ctr"/>
            <a:r>
              <a:rPr lang="en-US" dirty="0" smtClean="0">
                <a:solidFill>
                  <a:schemeClr val="tx1">
                    <a:lumMod val="90000"/>
                    <a:lumOff val="10000"/>
                  </a:schemeClr>
                </a:solidFill>
              </a:rPr>
              <a:t>Reasons to Recommend WEFTEC</a:t>
            </a:r>
            <a:r>
              <a:rPr lang="en-US" dirty="0" smtClean="0">
                <a:solidFill>
                  <a:schemeClr val="tx1">
                    <a:lumMod val="90000"/>
                    <a:lumOff val="10000"/>
                  </a:schemeClr>
                </a:solidFill>
                <a:latin typeface="Calibri" panose="020F0502020204030204" pitchFamily="34" charset="0"/>
                <a:cs typeface="Calibri" panose="020F0502020204030204" pitchFamily="34" charset="0"/>
              </a:rPr>
              <a:t>®</a:t>
            </a:r>
            <a:endParaRPr lang="en-US" dirty="0">
              <a:solidFill>
                <a:schemeClr val="tx1">
                  <a:lumMod val="90000"/>
                  <a:lumOff val="10000"/>
                </a:schemeClr>
              </a:solidFill>
            </a:endParaRPr>
          </a:p>
        </p:txBody>
      </p:sp>
      <p:graphicFrame>
        <p:nvGraphicFramePr>
          <p:cNvPr id="15" name="Table Placeholder 18"/>
          <p:cNvGraphicFramePr>
            <a:graphicFrameLocks/>
          </p:cNvGraphicFramePr>
          <p:nvPr>
            <p:extLst>
              <p:ext uri="{D42A27DB-BD31-4B8C-83A1-F6EECF244321}">
                <p14:modId xmlns:p14="http://schemas.microsoft.com/office/powerpoint/2010/main" val="1012248357"/>
              </p:ext>
            </p:extLst>
          </p:nvPr>
        </p:nvGraphicFramePr>
        <p:xfrm>
          <a:off x="6569764" y="1443605"/>
          <a:ext cx="4933388" cy="4308956"/>
        </p:xfrm>
        <a:graphic>
          <a:graphicData uri="http://schemas.openxmlformats.org/drawingml/2006/table">
            <a:tbl>
              <a:tblPr firstRow="1" bandRow="1">
                <a:tableStyleId>{5C22544A-7EE6-4342-B048-85BDC9FD1C3A}</a:tableStyleId>
              </a:tblPr>
              <a:tblGrid>
                <a:gridCol w="3723098">
                  <a:extLst>
                    <a:ext uri="{9D8B030D-6E8A-4147-A177-3AD203B41FA5}">
                      <a16:colId xmlns:a16="http://schemas.microsoft.com/office/drawing/2014/main" val="20000"/>
                    </a:ext>
                  </a:extLst>
                </a:gridCol>
                <a:gridCol w="1210290">
                  <a:extLst>
                    <a:ext uri="{9D8B030D-6E8A-4147-A177-3AD203B41FA5}">
                      <a16:colId xmlns:a16="http://schemas.microsoft.com/office/drawing/2014/main" val="801630339"/>
                    </a:ext>
                  </a:extLst>
                </a:gridCol>
              </a:tblGrid>
              <a:tr h="456813">
                <a:tc>
                  <a:txBody>
                    <a:bodyPr/>
                    <a:lstStyle/>
                    <a:p>
                      <a:pPr algn="l"/>
                      <a:endParaRPr lang="en-US" sz="105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04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Too expensive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304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Lacking/Missing new/specific exhibitors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304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Not much ROI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8722613"/>
                  </a:ext>
                </a:extLst>
              </a:tr>
              <a:tr h="304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Improve industry attendance/leads/contacts/networking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502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Technical session content/timing/overlap/inaccurate descriptions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Improve</a:t>
                      </a:r>
                      <a:r>
                        <a:rPr lang="en-US" sz="1200" baseline="0" dirty="0" smtClean="0">
                          <a:solidFill>
                            <a:schemeClr val="tx1">
                              <a:lumMod val="90000"/>
                              <a:lumOff val="10000"/>
                            </a:schemeClr>
                          </a:solidFill>
                        </a:rPr>
                        <a:t> floor layout</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Show</a:t>
                      </a:r>
                      <a:r>
                        <a:rPr lang="en-US" sz="1200" baseline="0" dirty="0" smtClean="0">
                          <a:solidFill>
                            <a:schemeClr val="tx1">
                              <a:lumMod val="90000"/>
                              <a:lumOff val="10000"/>
                            </a:schemeClr>
                          </a:solidFill>
                        </a:rPr>
                        <a:t> too large</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Poor amenities/food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Poor/dislike location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Huge time commitment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 answer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extLst>
                  <a:ext uri="{0D108BD9-81ED-4DB2-BD59-A6C34878D82A}">
                    <a16:rowId xmlns:a16="http://schemas.microsoft.com/office/drawing/2014/main" val="10013"/>
                  </a:ext>
                </a:extLst>
              </a:tr>
              <a:tr h="30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lumMod val="90000"/>
                              <a:lumOff val="10000"/>
                            </a:schemeClr>
                          </a:solidFill>
                        </a:rPr>
                        <a:t>Base:</a:t>
                      </a:r>
                      <a:r>
                        <a:rPr lang="en-US" sz="1200" i="1" baseline="0" dirty="0" smtClean="0">
                          <a:solidFill>
                            <a:schemeClr val="tx1">
                              <a:lumMod val="90000"/>
                              <a:lumOff val="10000"/>
                            </a:schemeClr>
                          </a:solidFill>
                        </a:rPr>
                        <a:t> Detractors</a:t>
                      </a:r>
                      <a:endParaRPr lang="en-US" sz="1200" i="1"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lumMod val="90000"/>
                              <a:lumOff val="10000"/>
                            </a:schemeClr>
                          </a:solidFill>
                        </a:rPr>
                        <a:t>11%</a:t>
                      </a:r>
                      <a:endParaRPr lang="en-US" sz="1200" i="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6C6"/>
                    </a:solidFill>
                  </a:tcPr>
                </a:tc>
                <a:extLst>
                  <a:ext uri="{0D108BD9-81ED-4DB2-BD59-A6C34878D82A}">
                    <a16:rowId xmlns:a16="http://schemas.microsoft.com/office/drawing/2014/main" val="10014"/>
                  </a:ext>
                </a:extLst>
              </a:tr>
            </a:tbl>
          </a:graphicData>
        </a:graphic>
      </p:graphicFrame>
      <p:sp>
        <p:nvSpPr>
          <p:cNvPr id="16" name="TextBox 15"/>
          <p:cNvSpPr txBox="1"/>
          <p:nvPr/>
        </p:nvSpPr>
        <p:spPr>
          <a:xfrm>
            <a:off x="6569764" y="915418"/>
            <a:ext cx="5029199" cy="369332"/>
          </a:xfrm>
          <a:prstGeom prst="rect">
            <a:avLst/>
          </a:prstGeom>
          <a:noFill/>
        </p:spPr>
        <p:txBody>
          <a:bodyPr wrap="square" rtlCol="0">
            <a:spAutoFit/>
          </a:bodyPr>
          <a:lstStyle/>
          <a:p>
            <a:pPr algn="ctr"/>
            <a:r>
              <a:rPr lang="en-US" dirty="0" smtClean="0">
                <a:solidFill>
                  <a:schemeClr val="tx1">
                    <a:lumMod val="90000"/>
                    <a:lumOff val="10000"/>
                  </a:schemeClr>
                </a:solidFill>
              </a:rPr>
              <a:t>Suggestions to Improve Rating</a:t>
            </a:r>
            <a:endParaRPr lang="en-US" dirty="0">
              <a:solidFill>
                <a:schemeClr val="tx1">
                  <a:lumMod val="90000"/>
                  <a:lumOff val="10000"/>
                </a:schemeClr>
              </a:solidFill>
            </a:endParaRPr>
          </a:p>
        </p:txBody>
      </p:sp>
    </p:spTree>
    <p:extLst>
      <p:ext uri="{BB962C8B-B14F-4D97-AF65-F5344CB8AC3E}">
        <p14:creationId xmlns:p14="http://schemas.microsoft.com/office/powerpoint/2010/main" val="327606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Net Promoter By Attendee Segments</a:t>
            </a:r>
            <a:endParaRPr lang="en-US" dirty="0"/>
          </a:p>
        </p:txBody>
      </p:sp>
      <p:sp>
        <p:nvSpPr>
          <p:cNvPr id="4" name="Text Placeholder 3"/>
          <p:cNvSpPr>
            <a:spLocks noGrp="1"/>
          </p:cNvSpPr>
          <p:nvPr>
            <p:ph type="body" sz="quarter" idx="11"/>
          </p:nvPr>
        </p:nvSpPr>
        <p:spPr/>
        <p:txBody>
          <a:bodyPr/>
          <a:lstStyle/>
          <a:p>
            <a:r>
              <a:rPr lang="en-US" dirty="0" smtClean="0"/>
              <a:t>Loyalty</a:t>
            </a:r>
            <a:endParaRPr lang="en-US" dirty="0"/>
          </a:p>
        </p:txBody>
      </p:sp>
      <p:graphicFrame>
        <p:nvGraphicFramePr>
          <p:cNvPr id="5" name="Table Placeholder 18"/>
          <p:cNvGraphicFramePr>
            <a:graphicFrameLocks noGrp="1"/>
          </p:cNvGraphicFramePr>
          <p:nvPr>
            <p:ph type="chart" sz="quarter" idx="10"/>
            <p:extLst>
              <p:ext uri="{D42A27DB-BD31-4B8C-83A1-F6EECF244321}">
                <p14:modId xmlns:p14="http://schemas.microsoft.com/office/powerpoint/2010/main" val="1733776514"/>
              </p:ext>
            </p:extLst>
          </p:nvPr>
        </p:nvGraphicFramePr>
        <p:xfrm>
          <a:off x="2556099" y="885741"/>
          <a:ext cx="6172741" cy="4968240"/>
        </p:xfrm>
        <a:graphic>
          <a:graphicData uri="http://schemas.openxmlformats.org/drawingml/2006/table">
            <a:tbl>
              <a:tblPr firstRow="1" bandRow="1">
                <a:tableStyleId>{5C22544A-7EE6-4342-B048-85BDC9FD1C3A}</a:tableStyleId>
              </a:tblPr>
              <a:tblGrid>
                <a:gridCol w="4441319">
                  <a:extLst>
                    <a:ext uri="{9D8B030D-6E8A-4147-A177-3AD203B41FA5}">
                      <a16:colId xmlns:a16="http://schemas.microsoft.com/office/drawing/2014/main" val="20000"/>
                    </a:ext>
                  </a:extLst>
                </a:gridCol>
                <a:gridCol w="865711">
                  <a:extLst>
                    <a:ext uri="{9D8B030D-6E8A-4147-A177-3AD203B41FA5}">
                      <a16:colId xmlns:a16="http://schemas.microsoft.com/office/drawing/2014/main" val="2993841660"/>
                    </a:ext>
                  </a:extLst>
                </a:gridCol>
                <a:gridCol w="865711">
                  <a:extLst>
                    <a:ext uri="{9D8B030D-6E8A-4147-A177-3AD203B41FA5}">
                      <a16:colId xmlns:a16="http://schemas.microsoft.com/office/drawing/2014/main" val="801630339"/>
                    </a:ext>
                  </a:extLst>
                </a:gridCol>
              </a:tblGrid>
              <a:tr h="235625">
                <a:tc>
                  <a:txBody>
                    <a:bodyPr/>
                    <a:lstStyle/>
                    <a:p>
                      <a:pPr algn="l"/>
                      <a:endParaRPr lang="en-US" sz="105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R w="12700" cap="flat" cmpd="sng" algn="ctr">
                      <a:solidFill>
                        <a:schemeClr val="bg2">
                          <a:lumMod val="90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274320">
                <a:tc>
                  <a:txBody>
                    <a:bodyPr/>
                    <a:lstStyle/>
                    <a:p>
                      <a:pPr marL="0" algn="l"/>
                      <a:r>
                        <a:rPr lang="en-US" sz="1200" b="1" dirty="0" smtClean="0">
                          <a:solidFill>
                            <a:schemeClr val="tx1">
                              <a:lumMod val="90000"/>
                              <a:lumOff val="10000"/>
                            </a:schemeClr>
                          </a:solidFill>
                        </a:rPr>
                        <a:t>Attendee’s Registration Type:</a:t>
                      </a: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27432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Conference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+59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+52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27432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Exhibition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+53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90000"/>
                              <a:lumOff val="10000"/>
                            </a:schemeClr>
                          </a:solidFill>
                        </a:rPr>
                        <a:t>Attendees’ Job Function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27432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Upper or Senior Management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+45</a:t>
                      </a:r>
                      <a:endParaRPr lang="en-US" sz="1200" b="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+49</a:t>
                      </a:r>
                      <a:endParaRPr lang="en-US" sz="1200" b="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27432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Engineering, Laboratory and Operations Management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+56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432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Engineering and Design Staff</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18671"/>
                  </a:ext>
                </a:extLst>
              </a:tr>
              <a:tr h="27432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Scientific and Research Staff</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+33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+27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9039404"/>
                  </a:ext>
                </a:extLst>
              </a:tr>
              <a:tr h="27432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Operations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+59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473014"/>
                  </a:ext>
                </a:extLst>
              </a:tr>
              <a:tr h="27432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Purchasing/Marketing/Sales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+41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037893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90000"/>
                              <a:lumOff val="10000"/>
                            </a:schemeClr>
                          </a:solidFill>
                        </a:rPr>
                        <a:t>Attendees’ Organization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4320">
                <a:tc>
                  <a:txBody>
                    <a:bodyPr/>
                    <a:lstStyle/>
                    <a:p>
                      <a:pPr marL="0"/>
                      <a:r>
                        <a:rPr lang="en-US" sz="1200" kern="1200" dirty="0" smtClean="0">
                          <a:solidFill>
                            <a:schemeClr val="tx1"/>
                          </a:solidFill>
                          <a:latin typeface="+mn-lt"/>
                          <a:ea typeface="+mn-ea"/>
                          <a:cs typeface="+mn-cs"/>
                        </a:rPr>
                        <a:t>     Municipal/District Water and Wastewater Systems and/or  Plants</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+55</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+54</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4320">
                <a:tc>
                  <a:txBody>
                    <a:bodyPr/>
                    <a:lstStyle/>
                    <a:p>
                      <a:pPr marL="0" indent="0" algn="l" fontAlgn="t"/>
                      <a:r>
                        <a:rPr lang="en-US" sz="1200" kern="1200" dirty="0" smtClean="0">
                          <a:solidFill>
                            <a:schemeClr val="tx1"/>
                          </a:solidFill>
                          <a:latin typeface="+mn-lt"/>
                          <a:ea typeface="+mn-ea"/>
                          <a:cs typeface="+mn-cs"/>
                        </a:rPr>
                        <a:t>     Municipal/District Wastewater Only Systems and/or Plants</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+61</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+60</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429535"/>
                  </a:ext>
                </a:extLst>
              </a:tr>
              <a:tr h="274320">
                <a:tc>
                  <a:txBody>
                    <a:bodyPr/>
                    <a:lstStyle/>
                    <a:p>
                      <a:pPr marL="0"/>
                      <a:r>
                        <a:rPr lang="en-US" sz="1200" kern="1200" dirty="0" smtClean="0">
                          <a:solidFill>
                            <a:schemeClr val="tx1"/>
                          </a:solidFill>
                          <a:latin typeface="+mn-lt"/>
                          <a:ea typeface="+mn-ea"/>
                          <a:cs typeface="+mn-cs"/>
                        </a:rPr>
                        <a:t>     Industrial Systems/Plants (Manufacturing, Processing,  Extraction)</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+63</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+50</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208950"/>
                  </a:ext>
                </a:extLst>
              </a:tr>
              <a:tr h="274320">
                <a:tc>
                  <a:txBody>
                    <a:bodyPr/>
                    <a:lstStyle/>
                    <a:p>
                      <a:pPr marL="0" indent="0" algn="l" fontAlgn="t"/>
                      <a:r>
                        <a:rPr lang="en-US" sz="1200" kern="1200" dirty="0" smtClean="0">
                          <a:solidFill>
                            <a:schemeClr val="tx1"/>
                          </a:solidFill>
                          <a:latin typeface="+mn-lt"/>
                          <a:ea typeface="+mn-ea"/>
                          <a:cs typeface="+mn-cs"/>
                        </a:rPr>
                        <a:t>     Consulting or Contracting Firm </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+60</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+52</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850609"/>
                  </a:ext>
                </a:extLst>
              </a:tr>
              <a:tr h="274320">
                <a:tc>
                  <a:txBody>
                    <a:bodyPr/>
                    <a:lstStyle/>
                    <a:p>
                      <a:pPr marL="0" indent="0" algn="l" fontAlgn="t"/>
                      <a:r>
                        <a:rPr lang="en-US" sz="1200" kern="1200" dirty="0" smtClean="0">
                          <a:solidFill>
                            <a:schemeClr val="tx1"/>
                          </a:solidFill>
                          <a:latin typeface="+mn-lt"/>
                          <a:ea typeface="+mn-ea"/>
                          <a:cs typeface="+mn-cs"/>
                        </a:rPr>
                        <a:t>     Manufacturer of Water/Wastewater Equipment or Products</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+25</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+32</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0958999"/>
                  </a:ext>
                </a:extLst>
              </a:tr>
              <a:tr h="274320">
                <a:tc>
                  <a:txBody>
                    <a:bodyPr/>
                    <a:lstStyle/>
                    <a:p>
                      <a:pPr marL="0" indent="0" algn="l" fontAlgn="t"/>
                      <a:r>
                        <a:rPr lang="en-US" sz="1200" kern="1200" dirty="0" smtClean="0">
                          <a:solidFill>
                            <a:schemeClr val="tx1"/>
                          </a:solidFill>
                          <a:latin typeface="+mn-lt"/>
                          <a:ea typeface="+mn-ea"/>
                          <a:cs typeface="+mn-cs"/>
                        </a:rPr>
                        <a:t>     Water/Wastewater Product Distributor or Manufacturer’s Rep</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+40</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+54</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4068500"/>
                  </a:ext>
                </a:extLst>
              </a:tr>
            </a:tbl>
          </a:graphicData>
        </a:graphic>
      </p:graphicFrame>
    </p:spTree>
    <p:extLst>
      <p:ext uri="{BB962C8B-B14F-4D97-AF65-F5344CB8AC3E}">
        <p14:creationId xmlns:p14="http://schemas.microsoft.com/office/powerpoint/2010/main" val="211865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Placeholder 74"/>
          <p:cNvGraphicFramePr>
            <a:graphicFrameLocks noGrp="1"/>
          </p:cNvGraphicFramePr>
          <p:nvPr>
            <p:ph type="chart" sz="quarter" idx="10"/>
            <p:extLst>
              <p:ext uri="{D42A27DB-BD31-4B8C-83A1-F6EECF244321}">
                <p14:modId xmlns:p14="http://schemas.microsoft.com/office/powerpoint/2010/main" val="2446317576"/>
              </p:ext>
            </p:extLst>
          </p:nvPr>
        </p:nvGraphicFramePr>
        <p:xfrm>
          <a:off x="476250" y="1079221"/>
          <a:ext cx="5124450" cy="463577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530352" y="530352"/>
            <a:ext cx="9144000" cy="448056"/>
          </a:xfrm>
        </p:spPr>
        <p:txBody>
          <a:bodyPr/>
          <a:lstStyle/>
          <a:p>
            <a:r>
              <a:rPr lang="en-US" dirty="0" smtClean="0"/>
              <a:t>1 in 4 attendees will “definitely” return in 2018</a:t>
            </a:r>
            <a:endParaRPr lang="en-US" dirty="0"/>
          </a:p>
        </p:txBody>
      </p:sp>
      <p:grpSp>
        <p:nvGrpSpPr>
          <p:cNvPr id="53" name="Group 52"/>
          <p:cNvGrpSpPr/>
          <p:nvPr/>
        </p:nvGrpSpPr>
        <p:grpSpPr>
          <a:xfrm>
            <a:off x="449279" y="5969152"/>
            <a:ext cx="10580670" cy="400110"/>
            <a:chOff x="449279" y="5969152"/>
            <a:chExt cx="10580670" cy="400110"/>
          </a:xfrm>
        </p:grpSpPr>
        <p:sp>
          <p:nvSpPr>
            <p:cNvPr id="66" name="TextBox 65"/>
            <p:cNvSpPr txBox="1"/>
            <p:nvPr/>
          </p:nvSpPr>
          <p:spPr>
            <a:xfrm>
              <a:off x="728886" y="5969152"/>
              <a:ext cx="10301063" cy="400110"/>
            </a:xfrm>
            <a:prstGeom prst="rect">
              <a:avLst/>
            </a:prstGeom>
            <a:noFill/>
          </p:spPr>
          <p:txBody>
            <a:bodyPr wrap="square" rtlCol="0">
              <a:spAutoFit/>
            </a:bodyPr>
            <a:lstStyle/>
            <a:p>
              <a:r>
                <a:rPr lang="en-US" sz="1000" i="1" dirty="0">
                  <a:solidFill>
                    <a:schemeClr val="bg1"/>
                  </a:solidFill>
                </a:rPr>
                <a:t>Q. How </a:t>
              </a:r>
              <a:r>
                <a:rPr lang="en-US" sz="1000" i="1" dirty="0" smtClean="0">
                  <a:solidFill>
                    <a:schemeClr val="bg1"/>
                  </a:solidFill>
                </a:rPr>
                <a:t>likely are you to attend WEFTEC</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 2018?</a:t>
              </a:r>
              <a:endParaRPr lang="en-US" sz="1000" i="1" dirty="0">
                <a:solidFill>
                  <a:schemeClr val="bg1"/>
                </a:solidFill>
              </a:endParaRPr>
            </a:p>
            <a:p>
              <a:r>
                <a:rPr lang="en-US" sz="1000" i="1" dirty="0">
                  <a:solidFill>
                    <a:schemeClr val="bg1"/>
                  </a:solidFill>
                </a:rPr>
                <a:t>Q. </a:t>
              </a:r>
              <a:r>
                <a:rPr lang="en-US" sz="1000" i="1" dirty="0" smtClean="0">
                  <a:solidFill>
                    <a:schemeClr val="bg1"/>
                  </a:solidFill>
                </a:rPr>
                <a:t>Why are you not likely to attend in 2018?</a:t>
              </a:r>
              <a:endParaRPr lang="en-US" sz="1000" i="1" dirty="0">
                <a:solidFill>
                  <a:schemeClr val="bg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88" name="Flowchart: Alternate Process 87"/>
          <p:cNvSpPr/>
          <p:nvPr/>
        </p:nvSpPr>
        <p:spPr>
          <a:xfrm>
            <a:off x="9235012" y="1758705"/>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875941" y="1791447"/>
            <a:ext cx="1724628" cy="523220"/>
          </a:xfrm>
          <a:prstGeom prst="rect">
            <a:avLst/>
          </a:prstGeom>
          <a:noFill/>
        </p:spPr>
        <p:txBody>
          <a:bodyPr wrap="square" rtlCol="0">
            <a:spAutoFit/>
          </a:bodyPr>
          <a:lstStyle/>
          <a:p>
            <a:r>
              <a:rPr lang="en-US" sz="1400" dirty="0" smtClean="0">
                <a:solidFill>
                  <a:schemeClr val="accent1"/>
                </a:solidFill>
              </a:rPr>
              <a:t>ESI Norm</a:t>
            </a:r>
          </a:p>
          <a:p>
            <a:r>
              <a:rPr lang="en-US" sz="1400" dirty="0" smtClean="0">
                <a:solidFill>
                  <a:schemeClr val="accent1"/>
                </a:solidFill>
              </a:rPr>
              <a:t>Definitely will attend</a:t>
            </a:r>
            <a:endParaRPr lang="en-US" sz="1400" dirty="0">
              <a:solidFill>
                <a:schemeClr val="accent1"/>
              </a:solidFill>
            </a:endParaRPr>
          </a:p>
        </p:txBody>
      </p:sp>
      <p:sp>
        <p:nvSpPr>
          <p:cNvPr id="92" name="Flowchart: Alternate Process 91"/>
          <p:cNvSpPr/>
          <p:nvPr/>
        </p:nvSpPr>
        <p:spPr>
          <a:xfrm>
            <a:off x="6625447" y="1784046"/>
            <a:ext cx="588704" cy="588704"/>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7223622" y="1824189"/>
            <a:ext cx="1691777" cy="523220"/>
          </a:xfrm>
          <a:prstGeom prst="rect">
            <a:avLst/>
          </a:prstGeom>
          <a:noFill/>
        </p:spPr>
        <p:txBody>
          <a:bodyPr wrap="square" rtlCol="0">
            <a:spAutoFit/>
          </a:bodyPr>
          <a:lstStyle/>
          <a:p>
            <a:r>
              <a:rPr lang="en-US" sz="1400" dirty="0" smtClean="0">
                <a:solidFill>
                  <a:schemeClr val="tx1">
                    <a:lumMod val="90000"/>
                    <a:lumOff val="10000"/>
                  </a:schemeClr>
                </a:solidFill>
              </a:rPr>
              <a:t>WEFTEC</a:t>
            </a:r>
            <a:r>
              <a:rPr lang="en-US" sz="14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400" dirty="0" smtClean="0">
                <a:solidFill>
                  <a:schemeClr val="tx1">
                    <a:lumMod val="90000"/>
                    <a:lumOff val="10000"/>
                  </a:schemeClr>
                </a:solidFill>
              </a:rPr>
              <a:t> </a:t>
            </a:r>
          </a:p>
          <a:p>
            <a:r>
              <a:rPr lang="en-US" sz="1400" dirty="0" smtClean="0">
                <a:solidFill>
                  <a:schemeClr val="tx1">
                    <a:lumMod val="90000"/>
                    <a:lumOff val="10000"/>
                  </a:schemeClr>
                </a:solidFill>
              </a:rPr>
              <a:t>Definitely will attend</a:t>
            </a:r>
            <a:endParaRPr lang="en-US" sz="1400" dirty="0">
              <a:solidFill>
                <a:schemeClr val="tx1">
                  <a:lumMod val="90000"/>
                  <a:lumOff val="10000"/>
                </a:schemeClr>
              </a:solidFill>
            </a:endParaRPr>
          </a:p>
        </p:txBody>
      </p:sp>
      <p:sp>
        <p:nvSpPr>
          <p:cNvPr id="98" name="TextBox 97"/>
          <p:cNvSpPr txBox="1"/>
          <p:nvPr/>
        </p:nvSpPr>
        <p:spPr>
          <a:xfrm>
            <a:off x="7195209" y="2983564"/>
            <a:ext cx="3567447" cy="369332"/>
          </a:xfrm>
          <a:prstGeom prst="rect">
            <a:avLst/>
          </a:prstGeom>
          <a:noFill/>
        </p:spPr>
        <p:txBody>
          <a:bodyPr wrap="square" rtlCol="0">
            <a:spAutoFit/>
          </a:bodyPr>
          <a:lstStyle/>
          <a:p>
            <a:pPr algn="ctr"/>
            <a:r>
              <a:rPr lang="en-US" dirty="0" smtClean="0">
                <a:solidFill>
                  <a:schemeClr val="tx1">
                    <a:lumMod val="90000"/>
                    <a:lumOff val="10000"/>
                  </a:schemeClr>
                </a:solidFill>
              </a:rPr>
              <a:t>Reasons for Not Returning in 2018</a:t>
            </a:r>
            <a:endParaRPr lang="en-US" dirty="0">
              <a:solidFill>
                <a:schemeClr val="tx1">
                  <a:lumMod val="90000"/>
                  <a:lumOff val="10000"/>
                </a:schemeClr>
              </a:solidFill>
            </a:endParaRPr>
          </a:p>
        </p:txBody>
      </p:sp>
      <p:sp>
        <p:nvSpPr>
          <p:cNvPr id="17" name="TextBox 16"/>
          <p:cNvSpPr txBox="1"/>
          <p:nvPr/>
        </p:nvSpPr>
        <p:spPr>
          <a:xfrm>
            <a:off x="9235012" y="1870955"/>
            <a:ext cx="588704" cy="369332"/>
          </a:xfrm>
          <a:prstGeom prst="rect">
            <a:avLst/>
          </a:prstGeom>
          <a:noFill/>
        </p:spPr>
        <p:txBody>
          <a:bodyPr wrap="square" rtlCol="0">
            <a:spAutoFit/>
          </a:bodyPr>
          <a:lstStyle/>
          <a:p>
            <a:r>
              <a:rPr lang="en-US" dirty="0" smtClean="0">
                <a:solidFill>
                  <a:schemeClr val="bg1"/>
                </a:solidFill>
              </a:rPr>
              <a:t>31%</a:t>
            </a:r>
            <a:endParaRPr lang="en-US" dirty="0">
              <a:solidFill>
                <a:schemeClr val="bg1"/>
              </a:solidFill>
            </a:endParaRPr>
          </a:p>
        </p:txBody>
      </p:sp>
      <p:sp>
        <p:nvSpPr>
          <p:cNvPr id="18" name="TextBox 17"/>
          <p:cNvSpPr txBox="1"/>
          <p:nvPr/>
        </p:nvSpPr>
        <p:spPr>
          <a:xfrm>
            <a:off x="6615976" y="1885382"/>
            <a:ext cx="588704" cy="369332"/>
          </a:xfrm>
          <a:prstGeom prst="rect">
            <a:avLst/>
          </a:prstGeom>
          <a:noFill/>
        </p:spPr>
        <p:txBody>
          <a:bodyPr wrap="square" rtlCol="0">
            <a:spAutoFit/>
          </a:bodyPr>
          <a:lstStyle/>
          <a:p>
            <a:r>
              <a:rPr lang="en-US" dirty="0" smtClean="0">
                <a:solidFill>
                  <a:schemeClr val="bg1"/>
                </a:solidFill>
              </a:rPr>
              <a:t>25%</a:t>
            </a:r>
            <a:endParaRPr lang="en-US" dirty="0">
              <a:solidFill>
                <a:schemeClr val="bg1"/>
              </a:solidFill>
            </a:endParaRPr>
          </a:p>
        </p:txBody>
      </p:sp>
      <p:sp>
        <p:nvSpPr>
          <p:cNvPr id="20" name="Text Placeholder 1"/>
          <p:cNvSpPr>
            <a:spLocks noGrp="1"/>
          </p:cNvSpPr>
          <p:nvPr>
            <p:ph type="body" sz="quarter" idx="10"/>
          </p:nvPr>
        </p:nvSpPr>
        <p:spPr>
          <a:xfrm>
            <a:off x="530225" y="123825"/>
            <a:ext cx="2354263" cy="320675"/>
          </a:xfrm>
        </p:spPr>
        <p:txBody>
          <a:bodyPr anchor="ctr">
            <a:normAutofit/>
          </a:bodyPr>
          <a:lstStyle/>
          <a:p>
            <a:pPr marL="0" indent="0">
              <a:buNone/>
            </a:pPr>
            <a:r>
              <a:rPr lang="en-US" sz="1400" dirty="0" smtClean="0">
                <a:solidFill>
                  <a:schemeClr val="accent1"/>
                </a:solidFill>
              </a:rPr>
              <a:t>Loyalty</a:t>
            </a:r>
            <a:endParaRPr lang="en-US" sz="1400" dirty="0">
              <a:solidFill>
                <a:schemeClr val="accent1"/>
              </a:solidFill>
            </a:endParaRPr>
          </a:p>
        </p:txBody>
      </p:sp>
      <p:sp>
        <p:nvSpPr>
          <p:cNvPr id="25" name="TextBox 24"/>
          <p:cNvSpPr txBox="1"/>
          <p:nvPr/>
        </p:nvSpPr>
        <p:spPr>
          <a:xfrm>
            <a:off x="530225" y="914375"/>
            <a:ext cx="10655100" cy="276999"/>
          </a:xfrm>
          <a:prstGeom prst="rect">
            <a:avLst/>
          </a:prstGeom>
          <a:noFill/>
        </p:spPr>
        <p:txBody>
          <a:bodyPr wrap="square" rtlCol="0">
            <a:spAutoFit/>
          </a:bodyPr>
          <a:lstStyle/>
          <a:p>
            <a:r>
              <a:rPr lang="en-US" sz="1200" dirty="0" smtClean="0">
                <a:solidFill>
                  <a:schemeClr val="tx1">
                    <a:lumMod val="90000"/>
                    <a:lumOff val="10000"/>
                  </a:schemeClr>
                </a:solidFill>
              </a:rPr>
              <a:t>“Definitely will attend” is most predictive of what to expect next year.</a:t>
            </a:r>
            <a:endParaRPr lang="en-US" sz="1200" dirty="0">
              <a:solidFill>
                <a:schemeClr val="tx1">
                  <a:lumMod val="90000"/>
                  <a:lumOff val="10000"/>
                </a:schemeClr>
              </a:solidFill>
            </a:endParaRPr>
          </a:p>
        </p:txBody>
      </p:sp>
      <p:pic>
        <p:nvPicPr>
          <p:cNvPr id="26" name="Picture 25"/>
          <p:cNvPicPr>
            <a:picLocks noChangeAspect="1"/>
          </p:cNvPicPr>
          <p:nvPr/>
        </p:nvPicPr>
        <p:blipFill>
          <a:blip r:embed="rId4"/>
          <a:stretch>
            <a:fillRect/>
          </a:stretch>
        </p:blipFill>
        <p:spPr>
          <a:xfrm>
            <a:off x="6357295" y="3397110"/>
            <a:ext cx="5243274" cy="2348399"/>
          </a:xfrm>
          <a:prstGeom prst="rect">
            <a:avLst/>
          </a:prstGeom>
        </p:spPr>
      </p:pic>
      <p:sp>
        <p:nvSpPr>
          <p:cNvPr id="19" name="TextBox 18"/>
          <p:cNvSpPr txBox="1"/>
          <p:nvPr/>
        </p:nvSpPr>
        <p:spPr>
          <a:xfrm>
            <a:off x="6910328" y="5651223"/>
            <a:ext cx="4995496" cy="276999"/>
          </a:xfrm>
          <a:prstGeom prst="rect">
            <a:avLst/>
          </a:prstGeom>
          <a:noFill/>
        </p:spPr>
        <p:txBody>
          <a:bodyPr wrap="square" rtlCol="0">
            <a:spAutoFit/>
          </a:bodyPr>
          <a:lstStyle/>
          <a:p>
            <a:r>
              <a:rPr lang="en-US" sz="1200" dirty="0" smtClean="0"/>
              <a:t>All comments for reasons for rating can be found in the addendum</a:t>
            </a:r>
            <a:endParaRPr lang="en-US" sz="1200" dirty="0"/>
          </a:p>
        </p:txBody>
      </p:sp>
    </p:spTree>
    <p:extLst>
      <p:ext uri="{BB962C8B-B14F-4D97-AF65-F5344CB8AC3E}">
        <p14:creationId xmlns:p14="http://schemas.microsoft.com/office/powerpoint/2010/main" val="50266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Placeholder 21"/>
          <p:cNvGraphicFramePr>
            <a:graphicFrameLocks noGrp="1"/>
          </p:cNvGraphicFramePr>
          <p:nvPr>
            <p:ph type="chart" sz="quarter" idx="10"/>
            <p:extLst>
              <p:ext uri="{D42A27DB-BD31-4B8C-83A1-F6EECF244321}">
                <p14:modId xmlns:p14="http://schemas.microsoft.com/office/powerpoint/2010/main" val="1477311462"/>
              </p:ext>
            </p:extLst>
          </p:nvPr>
        </p:nvGraphicFramePr>
        <p:xfrm>
          <a:off x="364040" y="1411843"/>
          <a:ext cx="11429769" cy="434492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530352" y="480489"/>
            <a:ext cx="11318415" cy="288131"/>
          </a:xfrm>
        </p:spPr>
        <p:txBody>
          <a:bodyPr/>
          <a:lstStyle/>
          <a:p>
            <a:r>
              <a:rPr lang="en-US" dirty="0" smtClean="0"/>
              <a:t>Good mix of first-timers and regulars</a:t>
            </a:r>
            <a:endParaRPr lang="en-US" dirty="0"/>
          </a:p>
        </p:txBody>
      </p:sp>
      <p:sp>
        <p:nvSpPr>
          <p:cNvPr id="78" name="TextBox 77"/>
          <p:cNvSpPr txBox="1"/>
          <p:nvPr/>
        </p:nvSpPr>
        <p:spPr>
          <a:xfrm>
            <a:off x="568953" y="761500"/>
            <a:ext cx="11224856" cy="369332"/>
          </a:xfrm>
          <a:prstGeom prst="rect">
            <a:avLst/>
          </a:prstGeom>
          <a:noFill/>
        </p:spPr>
        <p:txBody>
          <a:bodyPr wrap="square" rtlCol="0">
            <a:spAutoFit/>
          </a:bodyPr>
          <a:lstStyle/>
          <a:p>
            <a:pPr>
              <a:lnSpc>
                <a:spcPct val="150000"/>
              </a:lnSpc>
              <a:spcAft>
                <a:spcPts val="600"/>
              </a:spcAft>
            </a:pPr>
            <a:r>
              <a:rPr lang="en-US" sz="1200" dirty="0" smtClean="0">
                <a:solidFill>
                  <a:schemeClr val="tx1">
                    <a:lumMod val="90000"/>
                    <a:lumOff val="10000"/>
                  </a:schemeClr>
                </a:solidFill>
              </a:rPr>
              <a:t>The percentage of first-time attendees is inline with the ESI norm which indicates WEFTEC</a:t>
            </a:r>
            <a:r>
              <a:rPr lang="en-US" sz="12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200" dirty="0" smtClean="0">
                <a:solidFill>
                  <a:schemeClr val="tx1">
                    <a:lumMod val="90000"/>
                    <a:lumOff val="10000"/>
                  </a:schemeClr>
                </a:solidFill>
              </a:rPr>
              <a:t> is attracting new attendee segments to the </a:t>
            </a:r>
            <a:r>
              <a:rPr lang="en-US" sz="1200" dirty="0" smtClean="0">
                <a:solidFill>
                  <a:schemeClr val="tx1">
                    <a:lumMod val="90000"/>
                    <a:lumOff val="10000"/>
                  </a:schemeClr>
                </a:solidFill>
              </a:rPr>
              <a:t>event given the rotation of locations.</a:t>
            </a:r>
            <a:endParaRPr lang="en-US" sz="1200" dirty="0">
              <a:solidFill>
                <a:schemeClr val="tx1">
                  <a:lumMod val="90000"/>
                  <a:lumOff val="10000"/>
                </a:schemeClr>
              </a:solidFill>
            </a:endParaRPr>
          </a:p>
        </p:txBody>
      </p:sp>
      <p:grpSp>
        <p:nvGrpSpPr>
          <p:cNvPr id="6" name="Group 5"/>
          <p:cNvGrpSpPr/>
          <p:nvPr/>
        </p:nvGrpSpPr>
        <p:grpSpPr>
          <a:xfrm>
            <a:off x="449279" y="5971032"/>
            <a:ext cx="10580670" cy="400110"/>
            <a:chOff x="449279" y="5971032"/>
            <a:chExt cx="10580670" cy="400110"/>
          </a:xfrm>
        </p:grpSpPr>
        <p:sp>
          <p:nvSpPr>
            <p:cNvPr id="7" name="TextBox 6"/>
            <p:cNvSpPr txBox="1"/>
            <p:nvPr/>
          </p:nvSpPr>
          <p:spPr>
            <a:xfrm>
              <a:off x="728886" y="5971032"/>
              <a:ext cx="10301063" cy="400110"/>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Select all the years that you have attended WEFTEC</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a:t>
              </a:r>
            </a:p>
            <a:p>
              <a:endParaRPr lang="en-US" sz="1000" i="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9" name="Text Placeholder 10"/>
          <p:cNvSpPr>
            <a:spLocks noGrp="1"/>
          </p:cNvSpPr>
          <p:nvPr>
            <p:ph type="body" sz="quarter" idx="10" hasCustomPrompt="1"/>
          </p:nvPr>
        </p:nvSpPr>
        <p:spPr>
          <a:xfrm>
            <a:off x="530352" y="123825"/>
            <a:ext cx="2354263" cy="320675"/>
          </a:xfrm>
        </p:spPr>
        <p:txBody>
          <a:bodyPr anchor="ctr">
            <a:normAutofit/>
          </a:bodyPr>
          <a:lstStyle>
            <a:lvl1pPr marL="0" indent="0">
              <a:buNone/>
              <a:defRPr sz="1400" baseline="0">
                <a:solidFill>
                  <a:schemeClr val="accent1"/>
                </a:solidFill>
              </a:defRPr>
            </a:lvl1pPr>
          </a:lstStyle>
          <a:p>
            <a:pPr lvl="0"/>
            <a:r>
              <a:rPr lang="en-US" dirty="0" smtClean="0"/>
              <a:t>Loyalty</a:t>
            </a:r>
            <a:endParaRPr lang="en-US" dirty="0"/>
          </a:p>
        </p:txBody>
      </p:sp>
      <p:sp>
        <p:nvSpPr>
          <p:cNvPr id="16" name="Rectangle 15"/>
          <p:cNvSpPr/>
          <p:nvPr/>
        </p:nvSpPr>
        <p:spPr>
          <a:xfrm>
            <a:off x="6759951" y="2913690"/>
            <a:ext cx="638121"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Rectangle 16"/>
          <p:cNvSpPr/>
          <p:nvPr/>
        </p:nvSpPr>
        <p:spPr>
          <a:xfrm>
            <a:off x="10364753" y="2913690"/>
            <a:ext cx="638121"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8" name="Rectangle 17"/>
          <p:cNvSpPr/>
          <p:nvPr/>
        </p:nvSpPr>
        <p:spPr>
          <a:xfrm>
            <a:off x="3165252" y="2913690"/>
            <a:ext cx="638121"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Tree>
    <p:extLst>
      <p:ext uri="{BB962C8B-B14F-4D97-AF65-F5344CB8AC3E}">
        <p14:creationId xmlns:p14="http://schemas.microsoft.com/office/powerpoint/2010/main" val="3176472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531" b="24531"/>
          <a:stretch>
            <a:fillRect/>
          </a:stretch>
        </p:blipFill>
        <p:spPr/>
      </p:pic>
      <p:sp>
        <p:nvSpPr>
          <p:cNvPr id="8" name="Rectangle 7"/>
          <p:cNvSpPr/>
          <p:nvPr/>
        </p:nvSpPr>
        <p:spPr>
          <a:xfrm>
            <a:off x="0" y="-1"/>
            <a:ext cx="12192000" cy="4140201"/>
          </a:xfrm>
          <a:prstGeom prst="rect">
            <a:avLst/>
          </a:prstGeom>
          <a:solidFill>
            <a:srgbClr val="36445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Oval 25"/>
          <p:cNvSpPr/>
          <p:nvPr/>
        </p:nvSpPr>
        <p:spPr>
          <a:xfrm>
            <a:off x="4174532" y="351770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31" name="Oval 30"/>
          <p:cNvSpPr/>
          <p:nvPr/>
        </p:nvSpPr>
        <p:spPr>
          <a:xfrm>
            <a:off x="6731268" y="351770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013" smtClean="0">
                <a:solidFill>
                  <a:srgbClr val="69BE28"/>
                </a:solidFill>
              </a:rPr>
              <a:t> </a:t>
            </a:r>
            <a:endParaRPr lang="en-ID" sz="1013" dirty="0">
              <a:solidFill>
                <a:srgbClr val="69BE28"/>
              </a:solidFill>
            </a:endParaRPr>
          </a:p>
        </p:txBody>
      </p:sp>
      <p:sp>
        <p:nvSpPr>
          <p:cNvPr id="41" name="TextBox 40"/>
          <p:cNvSpPr txBox="1"/>
          <p:nvPr/>
        </p:nvSpPr>
        <p:spPr>
          <a:xfrm>
            <a:off x="3528950" y="4597153"/>
            <a:ext cx="2452426" cy="523220"/>
          </a:xfrm>
          <a:prstGeom prst="rect">
            <a:avLst/>
          </a:prstGeom>
          <a:noFill/>
        </p:spPr>
        <p:txBody>
          <a:bodyPr wrap="square" rtlCol="0">
            <a:spAutoFit/>
          </a:bodyPr>
          <a:lstStyle/>
          <a:p>
            <a:pPr algn="ctr"/>
            <a:r>
              <a:rPr lang="en-US" sz="1400" b="1" dirty="0" smtClean="0">
                <a:solidFill>
                  <a:schemeClr val="tx1">
                    <a:lumMod val="90000"/>
                    <a:lumOff val="10000"/>
                  </a:schemeClr>
                </a:solidFill>
              </a:rPr>
              <a:t>Product Interest &amp;</a:t>
            </a:r>
          </a:p>
          <a:p>
            <a:pPr algn="ctr"/>
            <a:r>
              <a:rPr lang="en-US" sz="1400" b="1" dirty="0" smtClean="0">
                <a:solidFill>
                  <a:schemeClr val="tx1">
                    <a:lumMod val="90000"/>
                    <a:lumOff val="10000"/>
                  </a:schemeClr>
                </a:solidFill>
              </a:rPr>
              <a:t> Buying Plans</a:t>
            </a:r>
            <a:endParaRPr lang="id-ID" sz="1400" b="1" dirty="0">
              <a:solidFill>
                <a:schemeClr val="tx1">
                  <a:lumMod val="90000"/>
                  <a:lumOff val="10000"/>
                </a:schemeClr>
              </a:solidFill>
            </a:endParaRPr>
          </a:p>
        </p:txBody>
      </p:sp>
      <p:sp>
        <p:nvSpPr>
          <p:cNvPr id="44" name="TextBox 43"/>
          <p:cNvSpPr txBox="1"/>
          <p:nvPr/>
        </p:nvSpPr>
        <p:spPr>
          <a:xfrm>
            <a:off x="6103879" y="4597161"/>
            <a:ext cx="2452426" cy="307778"/>
          </a:xfrm>
          <a:prstGeom prst="rect">
            <a:avLst/>
          </a:prstGeom>
          <a:noFill/>
        </p:spPr>
        <p:txBody>
          <a:bodyPr wrap="square" rtlCol="0">
            <a:spAutoFit/>
          </a:bodyPr>
          <a:lstStyle/>
          <a:p>
            <a:pPr algn="ctr"/>
            <a:r>
              <a:rPr lang="en-US" sz="1400" b="1" dirty="0" smtClean="0">
                <a:solidFill>
                  <a:schemeClr val="tx1">
                    <a:lumMod val="90000"/>
                    <a:lumOff val="10000"/>
                  </a:schemeClr>
                </a:solidFill>
              </a:rPr>
              <a:t>Net Buying Influences</a:t>
            </a:r>
            <a:endParaRPr lang="id-ID" sz="1400" b="1" dirty="0">
              <a:solidFill>
                <a:schemeClr val="tx1">
                  <a:lumMod val="90000"/>
                  <a:lumOff val="10000"/>
                </a:schemeClr>
              </a:solidFill>
            </a:endParaRPr>
          </a:p>
        </p:txBody>
      </p:sp>
      <p:sp>
        <p:nvSpPr>
          <p:cNvPr id="52" name="Title 1"/>
          <p:cNvSpPr txBox="1">
            <a:spLocks/>
          </p:cNvSpPr>
          <p:nvPr/>
        </p:nvSpPr>
        <p:spPr>
          <a:xfrm>
            <a:off x="2942228" y="1821753"/>
            <a:ext cx="5808136" cy="2881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latin typeface="Calibri  "/>
                <a:ea typeface="Open Sans" pitchFamily="34" charset="0"/>
                <a:cs typeface="Arial" panose="020B0604020202020204" pitchFamily="34" charset="0"/>
              </a:rPr>
              <a:t>Buying Power</a:t>
            </a:r>
            <a:endParaRPr lang="en-US" sz="2400" b="1" dirty="0">
              <a:solidFill>
                <a:schemeClr val="bg1"/>
              </a:solidFill>
              <a:latin typeface="Calibri  "/>
              <a:ea typeface="Open Sans" pitchFamily="34" charset="0"/>
              <a:cs typeface="Arial" panose="020B0604020202020204" pitchFamily="34" charset="0"/>
            </a:endParaRPr>
          </a:p>
        </p:txBody>
      </p:sp>
    </p:spTree>
    <p:extLst>
      <p:ext uri="{BB962C8B-B14F-4D97-AF65-F5344CB8AC3E}">
        <p14:creationId xmlns:p14="http://schemas.microsoft.com/office/powerpoint/2010/main" val="2153240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7"/>
          <p:cNvSpPr>
            <a:spLocks/>
          </p:cNvSpPr>
          <p:nvPr/>
        </p:nvSpPr>
        <p:spPr bwMode="auto">
          <a:xfrm>
            <a:off x="7247345" y="4715820"/>
            <a:ext cx="291777" cy="96817"/>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grpSp>
        <p:nvGrpSpPr>
          <p:cNvPr id="28" name="Group 27"/>
          <p:cNvGrpSpPr/>
          <p:nvPr/>
        </p:nvGrpSpPr>
        <p:grpSpPr>
          <a:xfrm>
            <a:off x="6258855" y="3741566"/>
            <a:ext cx="281618" cy="328755"/>
            <a:chOff x="3497263" y="4408488"/>
            <a:chExt cx="369888" cy="431800"/>
          </a:xfrm>
          <a:solidFill>
            <a:schemeClr val="bg1"/>
          </a:solidFill>
        </p:grpSpPr>
        <p:sp>
          <p:nvSpPr>
            <p:cNvPr id="29" name="Freeform 57"/>
            <p:cNvSpPr>
              <a:spLocks/>
            </p:cNvSpPr>
            <p:nvPr/>
          </p:nvSpPr>
          <p:spPr bwMode="auto">
            <a:xfrm>
              <a:off x="3554413" y="4616450"/>
              <a:ext cx="74613" cy="182563"/>
            </a:xfrm>
            <a:custGeom>
              <a:avLst/>
              <a:gdLst>
                <a:gd name="T0" fmla="*/ 35 w 35"/>
                <a:gd name="T1" fmla="*/ 80 h 86"/>
                <a:gd name="T2" fmla="*/ 29 w 35"/>
                <a:gd name="T3" fmla="*/ 86 h 86"/>
                <a:gd name="T4" fmla="*/ 5 w 35"/>
                <a:gd name="T5" fmla="*/ 86 h 86"/>
                <a:gd name="T6" fmla="*/ 0 w 35"/>
                <a:gd name="T7" fmla="*/ 80 h 86"/>
                <a:gd name="T8" fmla="*/ 0 w 35"/>
                <a:gd name="T9" fmla="*/ 6 h 86"/>
                <a:gd name="T10" fmla="*/ 5 w 35"/>
                <a:gd name="T11" fmla="*/ 0 h 86"/>
                <a:gd name="T12" fmla="*/ 29 w 35"/>
                <a:gd name="T13" fmla="*/ 0 h 86"/>
                <a:gd name="T14" fmla="*/ 35 w 35"/>
                <a:gd name="T15" fmla="*/ 6 h 86"/>
                <a:gd name="T16" fmla="*/ 35 w 35"/>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6">
                  <a:moveTo>
                    <a:pt x="35" y="80"/>
                  </a:moveTo>
                  <a:cubicBezTo>
                    <a:pt x="35" y="83"/>
                    <a:pt x="32" y="86"/>
                    <a:pt x="29" y="86"/>
                  </a:cubicBezTo>
                  <a:cubicBezTo>
                    <a:pt x="5" y="86"/>
                    <a:pt x="5" y="86"/>
                    <a:pt x="5" y="86"/>
                  </a:cubicBezTo>
                  <a:cubicBezTo>
                    <a:pt x="2" y="86"/>
                    <a:pt x="0" y="83"/>
                    <a:pt x="0" y="80"/>
                  </a:cubicBezTo>
                  <a:cubicBezTo>
                    <a:pt x="0" y="6"/>
                    <a:pt x="0" y="6"/>
                    <a:pt x="0" y="6"/>
                  </a:cubicBezTo>
                  <a:cubicBezTo>
                    <a:pt x="0" y="3"/>
                    <a:pt x="2" y="0"/>
                    <a:pt x="5" y="0"/>
                  </a:cubicBezTo>
                  <a:cubicBezTo>
                    <a:pt x="29" y="0"/>
                    <a:pt x="29" y="0"/>
                    <a:pt x="29" y="0"/>
                  </a:cubicBezTo>
                  <a:cubicBezTo>
                    <a:pt x="32" y="0"/>
                    <a:pt x="35" y="3"/>
                    <a:pt x="35" y="6"/>
                  </a:cubicBezTo>
                  <a:lnTo>
                    <a:pt x="35"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sp>
          <p:nvSpPr>
            <p:cNvPr id="30" name="Freeform 58"/>
            <p:cNvSpPr>
              <a:spLocks/>
            </p:cNvSpPr>
            <p:nvPr/>
          </p:nvSpPr>
          <p:spPr bwMode="auto">
            <a:xfrm>
              <a:off x="3736976" y="4651375"/>
              <a:ext cx="74613" cy="147638"/>
            </a:xfrm>
            <a:custGeom>
              <a:avLst/>
              <a:gdLst>
                <a:gd name="T0" fmla="*/ 35 w 35"/>
                <a:gd name="T1" fmla="*/ 63 h 69"/>
                <a:gd name="T2" fmla="*/ 29 w 35"/>
                <a:gd name="T3" fmla="*/ 69 h 69"/>
                <a:gd name="T4" fmla="*/ 5 w 35"/>
                <a:gd name="T5" fmla="*/ 69 h 69"/>
                <a:gd name="T6" fmla="*/ 0 w 35"/>
                <a:gd name="T7" fmla="*/ 63 h 69"/>
                <a:gd name="T8" fmla="*/ 0 w 35"/>
                <a:gd name="T9" fmla="*/ 6 h 69"/>
                <a:gd name="T10" fmla="*/ 5 w 35"/>
                <a:gd name="T11" fmla="*/ 0 h 69"/>
                <a:gd name="T12" fmla="*/ 29 w 35"/>
                <a:gd name="T13" fmla="*/ 0 h 69"/>
                <a:gd name="T14" fmla="*/ 35 w 35"/>
                <a:gd name="T15" fmla="*/ 6 h 69"/>
                <a:gd name="T16" fmla="*/ 35 w 35"/>
                <a:gd name="T1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69">
                  <a:moveTo>
                    <a:pt x="35" y="63"/>
                  </a:moveTo>
                  <a:cubicBezTo>
                    <a:pt x="35" y="66"/>
                    <a:pt x="32" y="69"/>
                    <a:pt x="29" y="69"/>
                  </a:cubicBezTo>
                  <a:cubicBezTo>
                    <a:pt x="5" y="69"/>
                    <a:pt x="5" y="69"/>
                    <a:pt x="5" y="69"/>
                  </a:cubicBezTo>
                  <a:cubicBezTo>
                    <a:pt x="2" y="69"/>
                    <a:pt x="0" y="66"/>
                    <a:pt x="0" y="63"/>
                  </a:cubicBezTo>
                  <a:cubicBezTo>
                    <a:pt x="0" y="6"/>
                    <a:pt x="0" y="6"/>
                    <a:pt x="0" y="6"/>
                  </a:cubicBezTo>
                  <a:cubicBezTo>
                    <a:pt x="0" y="3"/>
                    <a:pt x="2" y="0"/>
                    <a:pt x="5" y="0"/>
                  </a:cubicBezTo>
                  <a:cubicBezTo>
                    <a:pt x="29" y="0"/>
                    <a:pt x="29" y="0"/>
                    <a:pt x="29" y="0"/>
                  </a:cubicBezTo>
                  <a:cubicBezTo>
                    <a:pt x="32" y="0"/>
                    <a:pt x="35" y="3"/>
                    <a:pt x="35" y="6"/>
                  </a:cubicBezTo>
                  <a:lnTo>
                    <a:pt x="35" y="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sp>
          <p:nvSpPr>
            <p:cNvPr id="31" name="Freeform 59"/>
            <p:cNvSpPr>
              <a:spLocks/>
            </p:cNvSpPr>
            <p:nvPr/>
          </p:nvSpPr>
          <p:spPr bwMode="auto">
            <a:xfrm>
              <a:off x="3646488" y="4567238"/>
              <a:ext cx="73025" cy="231775"/>
            </a:xfrm>
            <a:custGeom>
              <a:avLst/>
              <a:gdLst>
                <a:gd name="T0" fmla="*/ 35 w 35"/>
                <a:gd name="T1" fmla="*/ 103 h 109"/>
                <a:gd name="T2" fmla="*/ 29 w 35"/>
                <a:gd name="T3" fmla="*/ 109 h 109"/>
                <a:gd name="T4" fmla="*/ 5 w 35"/>
                <a:gd name="T5" fmla="*/ 109 h 109"/>
                <a:gd name="T6" fmla="*/ 0 w 35"/>
                <a:gd name="T7" fmla="*/ 103 h 109"/>
                <a:gd name="T8" fmla="*/ 0 w 35"/>
                <a:gd name="T9" fmla="*/ 6 h 109"/>
                <a:gd name="T10" fmla="*/ 5 w 35"/>
                <a:gd name="T11" fmla="*/ 0 h 109"/>
                <a:gd name="T12" fmla="*/ 29 w 35"/>
                <a:gd name="T13" fmla="*/ 0 h 109"/>
                <a:gd name="T14" fmla="*/ 35 w 35"/>
                <a:gd name="T15" fmla="*/ 6 h 109"/>
                <a:gd name="T16" fmla="*/ 35 w 35"/>
                <a:gd name="T17"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09">
                  <a:moveTo>
                    <a:pt x="35" y="103"/>
                  </a:moveTo>
                  <a:cubicBezTo>
                    <a:pt x="35" y="106"/>
                    <a:pt x="32" y="109"/>
                    <a:pt x="29" y="109"/>
                  </a:cubicBezTo>
                  <a:cubicBezTo>
                    <a:pt x="5" y="109"/>
                    <a:pt x="5" y="109"/>
                    <a:pt x="5" y="109"/>
                  </a:cubicBezTo>
                  <a:cubicBezTo>
                    <a:pt x="2" y="109"/>
                    <a:pt x="0" y="106"/>
                    <a:pt x="0" y="103"/>
                  </a:cubicBezTo>
                  <a:cubicBezTo>
                    <a:pt x="0" y="6"/>
                    <a:pt x="0" y="6"/>
                    <a:pt x="0" y="6"/>
                  </a:cubicBezTo>
                  <a:cubicBezTo>
                    <a:pt x="0" y="3"/>
                    <a:pt x="2" y="0"/>
                    <a:pt x="5" y="0"/>
                  </a:cubicBezTo>
                  <a:cubicBezTo>
                    <a:pt x="29" y="0"/>
                    <a:pt x="29" y="0"/>
                    <a:pt x="29" y="0"/>
                  </a:cubicBezTo>
                  <a:cubicBezTo>
                    <a:pt x="32" y="0"/>
                    <a:pt x="35" y="3"/>
                    <a:pt x="35" y="6"/>
                  </a:cubicBezTo>
                  <a:lnTo>
                    <a:pt x="35"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sp>
          <p:nvSpPr>
            <p:cNvPr id="32" name="Freeform 60"/>
            <p:cNvSpPr>
              <a:spLocks noEditPoints="1"/>
            </p:cNvSpPr>
            <p:nvPr/>
          </p:nvSpPr>
          <p:spPr bwMode="auto">
            <a:xfrm>
              <a:off x="3497263" y="4408488"/>
              <a:ext cx="369888" cy="431800"/>
            </a:xfrm>
            <a:custGeom>
              <a:avLst/>
              <a:gdLst>
                <a:gd name="T0" fmla="*/ 166 w 174"/>
                <a:gd name="T1" fmla="*/ 50 h 204"/>
                <a:gd name="T2" fmla="*/ 113 w 174"/>
                <a:gd name="T3" fmla="*/ 6 h 204"/>
                <a:gd name="T4" fmla="*/ 96 w 174"/>
                <a:gd name="T5" fmla="*/ 0 h 204"/>
                <a:gd name="T6" fmla="*/ 13 w 174"/>
                <a:gd name="T7" fmla="*/ 0 h 204"/>
                <a:gd name="T8" fmla="*/ 0 w 174"/>
                <a:gd name="T9" fmla="*/ 13 h 204"/>
                <a:gd name="T10" fmla="*/ 0 w 174"/>
                <a:gd name="T11" fmla="*/ 191 h 204"/>
                <a:gd name="T12" fmla="*/ 13 w 174"/>
                <a:gd name="T13" fmla="*/ 204 h 204"/>
                <a:gd name="T14" fmla="*/ 161 w 174"/>
                <a:gd name="T15" fmla="*/ 204 h 204"/>
                <a:gd name="T16" fmla="*/ 174 w 174"/>
                <a:gd name="T17" fmla="*/ 191 h 204"/>
                <a:gd name="T18" fmla="*/ 174 w 174"/>
                <a:gd name="T19" fmla="*/ 67 h 204"/>
                <a:gd name="T20" fmla="*/ 166 w 174"/>
                <a:gd name="T21" fmla="*/ 50 h 204"/>
                <a:gd name="T22" fmla="*/ 110 w 174"/>
                <a:gd name="T23" fmla="*/ 20 h 204"/>
                <a:gd name="T24" fmla="*/ 112 w 174"/>
                <a:gd name="T25" fmla="*/ 19 h 204"/>
                <a:gd name="T26" fmla="*/ 154 w 174"/>
                <a:gd name="T27" fmla="*/ 54 h 204"/>
                <a:gd name="T28" fmla="*/ 152 w 174"/>
                <a:gd name="T29" fmla="*/ 57 h 204"/>
                <a:gd name="T30" fmla="*/ 113 w 174"/>
                <a:gd name="T31" fmla="*/ 57 h 204"/>
                <a:gd name="T32" fmla="*/ 110 w 174"/>
                <a:gd name="T33" fmla="*/ 54 h 204"/>
                <a:gd name="T34" fmla="*/ 110 w 174"/>
                <a:gd name="T35" fmla="*/ 20 h 204"/>
                <a:gd name="T36" fmla="*/ 161 w 174"/>
                <a:gd name="T37" fmla="*/ 195 h 204"/>
                <a:gd name="T38" fmla="*/ 12 w 174"/>
                <a:gd name="T39" fmla="*/ 195 h 204"/>
                <a:gd name="T40" fmla="*/ 10 w 174"/>
                <a:gd name="T41" fmla="*/ 192 h 204"/>
                <a:gd name="T42" fmla="*/ 10 w 174"/>
                <a:gd name="T43" fmla="*/ 13 h 204"/>
                <a:gd name="T44" fmla="*/ 13 w 174"/>
                <a:gd name="T45" fmla="*/ 10 h 204"/>
                <a:gd name="T46" fmla="*/ 96 w 174"/>
                <a:gd name="T47" fmla="*/ 10 h 204"/>
                <a:gd name="T48" fmla="*/ 100 w 174"/>
                <a:gd name="T49" fmla="*/ 14 h 204"/>
                <a:gd name="T50" fmla="*/ 100 w 174"/>
                <a:gd name="T51" fmla="*/ 54 h 204"/>
                <a:gd name="T52" fmla="*/ 113 w 174"/>
                <a:gd name="T53" fmla="*/ 67 h 204"/>
                <a:gd name="T54" fmla="*/ 162 w 174"/>
                <a:gd name="T55" fmla="*/ 67 h 204"/>
                <a:gd name="T56" fmla="*/ 164 w 174"/>
                <a:gd name="T57" fmla="*/ 69 h 204"/>
                <a:gd name="T58" fmla="*/ 164 w 174"/>
                <a:gd name="T59" fmla="*/ 191 h 204"/>
                <a:gd name="T60" fmla="*/ 161 w 174"/>
                <a:gd name="T61" fmla="*/ 19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204">
                  <a:moveTo>
                    <a:pt x="166" y="50"/>
                  </a:moveTo>
                  <a:cubicBezTo>
                    <a:pt x="113" y="6"/>
                    <a:pt x="113" y="6"/>
                    <a:pt x="113" y="6"/>
                  </a:cubicBezTo>
                  <a:cubicBezTo>
                    <a:pt x="109" y="3"/>
                    <a:pt x="102" y="0"/>
                    <a:pt x="96" y="0"/>
                  </a:cubicBezTo>
                  <a:cubicBezTo>
                    <a:pt x="13" y="0"/>
                    <a:pt x="13" y="0"/>
                    <a:pt x="13" y="0"/>
                  </a:cubicBezTo>
                  <a:cubicBezTo>
                    <a:pt x="6" y="0"/>
                    <a:pt x="0" y="6"/>
                    <a:pt x="0" y="13"/>
                  </a:cubicBezTo>
                  <a:cubicBezTo>
                    <a:pt x="0" y="13"/>
                    <a:pt x="0" y="153"/>
                    <a:pt x="0" y="191"/>
                  </a:cubicBezTo>
                  <a:cubicBezTo>
                    <a:pt x="0" y="204"/>
                    <a:pt x="13" y="204"/>
                    <a:pt x="13" y="204"/>
                  </a:cubicBezTo>
                  <a:cubicBezTo>
                    <a:pt x="45" y="204"/>
                    <a:pt x="161" y="204"/>
                    <a:pt x="161" y="204"/>
                  </a:cubicBezTo>
                  <a:cubicBezTo>
                    <a:pt x="168" y="204"/>
                    <a:pt x="174" y="198"/>
                    <a:pt x="174" y="191"/>
                  </a:cubicBezTo>
                  <a:cubicBezTo>
                    <a:pt x="174" y="67"/>
                    <a:pt x="174" y="67"/>
                    <a:pt x="174" y="67"/>
                  </a:cubicBezTo>
                  <a:cubicBezTo>
                    <a:pt x="174" y="61"/>
                    <a:pt x="171" y="53"/>
                    <a:pt x="166" y="50"/>
                  </a:cubicBezTo>
                  <a:close/>
                  <a:moveTo>
                    <a:pt x="110" y="20"/>
                  </a:moveTo>
                  <a:cubicBezTo>
                    <a:pt x="110" y="16"/>
                    <a:pt x="112" y="19"/>
                    <a:pt x="112" y="19"/>
                  </a:cubicBezTo>
                  <a:cubicBezTo>
                    <a:pt x="154" y="54"/>
                    <a:pt x="154" y="54"/>
                    <a:pt x="154" y="54"/>
                  </a:cubicBezTo>
                  <a:cubicBezTo>
                    <a:pt x="154" y="54"/>
                    <a:pt x="157" y="57"/>
                    <a:pt x="152" y="57"/>
                  </a:cubicBezTo>
                  <a:cubicBezTo>
                    <a:pt x="142" y="57"/>
                    <a:pt x="113" y="57"/>
                    <a:pt x="113" y="57"/>
                  </a:cubicBezTo>
                  <a:cubicBezTo>
                    <a:pt x="111" y="57"/>
                    <a:pt x="110" y="56"/>
                    <a:pt x="110" y="54"/>
                  </a:cubicBezTo>
                  <a:cubicBezTo>
                    <a:pt x="110" y="54"/>
                    <a:pt x="110" y="28"/>
                    <a:pt x="110" y="20"/>
                  </a:cubicBezTo>
                  <a:close/>
                  <a:moveTo>
                    <a:pt x="161" y="195"/>
                  </a:moveTo>
                  <a:cubicBezTo>
                    <a:pt x="161" y="195"/>
                    <a:pt x="42" y="195"/>
                    <a:pt x="12" y="195"/>
                  </a:cubicBezTo>
                  <a:cubicBezTo>
                    <a:pt x="12" y="195"/>
                    <a:pt x="10" y="195"/>
                    <a:pt x="10" y="192"/>
                  </a:cubicBezTo>
                  <a:cubicBezTo>
                    <a:pt x="10" y="156"/>
                    <a:pt x="10" y="13"/>
                    <a:pt x="10" y="13"/>
                  </a:cubicBezTo>
                  <a:cubicBezTo>
                    <a:pt x="10" y="11"/>
                    <a:pt x="11" y="10"/>
                    <a:pt x="13" y="10"/>
                  </a:cubicBezTo>
                  <a:cubicBezTo>
                    <a:pt x="96" y="10"/>
                    <a:pt x="96" y="10"/>
                    <a:pt x="96" y="10"/>
                  </a:cubicBezTo>
                  <a:cubicBezTo>
                    <a:pt x="97" y="10"/>
                    <a:pt x="100" y="10"/>
                    <a:pt x="100" y="14"/>
                  </a:cubicBezTo>
                  <a:cubicBezTo>
                    <a:pt x="100" y="54"/>
                    <a:pt x="100" y="54"/>
                    <a:pt x="100" y="54"/>
                  </a:cubicBezTo>
                  <a:cubicBezTo>
                    <a:pt x="100" y="61"/>
                    <a:pt x="106" y="67"/>
                    <a:pt x="113" y="67"/>
                  </a:cubicBezTo>
                  <a:cubicBezTo>
                    <a:pt x="162" y="67"/>
                    <a:pt x="162" y="67"/>
                    <a:pt x="162" y="67"/>
                  </a:cubicBezTo>
                  <a:cubicBezTo>
                    <a:pt x="163" y="67"/>
                    <a:pt x="164" y="67"/>
                    <a:pt x="164" y="69"/>
                  </a:cubicBezTo>
                  <a:cubicBezTo>
                    <a:pt x="164" y="70"/>
                    <a:pt x="164" y="191"/>
                    <a:pt x="164" y="191"/>
                  </a:cubicBezTo>
                  <a:cubicBezTo>
                    <a:pt x="164" y="193"/>
                    <a:pt x="163" y="195"/>
                    <a:pt x="161" y="1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grpSp>
      <p:sp>
        <p:nvSpPr>
          <p:cNvPr id="4" name="Title 3"/>
          <p:cNvSpPr>
            <a:spLocks noGrp="1"/>
          </p:cNvSpPr>
          <p:nvPr>
            <p:ph type="title"/>
          </p:nvPr>
        </p:nvSpPr>
        <p:spPr>
          <a:xfrm>
            <a:off x="529089" y="672211"/>
            <a:ext cx="10972800" cy="288131"/>
          </a:xfrm>
        </p:spPr>
        <p:txBody>
          <a:bodyPr>
            <a:noAutofit/>
          </a:bodyPr>
          <a:lstStyle/>
          <a:p>
            <a:r>
              <a:rPr lang="en-US" dirty="0" smtClean="0"/>
              <a:t>Total Buying Plans among WEFTEC</a:t>
            </a:r>
            <a:r>
              <a:rPr lang="en-US" dirty="0" smtClean="0">
                <a:latin typeface="Calibri" panose="020F0502020204030204" pitchFamily="34" charset="0"/>
                <a:cs typeface="Calibri" panose="020F0502020204030204" pitchFamily="34" charset="0"/>
              </a:rPr>
              <a:t>®</a:t>
            </a:r>
            <a:r>
              <a:rPr lang="en-US" dirty="0" smtClean="0"/>
              <a:t> attendees is stable</a:t>
            </a:r>
            <a:endParaRPr lang="en-US" dirty="0"/>
          </a:p>
        </p:txBody>
      </p:sp>
      <p:sp>
        <p:nvSpPr>
          <p:cNvPr id="2" name="Text Placeholder 1"/>
          <p:cNvSpPr>
            <a:spLocks noGrp="1"/>
          </p:cNvSpPr>
          <p:nvPr>
            <p:ph type="body" sz="quarter" idx="11"/>
          </p:nvPr>
        </p:nvSpPr>
        <p:spPr/>
        <p:txBody>
          <a:bodyPr/>
          <a:lstStyle/>
          <a:p>
            <a:r>
              <a:rPr lang="en-US" dirty="0" smtClean="0"/>
              <a:t>Buying Power</a:t>
            </a:r>
            <a:endParaRPr lang="en-US" dirty="0"/>
          </a:p>
        </p:txBody>
      </p:sp>
      <p:sp>
        <p:nvSpPr>
          <p:cNvPr id="67" name="TextBox 66"/>
          <p:cNvSpPr txBox="1"/>
          <p:nvPr/>
        </p:nvSpPr>
        <p:spPr>
          <a:xfrm>
            <a:off x="579506" y="1037870"/>
            <a:ext cx="11612494" cy="369332"/>
          </a:xfrm>
          <a:prstGeom prst="rect">
            <a:avLst/>
          </a:prstGeom>
          <a:noFill/>
        </p:spPr>
        <p:txBody>
          <a:bodyPr wrap="square" rtlCol="0">
            <a:spAutoFit/>
          </a:bodyPr>
          <a:lstStyle/>
          <a:p>
            <a:pPr>
              <a:lnSpc>
                <a:spcPct val="150000"/>
              </a:lnSpc>
            </a:pPr>
            <a:r>
              <a:rPr lang="en-US" sz="1200" dirty="0">
                <a:solidFill>
                  <a:schemeClr val="tx1">
                    <a:lumMod val="90000"/>
                    <a:lumOff val="10000"/>
                  </a:schemeClr>
                </a:solidFill>
              </a:rPr>
              <a:t>TBP is the percentage of attendees planning to buy one or more of the products or services measured. </a:t>
            </a:r>
          </a:p>
        </p:txBody>
      </p:sp>
      <p:sp>
        <p:nvSpPr>
          <p:cNvPr id="48" name="Freeform 227"/>
          <p:cNvSpPr>
            <a:spLocks/>
          </p:cNvSpPr>
          <p:nvPr/>
        </p:nvSpPr>
        <p:spPr bwMode="auto">
          <a:xfrm>
            <a:off x="8619077" y="3776680"/>
            <a:ext cx="291777" cy="96817"/>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sp>
        <p:nvSpPr>
          <p:cNvPr id="49" name="Freeform 228"/>
          <p:cNvSpPr>
            <a:spLocks/>
          </p:cNvSpPr>
          <p:nvPr/>
        </p:nvSpPr>
        <p:spPr bwMode="auto">
          <a:xfrm>
            <a:off x="8577964" y="3811163"/>
            <a:ext cx="374005" cy="250664"/>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sp>
        <p:nvSpPr>
          <p:cNvPr id="56" name="Freeform 227"/>
          <p:cNvSpPr>
            <a:spLocks/>
          </p:cNvSpPr>
          <p:nvPr/>
        </p:nvSpPr>
        <p:spPr bwMode="auto">
          <a:xfrm>
            <a:off x="8619077" y="4805380"/>
            <a:ext cx="291777" cy="96817"/>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sp>
        <p:nvSpPr>
          <p:cNvPr id="57" name="Freeform 228"/>
          <p:cNvSpPr>
            <a:spLocks/>
          </p:cNvSpPr>
          <p:nvPr/>
        </p:nvSpPr>
        <p:spPr bwMode="auto">
          <a:xfrm>
            <a:off x="8577964" y="4839863"/>
            <a:ext cx="374005" cy="250664"/>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863" tIns="21431" rIns="42863" bIns="21431" numCol="1" anchor="t" anchorCtr="0" compatLnSpc="1">
            <a:prstTxWarp prst="textNoShape">
              <a:avLst/>
            </a:prstTxWarp>
          </a:bodyPr>
          <a:lstStyle/>
          <a:p>
            <a:endParaRPr lang="en-AU" sz="633" dirty="0"/>
          </a:p>
        </p:txBody>
      </p:sp>
      <p:grpSp>
        <p:nvGrpSpPr>
          <p:cNvPr id="16" name="Group 15"/>
          <p:cNvGrpSpPr/>
          <p:nvPr/>
        </p:nvGrpSpPr>
        <p:grpSpPr>
          <a:xfrm>
            <a:off x="449279" y="5971032"/>
            <a:ext cx="10580670" cy="327218"/>
            <a:chOff x="449279" y="5971032"/>
            <a:chExt cx="10580670" cy="327218"/>
          </a:xfrm>
        </p:grpSpPr>
        <p:sp>
          <p:nvSpPr>
            <p:cNvPr id="17" name="TextBox 16"/>
            <p:cNvSpPr txBox="1"/>
            <p:nvPr/>
          </p:nvSpPr>
          <p:spPr>
            <a:xfrm>
              <a:off x="728886" y="5971032"/>
              <a:ext cx="10301063" cy="246221"/>
            </a:xfrm>
            <a:prstGeom prst="rect">
              <a:avLst/>
            </a:prstGeom>
            <a:noFill/>
          </p:spPr>
          <p:txBody>
            <a:bodyPr wrap="square" rtlCol="0">
              <a:spAutoFit/>
            </a:bodyPr>
            <a:lstStyle/>
            <a:p>
              <a:pPr marL="119063" indent="-119063"/>
              <a:r>
                <a:rPr lang="en-US" sz="1000" i="1" dirty="0">
                  <a:solidFill>
                    <a:schemeClr val="bg1"/>
                  </a:solidFill>
                </a:rPr>
                <a:t>Q. </a:t>
              </a:r>
              <a:r>
                <a:rPr lang="en-US" sz="1000" i="1" dirty="0" smtClean="0">
                  <a:solidFill>
                    <a:schemeClr val="bg1"/>
                  </a:solidFill>
                </a:rPr>
                <a:t>Also select those products/services that you plan to buy in the next 12 months as a result of what you saw at WEFTEC</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  (Select </a:t>
              </a:r>
              <a:r>
                <a:rPr lang="en-US" sz="1000" i="1" dirty="0">
                  <a:solidFill>
                    <a:schemeClr val="bg1"/>
                  </a:solidFill>
                </a:rPr>
                <a:t>all that </a:t>
              </a:r>
              <a:r>
                <a:rPr lang="en-US" sz="1000" i="1" dirty="0" smtClean="0">
                  <a:solidFill>
                    <a:schemeClr val="bg1"/>
                  </a:solidFill>
                </a:rPr>
                <a:t>apply)</a:t>
              </a:r>
              <a:endParaRPr lang="en-US" sz="1000" i="1" dirty="0">
                <a:solidFill>
                  <a:schemeClr val="bg1"/>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graphicFrame>
        <p:nvGraphicFramePr>
          <p:cNvPr id="20" name="Chart Placeholder 21"/>
          <p:cNvGraphicFramePr>
            <a:graphicFrameLocks noGrp="1"/>
          </p:cNvGraphicFramePr>
          <p:nvPr>
            <p:ph type="chart" sz="quarter" idx="10"/>
            <p:extLst>
              <p:ext uri="{D42A27DB-BD31-4B8C-83A1-F6EECF244321}">
                <p14:modId xmlns:p14="http://schemas.microsoft.com/office/powerpoint/2010/main" val="3276569797"/>
              </p:ext>
            </p:extLst>
          </p:nvPr>
        </p:nvGraphicFramePr>
        <p:xfrm>
          <a:off x="3034511" y="1372719"/>
          <a:ext cx="4894147" cy="4344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389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noFill/>
        </p:spPr>
        <p:txBody>
          <a:bodyPr/>
          <a:lstStyle/>
          <a:p>
            <a:r>
              <a:rPr lang="en-US" dirty="0" smtClean="0"/>
              <a:t>Buying Power</a:t>
            </a:r>
            <a:endParaRPr lang="en-US" dirty="0"/>
          </a:p>
        </p:txBody>
      </p:sp>
      <p:graphicFrame>
        <p:nvGraphicFramePr>
          <p:cNvPr id="13" name="Table Placeholder 18"/>
          <p:cNvGraphicFramePr>
            <a:graphicFrameLocks noGrp="1"/>
          </p:cNvGraphicFramePr>
          <p:nvPr>
            <p:ph type="tbl" sz="quarter" idx="4294967295"/>
            <p:extLst>
              <p:ext uri="{D42A27DB-BD31-4B8C-83A1-F6EECF244321}">
                <p14:modId xmlns:p14="http://schemas.microsoft.com/office/powerpoint/2010/main" val="3778342960"/>
              </p:ext>
            </p:extLst>
          </p:nvPr>
        </p:nvGraphicFramePr>
        <p:xfrm>
          <a:off x="1763249" y="769366"/>
          <a:ext cx="8724342" cy="4876800"/>
        </p:xfrm>
        <a:graphic>
          <a:graphicData uri="http://schemas.openxmlformats.org/drawingml/2006/table">
            <a:tbl>
              <a:tblPr firstRow="1" bandRow="1">
                <a:tableStyleId>{5C22544A-7EE6-4342-B048-85BDC9FD1C3A}</a:tableStyleId>
              </a:tblPr>
              <a:tblGrid>
                <a:gridCol w="3034800">
                  <a:extLst>
                    <a:ext uri="{9D8B030D-6E8A-4147-A177-3AD203B41FA5}">
                      <a16:colId xmlns:a16="http://schemas.microsoft.com/office/drawing/2014/main" val="20000"/>
                    </a:ext>
                  </a:extLst>
                </a:gridCol>
                <a:gridCol w="991818">
                  <a:extLst>
                    <a:ext uri="{9D8B030D-6E8A-4147-A177-3AD203B41FA5}">
                      <a16:colId xmlns:a16="http://schemas.microsoft.com/office/drawing/2014/main" val="21843566"/>
                    </a:ext>
                  </a:extLst>
                </a:gridCol>
                <a:gridCol w="763669">
                  <a:extLst>
                    <a:ext uri="{9D8B030D-6E8A-4147-A177-3AD203B41FA5}">
                      <a16:colId xmlns:a16="http://schemas.microsoft.com/office/drawing/2014/main" val="20002"/>
                    </a:ext>
                  </a:extLst>
                </a:gridCol>
                <a:gridCol w="1116078">
                  <a:extLst>
                    <a:ext uri="{9D8B030D-6E8A-4147-A177-3AD203B41FA5}">
                      <a16:colId xmlns:a16="http://schemas.microsoft.com/office/drawing/2014/main" val="2239909415"/>
                    </a:ext>
                  </a:extLst>
                </a:gridCol>
                <a:gridCol w="1059223">
                  <a:extLst>
                    <a:ext uri="{9D8B030D-6E8A-4147-A177-3AD203B41FA5}">
                      <a16:colId xmlns:a16="http://schemas.microsoft.com/office/drawing/2014/main" val="2993841660"/>
                    </a:ext>
                  </a:extLst>
                </a:gridCol>
                <a:gridCol w="781544">
                  <a:extLst>
                    <a:ext uri="{9D8B030D-6E8A-4147-A177-3AD203B41FA5}">
                      <a16:colId xmlns:a16="http://schemas.microsoft.com/office/drawing/2014/main" val="20004"/>
                    </a:ext>
                  </a:extLst>
                </a:gridCol>
                <a:gridCol w="977210">
                  <a:extLst>
                    <a:ext uri="{9D8B030D-6E8A-4147-A177-3AD203B41FA5}">
                      <a16:colId xmlns:a16="http://schemas.microsoft.com/office/drawing/2014/main" val="287199336"/>
                    </a:ext>
                  </a:extLst>
                </a:gridCol>
              </a:tblGrid>
              <a:tr h="282346">
                <a:tc>
                  <a:txBody>
                    <a:bodyPr/>
                    <a:lstStyle/>
                    <a:p>
                      <a:pPr algn="l"/>
                      <a:endParaRPr lang="en-US" sz="1400" dirty="0">
                        <a:solidFill>
                          <a:schemeClr val="tx1">
                            <a:lumMod val="75000"/>
                            <a:lumOff val="25000"/>
                          </a:schemeClr>
                        </a:solidFill>
                      </a:endParaRPr>
                    </a:p>
                  </a:txBody>
                  <a:tcPr anchor="ctr">
                    <a:lnB w="3175" cap="flat" cmpd="sng" algn="ctr">
                      <a:solidFill>
                        <a:schemeClr val="tx1"/>
                      </a:solidFill>
                      <a:prstDash val="solid"/>
                      <a:round/>
                      <a:headEnd type="none" w="med" len="med"/>
                      <a:tailEnd type="none" w="med" len="med"/>
                    </a:lnB>
                    <a:noFill/>
                  </a:tcPr>
                </a:tc>
                <a:tc gridSpan="3">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US" sz="1400" dirty="0"/>
                    </a:p>
                  </a:txBody>
                  <a:tcPr anchor="ctr">
                    <a:lnB w="3175" cap="flat" cmpd="sng" algn="ctr">
                      <a:solidFill>
                        <a:schemeClr val="tx1"/>
                      </a:solidFill>
                      <a:prstDash val="solid"/>
                      <a:round/>
                      <a:headEnd type="none" w="med" len="med"/>
                      <a:tailEnd type="none" w="med" len="med"/>
                    </a:lnB>
                    <a:solidFill>
                      <a:srgbClr val="C7C6C6"/>
                    </a:solidFill>
                  </a:tcPr>
                </a:tc>
                <a:tc hMerge="1">
                  <a:txBody>
                    <a:bodyPr/>
                    <a:lstStyle/>
                    <a:p>
                      <a:pPr algn="ct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tc gridSpan="3">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pPr algn="ct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046469882"/>
                  </a:ext>
                </a:extLst>
              </a:tr>
              <a:tr h="437385">
                <a:tc>
                  <a:txBody>
                    <a:bodyPr/>
                    <a:lstStyle/>
                    <a:p>
                      <a:pPr algn="ct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Interested</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Plan</a:t>
                      </a:r>
                      <a:r>
                        <a:rPr lang="en-US" sz="1200" baseline="0" dirty="0" smtClean="0">
                          <a:solidFill>
                            <a:schemeClr val="tx1">
                              <a:lumMod val="90000"/>
                              <a:lumOff val="10000"/>
                            </a:schemeClr>
                          </a:solidFill>
                        </a:rPr>
                        <a:t> to Buy</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Under-represented</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Interested</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Plan</a:t>
                      </a:r>
                      <a:r>
                        <a:rPr lang="en-US" sz="1200" baseline="0" dirty="0" smtClean="0">
                          <a:solidFill>
                            <a:schemeClr val="tx1">
                              <a:lumMod val="90000"/>
                              <a:lumOff val="10000"/>
                            </a:schemeClr>
                          </a:solidFill>
                        </a:rPr>
                        <a:t> to Buy</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Under-represented</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2431">
                <a:tc>
                  <a:txBody>
                    <a:bodyPr/>
                    <a:lstStyle/>
                    <a:p>
                      <a:pPr algn="l" rtl="0" fontAlgn="ctr"/>
                      <a:r>
                        <a:rPr lang="en-US" sz="1200" kern="1200" dirty="0" smtClean="0">
                          <a:solidFill>
                            <a:schemeClr val="tx1"/>
                          </a:solidFill>
                          <a:latin typeface="+mn-lt"/>
                          <a:ea typeface="+mn-ea"/>
                          <a:cs typeface="+mn-cs"/>
                        </a:rPr>
                        <a:t>Chemicals and Chemical Handling</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262431">
                <a:tc>
                  <a:txBody>
                    <a:bodyPr/>
                    <a:lstStyle/>
                    <a:p>
                      <a:pPr algn="l" rtl="0" fontAlgn="ctr"/>
                      <a:r>
                        <a:rPr lang="en-US" sz="1200" kern="1200" dirty="0" smtClean="0">
                          <a:solidFill>
                            <a:schemeClr val="tx1"/>
                          </a:solidFill>
                          <a:latin typeface="+mn-lt"/>
                          <a:ea typeface="+mn-ea"/>
                          <a:cs typeface="+mn-cs"/>
                        </a:rPr>
                        <a:t>Contract Operations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262431">
                <a:tc>
                  <a:txBody>
                    <a:bodyPr/>
                    <a:lstStyle/>
                    <a:p>
                      <a:pPr algn="l" rtl="0" fontAlgn="ctr"/>
                      <a:r>
                        <a:rPr lang="en-US" sz="1200" kern="1200" dirty="0" smtClean="0">
                          <a:solidFill>
                            <a:schemeClr val="tx1"/>
                          </a:solidFill>
                          <a:latin typeface="+mn-lt"/>
                          <a:ea typeface="+mn-ea"/>
                          <a:cs typeface="+mn-cs"/>
                        </a:rPr>
                        <a:t>Drinking Water Treatment Equipment/ Procs.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262431">
                <a:tc>
                  <a:txBody>
                    <a:bodyPr/>
                    <a:lstStyle/>
                    <a:p>
                      <a:pPr algn="l" rtl="0" fontAlgn="ctr"/>
                      <a:r>
                        <a:rPr lang="en-US" sz="1200" kern="1200" dirty="0" smtClean="0">
                          <a:solidFill>
                            <a:schemeClr val="tx1"/>
                          </a:solidFill>
                          <a:latin typeface="+mn-lt"/>
                          <a:ea typeface="+mn-ea"/>
                          <a:cs typeface="+mn-cs"/>
                        </a:rPr>
                        <a:t>Engineering &amp; Consulting</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262431">
                <a:tc>
                  <a:txBody>
                    <a:bodyPr/>
                    <a:lstStyle/>
                    <a:p>
                      <a:pPr algn="l" rtl="0" fontAlgn="ctr"/>
                      <a:r>
                        <a:rPr lang="en-US" sz="1200" kern="1200" dirty="0" smtClean="0">
                          <a:solidFill>
                            <a:schemeClr val="tx1"/>
                          </a:solidFill>
                          <a:latin typeface="+mn-lt"/>
                          <a:ea typeface="+mn-ea"/>
                          <a:cs typeface="+mn-cs"/>
                        </a:rPr>
                        <a:t>Industrial &amp; Hazardous Waste Management</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262431">
                <a:tc>
                  <a:txBody>
                    <a:bodyPr/>
                    <a:lstStyle/>
                    <a:p>
                      <a:pPr algn="l" rtl="0" fontAlgn="ctr"/>
                      <a:r>
                        <a:rPr lang="en-US" sz="1200" kern="1200" dirty="0" smtClean="0">
                          <a:solidFill>
                            <a:schemeClr val="tx1"/>
                          </a:solidFill>
                          <a:latin typeface="+mn-lt"/>
                          <a:ea typeface="+mn-ea"/>
                          <a:cs typeface="+mn-cs"/>
                        </a:rPr>
                        <a:t>Instrumentation, Controls, and Automation</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62431">
                <a:tc>
                  <a:txBody>
                    <a:bodyPr/>
                    <a:lstStyle/>
                    <a:p>
                      <a:pPr algn="l" rtl="0" fontAlgn="ctr"/>
                      <a:r>
                        <a:rPr lang="en-US" sz="1200" kern="1200" dirty="0" smtClean="0">
                          <a:solidFill>
                            <a:schemeClr val="tx1"/>
                          </a:solidFill>
                          <a:latin typeface="+mn-lt"/>
                          <a:ea typeface="+mn-ea"/>
                          <a:cs typeface="+mn-cs"/>
                        </a:rPr>
                        <a:t>Pipe and Collection Systems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62431">
                <a:tc>
                  <a:txBody>
                    <a:bodyPr/>
                    <a:lstStyle/>
                    <a:p>
                      <a:pPr algn="l" rtl="0" fontAlgn="ctr"/>
                      <a:r>
                        <a:rPr lang="en-US" sz="1200" kern="1200" dirty="0" smtClean="0">
                          <a:solidFill>
                            <a:schemeClr val="tx1"/>
                          </a:solidFill>
                          <a:latin typeface="+mn-lt"/>
                          <a:ea typeface="+mn-ea"/>
                          <a:cs typeface="+mn-cs"/>
                        </a:rPr>
                        <a:t>Pumps, Valves, and Motors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62431">
                <a:tc>
                  <a:txBody>
                    <a:bodyPr/>
                    <a:lstStyle/>
                    <a:p>
                      <a:pPr algn="l" rtl="0" fontAlgn="ctr"/>
                      <a:r>
                        <a:rPr lang="en-US" sz="1200" kern="1200" dirty="0" smtClean="0">
                          <a:solidFill>
                            <a:schemeClr val="tx1"/>
                          </a:solidFill>
                          <a:latin typeface="+mn-lt"/>
                          <a:ea typeface="+mn-ea"/>
                          <a:cs typeface="+mn-cs"/>
                        </a:rPr>
                        <a:t>Safety Equipment</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62431">
                <a:tc>
                  <a:txBody>
                    <a:bodyPr/>
                    <a:lstStyle/>
                    <a:p>
                      <a:pPr algn="l" rtl="0" fontAlgn="ctr"/>
                      <a:r>
                        <a:rPr lang="en-US" sz="1200" kern="1200" dirty="0" smtClean="0">
                          <a:solidFill>
                            <a:schemeClr val="tx1"/>
                          </a:solidFill>
                          <a:latin typeface="+mn-lt"/>
                          <a:ea typeface="+mn-ea"/>
                          <a:cs typeface="+mn-cs"/>
                        </a:rPr>
                        <a:t>Sampling and Laboratory Equipment/Services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10556"/>
                  </a:ext>
                </a:extLst>
              </a:tr>
              <a:tr h="26243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Solids Processing/Biosolids Management</a:t>
                      </a: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9031897"/>
                  </a:ext>
                </a:extLst>
              </a:tr>
              <a:tr h="262431">
                <a:tc>
                  <a:txBody>
                    <a:bodyPr/>
                    <a:lstStyle/>
                    <a:p>
                      <a:pPr algn="l" rtl="0" fontAlgn="ctr"/>
                      <a:r>
                        <a:rPr lang="en-US" sz="1200" kern="1200" dirty="0" smtClean="0">
                          <a:solidFill>
                            <a:schemeClr val="tx1"/>
                          </a:solidFill>
                          <a:latin typeface="+mn-lt"/>
                          <a:ea typeface="+mn-ea"/>
                          <a:cs typeface="+mn-cs"/>
                        </a:rPr>
                        <a:t>Stormwater Equipment Processes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767924"/>
                  </a:ext>
                </a:extLst>
              </a:tr>
              <a:tr h="262431">
                <a:tc>
                  <a:txBody>
                    <a:bodyPr/>
                    <a:lstStyle/>
                    <a:p>
                      <a:pPr algn="l" rtl="0" fontAlgn="ctr"/>
                      <a:r>
                        <a:rPr lang="en-US" sz="1200" kern="1200" dirty="0" smtClean="0">
                          <a:solidFill>
                            <a:schemeClr val="tx1"/>
                          </a:solidFill>
                          <a:latin typeface="+mn-lt"/>
                          <a:ea typeface="+mn-ea"/>
                          <a:cs typeface="+mn-cs"/>
                        </a:rPr>
                        <a:t>Wastewater Treatment Equip./Processes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619208"/>
                  </a:ext>
                </a:extLst>
              </a:tr>
              <a:tr h="262431">
                <a:tc>
                  <a:txBody>
                    <a:bodyPr/>
                    <a:lstStyle/>
                    <a:p>
                      <a:pPr algn="l" rtl="0" fontAlgn="ctr"/>
                      <a:r>
                        <a:rPr lang="en-US" sz="1200" kern="1200" dirty="0" smtClean="0">
                          <a:solidFill>
                            <a:schemeClr val="tx1"/>
                          </a:solidFill>
                          <a:latin typeface="+mn-lt"/>
                          <a:ea typeface="+mn-ea"/>
                          <a:cs typeface="+mn-cs"/>
                        </a:rPr>
                        <a:t>Other</a:t>
                      </a:r>
                      <a:r>
                        <a:rPr lang="en-US" sz="1200" kern="1200" baseline="0" dirty="0" smtClean="0">
                          <a:solidFill>
                            <a:schemeClr val="tx1"/>
                          </a:solidFill>
                          <a:latin typeface="+mn-lt"/>
                          <a:ea typeface="+mn-ea"/>
                          <a:cs typeface="+mn-cs"/>
                        </a:rPr>
                        <a:t> Related Products/Services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3420088"/>
                  </a:ext>
                </a:extLst>
              </a:tr>
              <a:tr h="262431">
                <a:tc>
                  <a:txBody>
                    <a:bodyPr/>
                    <a:lstStyle/>
                    <a:p>
                      <a:pPr algn="l" rtl="0" fontAlgn="ctr"/>
                      <a:r>
                        <a:rPr lang="en-US" sz="1200" b="1" kern="1200" dirty="0" smtClean="0">
                          <a:solidFill>
                            <a:schemeClr val="tx1"/>
                          </a:solidFill>
                          <a:latin typeface="+mn-lt"/>
                          <a:ea typeface="+mn-ea"/>
                          <a:cs typeface="+mn-cs"/>
                        </a:rPr>
                        <a:t>TOTAL</a:t>
                      </a:r>
                      <a:r>
                        <a:rPr lang="en-US" sz="1200" b="1" kern="1200" baseline="0" dirty="0" smtClean="0">
                          <a:solidFill>
                            <a:schemeClr val="tx1"/>
                          </a:solidFill>
                          <a:latin typeface="+mn-lt"/>
                          <a:ea typeface="+mn-ea"/>
                          <a:cs typeface="+mn-cs"/>
                        </a:rPr>
                        <a:t> BUYING PLANS:</a:t>
                      </a:r>
                      <a:endParaRPr lang="en-US" sz="1200" b="1"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smtClean="0">
                          <a:solidFill>
                            <a:schemeClr val="tx1">
                              <a:lumMod val="90000"/>
                              <a:lumOff val="10000"/>
                            </a:schemeClr>
                          </a:solidFill>
                        </a:rPr>
                        <a:t>30%</a:t>
                      </a: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smtClean="0">
                          <a:solidFill>
                            <a:schemeClr val="tx1">
                              <a:lumMod val="90000"/>
                              <a:lumOff val="10000"/>
                            </a:schemeClr>
                          </a:solidFill>
                        </a:rPr>
                        <a:t>32%</a:t>
                      </a: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58547850"/>
                  </a:ext>
                </a:extLst>
              </a:tr>
            </a:tbl>
          </a:graphicData>
        </a:graphic>
      </p:graphicFrame>
      <p:grpSp>
        <p:nvGrpSpPr>
          <p:cNvPr id="7" name="Group 6"/>
          <p:cNvGrpSpPr/>
          <p:nvPr/>
        </p:nvGrpSpPr>
        <p:grpSpPr>
          <a:xfrm>
            <a:off x="449279" y="5971032"/>
            <a:ext cx="10580670" cy="415498"/>
            <a:chOff x="449279" y="5971032"/>
            <a:chExt cx="10580670" cy="415498"/>
          </a:xfrm>
        </p:grpSpPr>
        <p:sp>
          <p:nvSpPr>
            <p:cNvPr id="9" name="TextBox 8"/>
            <p:cNvSpPr txBox="1"/>
            <p:nvPr/>
          </p:nvSpPr>
          <p:spPr>
            <a:xfrm>
              <a:off x="728886" y="5971032"/>
              <a:ext cx="10301063" cy="415498"/>
            </a:xfrm>
            <a:prstGeom prst="rect">
              <a:avLst/>
            </a:prstGeom>
            <a:noFill/>
          </p:spPr>
          <p:txBody>
            <a:bodyPr wrap="square" rtlCol="0">
              <a:spAutoFit/>
            </a:bodyPr>
            <a:lstStyle/>
            <a:p>
              <a:pPr marL="119063" indent="-119063"/>
              <a:r>
                <a:rPr lang="en-US" sz="1000" i="1" dirty="0">
                  <a:solidFill>
                    <a:schemeClr val="bg1"/>
                  </a:solidFill>
                </a:rPr>
                <a:t>Q. </a:t>
              </a:r>
              <a:r>
                <a:rPr lang="en-US" sz="1000" i="1" dirty="0" smtClean="0">
                  <a:solidFill>
                    <a:schemeClr val="bg1"/>
                  </a:solidFill>
                </a:rPr>
                <a:t>Select the products/services you found of interest at WEFTEC</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 2017. Also select those products/services that you plan to buy in the next 12 months as a result of what you saw at WEFTEC</a:t>
              </a:r>
              <a:r>
                <a:rPr lang="en-US" sz="1000" i="1" dirty="0" smtClean="0">
                  <a:solidFill>
                    <a:schemeClr val="bg1"/>
                  </a:solidFill>
                  <a:latin typeface="Calibri" panose="020F0502020204030204" pitchFamily="34" charset="0"/>
                  <a:cs typeface="Calibri" panose="020F0502020204030204" pitchFamily="34" charset="0"/>
                </a:rPr>
                <a:t>® 2017</a:t>
              </a:r>
              <a:r>
                <a:rPr lang="en-US" sz="1000" i="1" dirty="0" smtClean="0">
                  <a:solidFill>
                    <a:schemeClr val="bg1"/>
                  </a:solidFill>
                </a:rPr>
                <a:t>. Lastly, please select those areas that were under-represented by vendors. (Select </a:t>
              </a:r>
              <a:r>
                <a:rPr lang="en-US" sz="1000" i="1" dirty="0">
                  <a:solidFill>
                    <a:schemeClr val="bg1"/>
                  </a:solidFill>
                </a:rPr>
                <a:t>all that </a:t>
              </a:r>
              <a:r>
                <a:rPr lang="en-US" sz="1000" i="1" dirty="0" smtClean="0">
                  <a:solidFill>
                    <a:schemeClr val="bg1"/>
                  </a:solidFill>
                </a:rPr>
                <a:t>apply)</a:t>
              </a:r>
              <a:endParaRPr lang="en-US" sz="1000" i="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4" name="TextBox 3"/>
          <p:cNvSpPr txBox="1"/>
          <p:nvPr/>
        </p:nvSpPr>
        <p:spPr>
          <a:xfrm>
            <a:off x="5102874" y="373100"/>
            <a:ext cx="3389244" cy="369332"/>
          </a:xfrm>
          <a:prstGeom prst="rect">
            <a:avLst/>
          </a:prstGeom>
          <a:noFill/>
        </p:spPr>
        <p:txBody>
          <a:bodyPr wrap="square" rtlCol="0">
            <a:spAutoFit/>
          </a:bodyPr>
          <a:lstStyle/>
          <a:p>
            <a:pPr algn="ctr"/>
            <a:r>
              <a:rPr lang="en-US" dirty="0">
                <a:solidFill>
                  <a:schemeClr val="tx1">
                    <a:lumMod val="90000"/>
                    <a:lumOff val="10000"/>
                  </a:schemeClr>
                </a:solidFill>
              </a:rPr>
              <a:t>Product Interest &amp; Buying </a:t>
            </a:r>
            <a:r>
              <a:rPr lang="en-US" dirty="0" smtClean="0">
                <a:solidFill>
                  <a:schemeClr val="tx1">
                    <a:lumMod val="90000"/>
                    <a:lumOff val="10000"/>
                  </a:schemeClr>
                </a:solidFill>
              </a:rPr>
              <a:t>Plans</a:t>
            </a:r>
            <a:endParaRPr lang="en-US" dirty="0">
              <a:solidFill>
                <a:schemeClr val="tx1">
                  <a:lumMod val="90000"/>
                  <a:lumOff val="10000"/>
                </a:schemeClr>
              </a:solidFill>
            </a:endParaRPr>
          </a:p>
        </p:txBody>
      </p:sp>
    </p:spTree>
    <p:extLst>
      <p:ext uri="{BB962C8B-B14F-4D97-AF65-F5344CB8AC3E}">
        <p14:creationId xmlns:p14="http://schemas.microsoft.com/office/powerpoint/2010/main" val="325414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Placeholder 21"/>
          <p:cNvGraphicFramePr>
            <a:graphicFrameLocks noGrp="1"/>
          </p:cNvGraphicFramePr>
          <p:nvPr>
            <p:ph type="chart" sz="quarter" idx="10"/>
            <p:extLst>
              <p:ext uri="{D42A27DB-BD31-4B8C-83A1-F6EECF244321}">
                <p14:modId xmlns:p14="http://schemas.microsoft.com/office/powerpoint/2010/main" val="3006653277"/>
              </p:ext>
            </p:extLst>
          </p:nvPr>
        </p:nvGraphicFramePr>
        <p:xfrm>
          <a:off x="325438" y="1905000"/>
          <a:ext cx="11380787" cy="39544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p:txBody>
          <a:bodyPr/>
          <a:lstStyle/>
          <a:p>
            <a:r>
              <a:rPr lang="en-US" dirty="0" smtClean="0"/>
              <a:t>Buying Power</a:t>
            </a:r>
            <a:endParaRPr lang="en-US" dirty="0"/>
          </a:p>
        </p:txBody>
      </p:sp>
      <p:sp>
        <p:nvSpPr>
          <p:cNvPr id="78" name="TextBox 77"/>
          <p:cNvSpPr txBox="1"/>
          <p:nvPr/>
        </p:nvSpPr>
        <p:spPr>
          <a:xfrm>
            <a:off x="584013" y="980052"/>
            <a:ext cx="9751012" cy="461665"/>
          </a:xfrm>
          <a:prstGeom prst="rect">
            <a:avLst/>
          </a:prstGeom>
          <a:noFill/>
        </p:spPr>
        <p:txBody>
          <a:bodyPr wrap="square" rtlCol="0">
            <a:spAutoFit/>
          </a:bodyPr>
          <a:lstStyle/>
          <a:p>
            <a:r>
              <a:rPr lang="en-US" sz="1200" dirty="0">
                <a:solidFill>
                  <a:schemeClr val="tx1">
                    <a:lumMod val="90000"/>
                    <a:lumOff val="10000"/>
                  </a:schemeClr>
                </a:solidFill>
              </a:rPr>
              <a:t>Net Buying Influences (NBI) is the percentage of attendees who make purchasing decisions, specify products/services or recommend purchases of one or more of the products exhibited.  </a:t>
            </a:r>
          </a:p>
        </p:txBody>
      </p:sp>
      <p:grpSp>
        <p:nvGrpSpPr>
          <p:cNvPr id="6" name="Group 5"/>
          <p:cNvGrpSpPr/>
          <p:nvPr/>
        </p:nvGrpSpPr>
        <p:grpSpPr>
          <a:xfrm>
            <a:off x="400946" y="5969723"/>
            <a:ext cx="10580670" cy="327218"/>
            <a:chOff x="449279" y="5971032"/>
            <a:chExt cx="10580670" cy="327218"/>
          </a:xfrm>
        </p:grpSpPr>
        <p:sp>
          <p:nvSpPr>
            <p:cNvPr id="7" name="TextBox 6"/>
            <p:cNvSpPr txBox="1"/>
            <p:nvPr/>
          </p:nvSpPr>
          <p:spPr>
            <a:xfrm>
              <a:off x="728886" y="5971032"/>
              <a:ext cx="10301063" cy="246221"/>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What role(s) do you play in the purchase of the following products and services exhibited? (Select all that apply)</a:t>
              </a:r>
              <a:endParaRPr lang="en-US" sz="1000" i="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15" name="Rectangle 14"/>
          <p:cNvSpPr/>
          <p:nvPr/>
        </p:nvSpPr>
        <p:spPr>
          <a:xfrm>
            <a:off x="10503695" y="3126189"/>
            <a:ext cx="548640"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6" name="Rectangle 15"/>
          <p:cNvSpPr/>
          <p:nvPr/>
        </p:nvSpPr>
        <p:spPr>
          <a:xfrm>
            <a:off x="7730000" y="3126189"/>
            <a:ext cx="548640"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Rectangle 16"/>
          <p:cNvSpPr/>
          <p:nvPr/>
        </p:nvSpPr>
        <p:spPr>
          <a:xfrm>
            <a:off x="4955460" y="3126189"/>
            <a:ext cx="548640"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8" name="Rectangle 17"/>
          <p:cNvSpPr/>
          <p:nvPr/>
        </p:nvSpPr>
        <p:spPr>
          <a:xfrm>
            <a:off x="2188418" y="3126189"/>
            <a:ext cx="548640" cy="2445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0" name="Title 3"/>
          <p:cNvSpPr txBox="1">
            <a:spLocks/>
          </p:cNvSpPr>
          <p:nvPr/>
        </p:nvSpPr>
        <p:spPr>
          <a:xfrm>
            <a:off x="530224" y="543690"/>
            <a:ext cx="10972800" cy="337172"/>
          </a:xfrm>
          <a:prstGeom prst="rect">
            <a:avLst/>
          </a:prstGeom>
          <a:noFill/>
        </p:spPr>
        <p:txBody>
          <a:bodyPr vert="horz" lIns="91440" tIns="45720" rIns="91440" bIns="45720" rtlCol="0" anchor="ctr">
            <a:noAutofit/>
          </a:bodyPr>
          <a:lstStyle>
            <a:lvl1pPr marL="0" algn="l" defTabSz="685784" rtl="0" eaLnBrk="1" latinLnBrk="0" hangingPunct="1">
              <a:lnSpc>
                <a:spcPct val="90000"/>
              </a:lnSpc>
              <a:spcBef>
                <a:spcPct val="0"/>
              </a:spcBef>
              <a:buNone/>
              <a:defRPr lang="en-US" sz="2400" b="1" kern="1200" dirty="0">
                <a:solidFill>
                  <a:schemeClr val="accent1"/>
                </a:solidFill>
                <a:latin typeface="Calibri  "/>
                <a:ea typeface="Open Sans" pitchFamily="34" charset="0"/>
                <a:cs typeface="Arial" panose="020B0604020202020204" pitchFamily="34" charset="0"/>
              </a:defRPr>
            </a:lvl1pPr>
          </a:lstStyle>
          <a:p>
            <a:r>
              <a:rPr lang="en-US" dirty="0" smtClean="0"/>
              <a:t>Stable audience quality in terms of their Net Buying Influences</a:t>
            </a:r>
            <a:endParaRPr lang="en-US" dirty="0"/>
          </a:p>
        </p:txBody>
      </p:sp>
    </p:spTree>
    <p:extLst>
      <p:ext uri="{BB962C8B-B14F-4D97-AF65-F5344CB8AC3E}">
        <p14:creationId xmlns:p14="http://schemas.microsoft.com/office/powerpoint/2010/main" val="4086323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Net Buying Influence by Attendee Segments</a:t>
            </a:r>
            <a:endParaRPr lang="en-US" dirty="0"/>
          </a:p>
        </p:txBody>
      </p:sp>
      <p:sp>
        <p:nvSpPr>
          <p:cNvPr id="4" name="Text Placeholder 3"/>
          <p:cNvSpPr>
            <a:spLocks noGrp="1"/>
          </p:cNvSpPr>
          <p:nvPr>
            <p:ph type="body" sz="quarter" idx="11"/>
          </p:nvPr>
        </p:nvSpPr>
        <p:spPr/>
        <p:txBody>
          <a:bodyPr/>
          <a:lstStyle/>
          <a:p>
            <a:r>
              <a:rPr lang="en-US" dirty="0" smtClean="0"/>
              <a:t>Buying Power</a:t>
            </a:r>
            <a:endParaRPr lang="en-US" dirty="0"/>
          </a:p>
        </p:txBody>
      </p:sp>
      <p:graphicFrame>
        <p:nvGraphicFramePr>
          <p:cNvPr id="5" name="Table Placeholder 18"/>
          <p:cNvGraphicFramePr>
            <a:graphicFrameLocks noGrp="1"/>
          </p:cNvGraphicFramePr>
          <p:nvPr>
            <p:ph type="chart" sz="quarter" idx="10"/>
            <p:extLst>
              <p:ext uri="{D42A27DB-BD31-4B8C-83A1-F6EECF244321}">
                <p14:modId xmlns:p14="http://schemas.microsoft.com/office/powerpoint/2010/main" val="1923175422"/>
              </p:ext>
            </p:extLst>
          </p:nvPr>
        </p:nvGraphicFramePr>
        <p:xfrm>
          <a:off x="3801031" y="443713"/>
          <a:ext cx="6172741" cy="5516880"/>
        </p:xfrm>
        <a:graphic>
          <a:graphicData uri="http://schemas.openxmlformats.org/drawingml/2006/table">
            <a:tbl>
              <a:tblPr firstRow="1" bandRow="1">
                <a:tableStyleId>{5C22544A-7EE6-4342-B048-85BDC9FD1C3A}</a:tableStyleId>
              </a:tblPr>
              <a:tblGrid>
                <a:gridCol w="4441319">
                  <a:extLst>
                    <a:ext uri="{9D8B030D-6E8A-4147-A177-3AD203B41FA5}">
                      <a16:colId xmlns:a16="http://schemas.microsoft.com/office/drawing/2014/main" val="20000"/>
                    </a:ext>
                  </a:extLst>
                </a:gridCol>
                <a:gridCol w="865711">
                  <a:extLst>
                    <a:ext uri="{9D8B030D-6E8A-4147-A177-3AD203B41FA5}">
                      <a16:colId xmlns:a16="http://schemas.microsoft.com/office/drawing/2014/main" val="2993841660"/>
                    </a:ext>
                  </a:extLst>
                </a:gridCol>
                <a:gridCol w="865711">
                  <a:extLst>
                    <a:ext uri="{9D8B030D-6E8A-4147-A177-3AD203B41FA5}">
                      <a16:colId xmlns:a16="http://schemas.microsoft.com/office/drawing/2014/main" val="801630339"/>
                    </a:ext>
                  </a:extLst>
                </a:gridCol>
              </a:tblGrid>
              <a:tr h="265989">
                <a:tc>
                  <a:txBody>
                    <a:bodyPr/>
                    <a:lstStyle/>
                    <a:p>
                      <a:pPr algn="l"/>
                      <a:endParaRPr lang="en-US" sz="105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R w="12700" cap="flat" cmpd="sng" algn="ctr">
                      <a:solidFill>
                        <a:schemeClr val="tx1">
                          <a:lumMod val="10000"/>
                          <a:lumOff val="90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239390">
                <a:tc>
                  <a:txBody>
                    <a:bodyPr/>
                    <a:lstStyle/>
                    <a:p>
                      <a:pPr marL="0" algn="l"/>
                      <a:r>
                        <a:rPr lang="en-US" sz="1200" b="1" dirty="0" smtClean="0">
                          <a:solidFill>
                            <a:schemeClr val="tx1">
                              <a:lumMod val="90000"/>
                              <a:lumOff val="10000"/>
                            </a:schemeClr>
                          </a:solidFill>
                        </a:rPr>
                        <a:t>Attendee’s Registration Type:</a:t>
                      </a: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23939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Conference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81%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23939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Exhibition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239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90000"/>
                              <a:lumOff val="10000"/>
                            </a:schemeClr>
                          </a:solidFill>
                        </a:rPr>
                        <a:t>Attendees’ Job Function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23939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Upper or Senior Management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78%</a:t>
                      </a:r>
                      <a:endParaRPr lang="en-US" sz="1200" b="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86%</a:t>
                      </a:r>
                      <a:endParaRPr lang="en-US" sz="1200" b="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23939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Engineering, Laboratory and Operations Management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88%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88%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939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Engineering and Design Staff</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82%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85%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18671"/>
                  </a:ext>
                </a:extLst>
              </a:tr>
              <a:tr h="23939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Scientific and Research Staff</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9039404"/>
                  </a:ext>
                </a:extLst>
              </a:tr>
              <a:tr h="23939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Operations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89%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473014"/>
                  </a:ext>
                </a:extLst>
              </a:tr>
              <a:tr h="23939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Purchasing/Marketing/Sales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66%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0378934"/>
                  </a:ext>
                </a:extLst>
              </a:tr>
              <a:tr h="239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90000"/>
                              <a:lumOff val="10000"/>
                            </a:schemeClr>
                          </a:solidFill>
                        </a:rPr>
                        <a:t>Attendees’ Organization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9390">
                <a:tc>
                  <a:txBody>
                    <a:bodyPr/>
                    <a:lstStyle/>
                    <a:p>
                      <a:pPr marL="0"/>
                      <a:r>
                        <a:rPr lang="en-US" sz="1200" kern="1200" dirty="0" smtClean="0">
                          <a:solidFill>
                            <a:schemeClr val="tx1"/>
                          </a:solidFill>
                          <a:latin typeface="+mn-lt"/>
                          <a:ea typeface="+mn-ea"/>
                          <a:cs typeface="+mn-cs"/>
                        </a:rPr>
                        <a:t>     Municipal/District Water and Wastewater Systems and/or  Plants</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78%</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91%</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9390">
                <a:tc>
                  <a:txBody>
                    <a:bodyPr/>
                    <a:lstStyle/>
                    <a:p>
                      <a:pPr marL="0" indent="0" algn="l" fontAlgn="t"/>
                      <a:r>
                        <a:rPr lang="en-US" sz="1200" kern="1200" dirty="0" smtClean="0">
                          <a:solidFill>
                            <a:schemeClr val="tx1"/>
                          </a:solidFill>
                          <a:latin typeface="+mn-lt"/>
                          <a:ea typeface="+mn-ea"/>
                          <a:cs typeface="+mn-cs"/>
                        </a:rPr>
                        <a:t>     Municipal/District Wastewater Only Systems and/or Plants</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83%</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87%</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429535"/>
                  </a:ext>
                </a:extLst>
              </a:tr>
              <a:tr h="239390">
                <a:tc>
                  <a:txBody>
                    <a:bodyPr/>
                    <a:lstStyle/>
                    <a:p>
                      <a:pPr marL="0"/>
                      <a:r>
                        <a:rPr lang="en-US" sz="1200" kern="1200" dirty="0" smtClean="0">
                          <a:solidFill>
                            <a:schemeClr val="tx1"/>
                          </a:solidFill>
                          <a:latin typeface="+mn-lt"/>
                          <a:ea typeface="+mn-ea"/>
                          <a:cs typeface="+mn-cs"/>
                        </a:rPr>
                        <a:t>     Industrial Systems/Plants (Manufacturing, Processing,  Extraction)</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84%</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100%</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208950"/>
                  </a:ext>
                </a:extLst>
              </a:tr>
              <a:tr h="239390">
                <a:tc>
                  <a:txBody>
                    <a:bodyPr/>
                    <a:lstStyle/>
                    <a:p>
                      <a:pPr marL="0" indent="0" algn="l" fontAlgn="t"/>
                      <a:r>
                        <a:rPr lang="en-US" sz="1200" kern="1200" dirty="0" smtClean="0">
                          <a:solidFill>
                            <a:schemeClr val="tx1"/>
                          </a:solidFill>
                          <a:latin typeface="+mn-lt"/>
                          <a:ea typeface="+mn-ea"/>
                          <a:cs typeface="+mn-cs"/>
                        </a:rPr>
                        <a:t>     Consulting or Contracting Firm </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82%</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82%</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850609"/>
                  </a:ext>
                </a:extLst>
              </a:tr>
              <a:tr h="239390">
                <a:tc>
                  <a:txBody>
                    <a:bodyPr/>
                    <a:lstStyle/>
                    <a:p>
                      <a:pPr marL="0" indent="0" algn="l" fontAlgn="t"/>
                      <a:r>
                        <a:rPr lang="en-US" sz="1200" kern="1200" dirty="0" smtClean="0">
                          <a:solidFill>
                            <a:schemeClr val="tx1"/>
                          </a:solidFill>
                          <a:latin typeface="+mn-lt"/>
                          <a:ea typeface="+mn-ea"/>
                          <a:cs typeface="+mn-cs"/>
                        </a:rPr>
                        <a:t>     State, Federal, Regional Government Agency</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56%</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38%</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7822518"/>
                  </a:ext>
                </a:extLst>
              </a:tr>
              <a:tr h="239390">
                <a:tc>
                  <a:txBody>
                    <a:bodyPr/>
                    <a:lstStyle/>
                    <a:p>
                      <a:pPr marL="0" indent="0" algn="l" fontAlgn="t"/>
                      <a:r>
                        <a:rPr lang="en-US" sz="1200" kern="1200" dirty="0" smtClean="0">
                          <a:solidFill>
                            <a:schemeClr val="tx1"/>
                          </a:solidFill>
                          <a:latin typeface="+mn-lt"/>
                          <a:ea typeface="+mn-ea"/>
                          <a:cs typeface="+mn-cs"/>
                        </a:rPr>
                        <a:t>     Educational Institution</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63%</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50%</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402050"/>
                  </a:ext>
                </a:extLst>
              </a:tr>
              <a:tr h="239390">
                <a:tc>
                  <a:txBody>
                    <a:bodyPr/>
                    <a:lstStyle/>
                    <a:p>
                      <a:pPr marL="0" indent="0" algn="l" fontAlgn="t"/>
                      <a:r>
                        <a:rPr lang="en-US" sz="1200" kern="1200" dirty="0" smtClean="0">
                          <a:solidFill>
                            <a:schemeClr val="tx1"/>
                          </a:solidFill>
                          <a:latin typeface="+mn-lt"/>
                          <a:ea typeface="+mn-ea"/>
                          <a:cs typeface="+mn-cs"/>
                        </a:rPr>
                        <a:t>     Manufacturer of Water/Wastewater Equipment or Products</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61%</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73%</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0958999"/>
                  </a:ext>
                </a:extLst>
              </a:tr>
              <a:tr h="239390">
                <a:tc>
                  <a:txBody>
                    <a:bodyPr/>
                    <a:lstStyle/>
                    <a:p>
                      <a:pPr marL="0" indent="0" algn="l" fontAlgn="t"/>
                      <a:r>
                        <a:rPr lang="en-US" sz="1200" kern="1200" dirty="0" smtClean="0">
                          <a:solidFill>
                            <a:schemeClr val="tx1"/>
                          </a:solidFill>
                          <a:latin typeface="+mn-lt"/>
                          <a:ea typeface="+mn-ea"/>
                          <a:cs typeface="+mn-cs"/>
                        </a:rPr>
                        <a:t>     Water/Wastewater Product Distributor or Manufacturer’s Rep</a:t>
                      </a:r>
                      <a:endParaRPr lang="en-US" sz="1200" kern="1200" dirty="0">
                        <a:solidFill>
                          <a:schemeClr val="tx1"/>
                        </a:solidFill>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76%</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lumMod val="90000"/>
                              <a:lumOff val="10000"/>
                            </a:schemeClr>
                          </a:solidFill>
                        </a:rPr>
                        <a:t>82%</a:t>
                      </a:r>
                      <a:endParaRPr lang="en-US" sz="12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4068500"/>
                  </a:ext>
                </a:extLst>
              </a:tr>
            </a:tbl>
          </a:graphicData>
        </a:graphic>
      </p:graphicFrame>
      <p:grpSp>
        <p:nvGrpSpPr>
          <p:cNvPr id="6" name="Group 5"/>
          <p:cNvGrpSpPr/>
          <p:nvPr/>
        </p:nvGrpSpPr>
        <p:grpSpPr>
          <a:xfrm>
            <a:off x="400946" y="5960593"/>
            <a:ext cx="10580670" cy="336348"/>
            <a:chOff x="449279" y="5971032"/>
            <a:chExt cx="10580670" cy="327218"/>
          </a:xfrm>
        </p:grpSpPr>
        <p:sp>
          <p:nvSpPr>
            <p:cNvPr id="7" name="TextBox 6"/>
            <p:cNvSpPr txBox="1"/>
            <p:nvPr/>
          </p:nvSpPr>
          <p:spPr>
            <a:xfrm>
              <a:off x="728886" y="5971032"/>
              <a:ext cx="10301063" cy="246221"/>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What role(s) do you play in the purchase of the following products and services exhibited? (Select all that apply)</a:t>
              </a:r>
              <a:endParaRPr lang="en-US" sz="1000" i="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Tree>
    <p:extLst>
      <p:ext uri="{BB962C8B-B14F-4D97-AF65-F5344CB8AC3E}">
        <p14:creationId xmlns:p14="http://schemas.microsoft.com/office/powerpoint/2010/main" val="408455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Buying Power</a:t>
            </a:r>
            <a:endParaRPr lang="en-US" dirty="0"/>
          </a:p>
        </p:txBody>
      </p:sp>
      <p:graphicFrame>
        <p:nvGraphicFramePr>
          <p:cNvPr id="13" name="Table Placeholder 18"/>
          <p:cNvGraphicFramePr>
            <a:graphicFrameLocks noGrp="1"/>
          </p:cNvGraphicFramePr>
          <p:nvPr>
            <p:ph type="tbl" sz="quarter" idx="4294967295"/>
            <p:extLst>
              <p:ext uri="{D42A27DB-BD31-4B8C-83A1-F6EECF244321}">
                <p14:modId xmlns:p14="http://schemas.microsoft.com/office/powerpoint/2010/main" val="2194316750"/>
              </p:ext>
            </p:extLst>
          </p:nvPr>
        </p:nvGraphicFramePr>
        <p:xfrm>
          <a:off x="1383428" y="1239669"/>
          <a:ext cx="7531099" cy="4602480"/>
        </p:xfrm>
        <a:graphic>
          <a:graphicData uri="http://schemas.openxmlformats.org/drawingml/2006/table">
            <a:tbl>
              <a:tblPr firstRow="1" bandRow="1">
                <a:tableStyleId>{5C22544A-7EE6-4342-B048-85BDC9FD1C3A}</a:tableStyleId>
              </a:tblPr>
              <a:tblGrid>
                <a:gridCol w="3281185">
                  <a:extLst>
                    <a:ext uri="{9D8B030D-6E8A-4147-A177-3AD203B41FA5}">
                      <a16:colId xmlns:a16="http://schemas.microsoft.com/office/drawing/2014/main" val="20000"/>
                    </a:ext>
                  </a:extLst>
                </a:gridCol>
                <a:gridCol w="1072340">
                  <a:extLst>
                    <a:ext uri="{9D8B030D-6E8A-4147-A177-3AD203B41FA5}">
                      <a16:colId xmlns:a16="http://schemas.microsoft.com/office/drawing/2014/main" val="21843566"/>
                    </a:ext>
                  </a:extLst>
                </a:gridCol>
                <a:gridCol w="1005876">
                  <a:extLst>
                    <a:ext uri="{9D8B030D-6E8A-4147-A177-3AD203B41FA5}">
                      <a16:colId xmlns:a16="http://schemas.microsoft.com/office/drawing/2014/main" val="20002"/>
                    </a:ext>
                  </a:extLst>
                </a:gridCol>
                <a:gridCol w="1026481">
                  <a:extLst>
                    <a:ext uri="{9D8B030D-6E8A-4147-A177-3AD203B41FA5}">
                      <a16:colId xmlns:a16="http://schemas.microsoft.com/office/drawing/2014/main" val="2239909415"/>
                    </a:ext>
                  </a:extLst>
                </a:gridCol>
                <a:gridCol w="1145217">
                  <a:extLst>
                    <a:ext uri="{9D8B030D-6E8A-4147-A177-3AD203B41FA5}">
                      <a16:colId xmlns:a16="http://schemas.microsoft.com/office/drawing/2014/main" val="2993841660"/>
                    </a:ext>
                  </a:extLst>
                </a:gridCol>
              </a:tblGrid>
              <a:tr h="283276">
                <a:tc>
                  <a:txBody>
                    <a:bodyPr/>
                    <a:lstStyle/>
                    <a:p>
                      <a:pPr algn="l"/>
                      <a:endParaRPr lang="en-US" sz="1400" dirty="0">
                        <a:solidFill>
                          <a:schemeClr val="tx1">
                            <a:lumMod val="75000"/>
                            <a:lumOff val="25000"/>
                          </a:schemeClr>
                        </a:solidFill>
                      </a:endParaRPr>
                    </a:p>
                  </a:txBody>
                  <a:tcPr anchor="ctr">
                    <a:lnB w="3175" cap="flat" cmpd="sng" algn="ctr">
                      <a:solidFill>
                        <a:schemeClr val="tx1"/>
                      </a:solidFill>
                      <a:prstDash val="solid"/>
                      <a:round/>
                      <a:headEnd type="none" w="med" len="med"/>
                      <a:tailEnd type="none" w="med" len="med"/>
                    </a:lnB>
                    <a:noFill/>
                  </a:tcPr>
                </a:tc>
                <a:tc gridSpan="4">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tc hMerge="1">
                  <a:txBody>
                    <a:bodyPr/>
                    <a:lstStyle/>
                    <a:p>
                      <a:pPr algn="ctr"/>
                      <a:endParaRPr lang="en-US" sz="1400" dirty="0"/>
                    </a:p>
                  </a:txBody>
                  <a:tcPr anchor="ctr">
                    <a:lnB w="3175" cap="flat" cmpd="sng" algn="ctr">
                      <a:solidFill>
                        <a:schemeClr val="tx1"/>
                      </a:solidFill>
                      <a:prstDash val="solid"/>
                      <a:round/>
                      <a:headEnd type="none" w="med" len="med"/>
                      <a:tailEnd type="none" w="med" len="med"/>
                    </a:lnB>
                    <a:solidFill>
                      <a:srgbClr val="C7C6C6"/>
                    </a:solidFill>
                  </a:tcPr>
                </a:tc>
                <a:tc hMerge="1">
                  <a:txBody>
                    <a:bodyPr/>
                    <a:lstStyle/>
                    <a:p>
                      <a:pPr algn="ct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tc hMerge="1">
                  <a:txBody>
                    <a:bodyPr/>
                    <a:lstStyle/>
                    <a:p>
                      <a:pPr algn="ct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046469882"/>
                  </a:ext>
                </a:extLst>
              </a:tr>
              <a:tr h="424914">
                <a:tc>
                  <a:txBody>
                    <a:bodyPr/>
                    <a:lstStyle/>
                    <a:p>
                      <a:pPr algn="ct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Final Say</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Specify Supplier</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Recommend</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Net</a:t>
                      </a:r>
                      <a:r>
                        <a:rPr lang="en-US" sz="1200" baseline="0" dirty="0" smtClean="0">
                          <a:solidFill>
                            <a:schemeClr val="tx1">
                              <a:lumMod val="90000"/>
                              <a:lumOff val="10000"/>
                            </a:schemeClr>
                          </a:solidFill>
                        </a:rPr>
                        <a:t> Buying Influences</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4948">
                <a:tc>
                  <a:txBody>
                    <a:bodyPr/>
                    <a:lstStyle/>
                    <a:p>
                      <a:pPr algn="l" rtl="0" fontAlgn="ctr"/>
                      <a:r>
                        <a:rPr lang="en-US" sz="1200" kern="1200" dirty="0" smtClean="0">
                          <a:solidFill>
                            <a:schemeClr val="tx1"/>
                          </a:solidFill>
                          <a:latin typeface="+mn-lt"/>
                          <a:ea typeface="+mn-ea"/>
                          <a:cs typeface="+mn-cs"/>
                        </a:rPr>
                        <a:t>Chemicals and Chemical Handling</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42% (34%)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254948">
                <a:tc>
                  <a:txBody>
                    <a:bodyPr/>
                    <a:lstStyle/>
                    <a:p>
                      <a:pPr algn="l" rtl="0" fontAlgn="ctr"/>
                      <a:r>
                        <a:rPr lang="en-US" sz="1200" kern="1200" dirty="0" smtClean="0">
                          <a:solidFill>
                            <a:schemeClr val="tx1"/>
                          </a:solidFill>
                          <a:latin typeface="+mn-lt"/>
                          <a:ea typeface="+mn-ea"/>
                          <a:cs typeface="+mn-cs"/>
                        </a:rPr>
                        <a:t>Contract Operations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31% (18%)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254948">
                <a:tc>
                  <a:txBody>
                    <a:bodyPr/>
                    <a:lstStyle/>
                    <a:p>
                      <a:pPr algn="l" rtl="0" fontAlgn="ctr"/>
                      <a:r>
                        <a:rPr lang="en-US" sz="1200" kern="1200" dirty="0" smtClean="0">
                          <a:solidFill>
                            <a:schemeClr val="tx1"/>
                          </a:solidFill>
                          <a:latin typeface="+mn-lt"/>
                          <a:ea typeface="+mn-ea"/>
                          <a:cs typeface="+mn-cs"/>
                        </a:rPr>
                        <a:t>Drinking Water Treatment Equipment/ Procs.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40% (31%)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254948">
                <a:tc>
                  <a:txBody>
                    <a:bodyPr/>
                    <a:lstStyle/>
                    <a:p>
                      <a:pPr algn="l" rtl="0" fontAlgn="ctr"/>
                      <a:r>
                        <a:rPr lang="en-US" sz="1200" kern="1200" dirty="0" smtClean="0">
                          <a:solidFill>
                            <a:schemeClr val="tx1"/>
                          </a:solidFill>
                          <a:latin typeface="+mn-lt"/>
                          <a:ea typeface="+mn-ea"/>
                          <a:cs typeface="+mn-cs"/>
                        </a:rPr>
                        <a:t>Engineering &amp; Consulting</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50% (33%)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254948">
                <a:tc>
                  <a:txBody>
                    <a:bodyPr/>
                    <a:lstStyle/>
                    <a:p>
                      <a:pPr algn="l" rtl="0" fontAlgn="ctr"/>
                      <a:r>
                        <a:rPr lang="en-US" sz="1200" kern="1200" dirty="0" smtClean="0">
                          <a:solidFill>
                            <a:schemeClr val="tx1"/>
                          </a:solidFill>
                          <a:latin typeface="+mn-lt"/>
                          <a:ea typeface="+mn-ea"/>
                          <a:cs typeface="+mn-cs"/>
                        </a:rPr>
                        <a:t>Industrial &amp; Hazardous Waste Management</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29% (16%)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254948">
                <a:tc>
                  <a:txBody>
                    <a:bodyPr/>
                    <a:lstStyle/>
                    <a:p>
                      <a:pPr algn="l" rtl="0" fontAlgn="ctr"/>
                      <a:r>
                        <a:rPr lang="en-US" sz="1200" kern="1200" dirty="0" smtClean="0">
                          <a:solidFill>
                            <a:schemeClr val="tx1"/>
                          </a:solidFill>
                          <a:latin typeface="+mn-lt"/>
                          <a:ea typeface="+mn-ea"/>
                          <a:cs typeface="+mn-cs"/>
                        </a:rPr>
                        <a:t>Instrumentation, Controls, and Automation</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56% (45%)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54948">
                <a:tc>
                  <a:txBody>
                    <a:bodyPr/>
                    <a:lstStyle/>
                    <a:p>
                      <a:pPr algn="l" rtl="0" fontAlgn="ctr"/>
                      <a:r>
                        <a:rPr lang="en-US" sz="1200" kern="1200" dirty="0" smtClean="0">
                          <a:solidFill>
                            <a:schemeClr val="tx1"/>
                          </a:solidFill>
                          <a:latin typeface="+mn-lt"/>
                          <a:ea typeface="+mn-ea"/>
                          <a:cs typeface="+mn-cs"/>
                        </a:rPr>
                        <a:t>Pipe and Collection Systems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44% (33%)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4948">
                <a:tc>
                  <a:txBody>
                    <a:bodyPr/>
                    <a:lstStyle/>
                    <a:p>
                      <a:pPr algn="l" rtl="0" fontAlgn="ctr"/>
                      <a:r>
                        <a:rPr lang="en-US" sz="1200" kern="1200" dirty="0" smtClean="0">
                          <a:solidFill>
                            <a:schemeClr val="tx1"/>
                          </a:solidFill>
                          <a:latin typeface="+mn-lt"/>
                          <a:ea typeface="+mn-ea"/>
                          <a:cs typeface="+mn-cs"/>
                        </a:rPr>
                        <a:t>Pumps, Valves, and Motors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58% (49%)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4948">
                <a:tc>
                  <a:txBody>
                    <a:bodyPr/>
                    <a:lstStyle/>
                    <a:p>
                      <a:pPr algn="l" rtl="0" fontAlgn="ctr"/>
                      <a:r>
                        <a:rPr lang="en-US" sz="1200" kern="1200" dirty="0" smtClean="0">
                          <a:solidFill>
                            <a:schemeClr val="tx1"/>
                          </a:solidFill>
                          <a:latin typeface="+mn-lt"/>
                          <a:ea typeface="+mn-ea"/>
                          <a:cs typeface="+mn-cs"/>
                        </a:rPr>
                        <a:t>Safety Equipment</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42% (29%)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54948">
                <a:tc>
                  <a:txBody>
                    <a:bodyPr/>
                    <a:lstStyle/>
                    <a:p>
                      <a:pPr algn="l" rtl="0" fontAlgn="ctr"/>
                      <a:r>
                        <a:rPr lang="en-US" sz="1200" kern="1200" dirty="0" smtClean="0">
                          <a:solidFill>
                            <a:schemeClr val="tx1"/>
                          </a:solidFill>
                          <a:latin typeface="+mn-lt"/>
                          <a:ea typeface="+mn-ea"/>
                          <a:cs typeface="+mn-cs"/>
                        </a:rPr>
                        <a:t>Sampling and Laboratory Equipment/Services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42% (28%)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10556"/>
                  </a:ext>
                </a:extLst>
              </a:tr>
              <a:tr h="254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Solids Processing/Biosolids Management</a:t>
                      </a: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47% (36%)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9031897"/>
                  </a:ext>
                </a:extLst>
              </a:tr>
              <a:tr h="254948">
                <a:tc>
                  <a:txBody>
                    <a:bodyPr/>
                    <a:lstStyle/>
                    <a:p>
                      <a:pPr algn="l" rtl="0" fontAlgn="ctr"/>
                      <a:r>
                        <a:rPr lang="en-US" sz="1200" kern="1200" dirty="0" smtClean="0">
                          <a:solidFill>
                            <a:schemeClr val="tx1"/>
                          </a:solidFill>
                          <a:latin typeface="+mn-lt"/>
                          <a:ea typeface="+mn-ea"/>
                          <a:cs typeface="+mn-cs"/>
                        </a:rPr>
                        <a:t>Stormwater Equipment Processes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35% (25%)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767924"/>
                  </a:ext>
                </a:extLst>
              </a:tr>
              <a:tr h="254948">
                <a:tc>
                  <a:txBody>
                    <a:bodyPr/>
                    <a:lstStyle/>
                    <a:p>
                      <a:pPr algn="l" rtl="0" fontAlgn="ctr"/>
                      <a:r>
                        <a:rPr lang="en-US" sz="1200" kern="1200" dirty="0" smtClean="0">
                          <a:solidFill>
                            <a:schemeClr val="tx1"/>
                          </a:solidFill>
                          <a:latin typeface="+mn-lt"/>
                          <a:ea typeface="+mn-ea"/>
                          <a:cs typeface="+mn-cs"/>
                        </a:rPr>
                        <a:t>Wastewater Treatment Equip./Processes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62% (54%)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619208"/>
                  </a:ext>
                </a:extLst>
              </a:tr>
              <a:tr h="254948">
                <a:tc>
                  <a:txBody>
                    <a:bodyPr/>
                    <a:lstStyle/>
                    <a:p>
                      <a:pPr algn="l" rtl="0" fontAlgn="ctr"/>
                      <a:r>
                        <a:rPr lang="en-US" sz="1200" kern="1200" dirty="0" smtClean="0">
                          <a:solidFill>
                            <a:schemeClr val="tx1"/>
                          </a:solidFill>
                          <a:latin typeface="+mn-lt"/>
                          <a:ea typeface="+mn-ea"/>
                          <a:cs typeface="+mn-cs"/>
                        </a:rPr>
                        <a:t>Other</a:t>
                      </a:r>
                      <a:r>
                        <a:rPr lang="en-US" sz="1200" kern="1200" baseline="0" dirty="0" smtClean="0">
                          <a:solidFill>
                            <a:schemeClr val="tx1"/>
                          </a:solidFill>
                          <a:latin typeface="+mn-lt"/>
                          <a:ea typeface="+mn-ea"/>
                          <a:cs typeface="+mn-cs"/>
                        </a:rPr>
                        <a:t> Related Products/Services</a:t>
                      </a:r>
                      <a:endParaRPr lang="en-US" sz="1200" kern="1200" dirty="0">
                        <a:solidFill>
                          <a:schemeClr val="tx1"/>
                        </a:solidFill>
                        <a:latin typeface="+mn-lt"/>
                        <a:ea typeface="+mn-ea"/>
                        <a:cs typeface="+mn-cs"/>
                      </a:endParaRPr>
                    </a:p>
                  </a:txBody>
                  <a:tcPr marL="1143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41% (22%)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3420088"/>
                  </a:ext>
                </a:extLst>
              </a:tr>
            </a:tbl>
          </a:graphicData>
        </a:graphic>
      </p:graphicFrame>
      <p:grpSp>
        <p:nvGrpSpPr>
          <p:cNvPr id="7" name="Group 6"/>
          <p:cNvGrpSpPr/>
          <p:nvPr/>
        </p:nvGrpSpPr>
        <p:grpSpPr>
          <a:xfrm>
            <a:off x="449279" y="5971032"/>
            <a:ext cx="10580670" cy="327218"/>
            <a:chOff x="449279" y="5971032"/>
            <a:chExt cx="10580670" cy="327218"/>
          </a:xfrm>
        </p:grpSpPr>
        <p:sp>
          <p:nvSpPr>
            <p:cNvPr id="9" name="TextBox 8"/>
            <p:cNvSpPr txBox="1"/>
            <p:nvPr/>
          </p:nvSpPr>
          <p:spPr>
            <a:xfrm>
              <a:off x="728886" y="5971032"/>
              <a:ext cx="10301063" cy="246221"/>
            </a:xfrm>
            <a:prstGeom prst="rect">
              <a:avLst/>
            </a:prstGeom>
            <a:noFill/>
          </p:spPr>
          <p:txBody>
            <a:bodyPr wrap="square" rtlCol="0">
              <a:spAutoFit/>
            </a:bodyPr>
            <a:lstStyle/>
            <a:p>
              <a:pPr marL="119063" indent="-119063"/>
              <a:r>
                <a:rPr lang="en-US" sz="1000" i="1" dirty="0">
                  <a:solidFill>
                    <a:schemeClr val="bg1"/>
                  </a:solidFill>
                </a:rPr>
                <a:t>Q. What role(s) do you play in the purchase of the following products and services exhibited</a:t>
              </a:r>
              <a:r>
                <a:rPr lang="en-US" sz="1000" i="1" dirty="0" smtClean="0">
                  <a:solidFill>
                    <a:schemeClr val="bg1"/>
                  </a:solidFill>
                </a:rPr>
                <a:t>?</a:t>
              </a:r>
              <a:endParaRPr lang="en-US" sz="1000" i="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4" name="TextBox 3"/>
          <p:cNvSpPr txBox="1"/>
          <p:nvPr/>
        </p:nvSpPr>
        <p:spPr>
          <a:xfrm>
            <a:off x="3505342" y="805896"/>
            <a:ext cx="4587226" cy="369332"/>
          </a:xfrm>
          <a:prstGeom prst="rect">
            <a:avLst/>
          </a:prstGeom>
          <a:noFill/>
        </p:spPr>
        <p:txBody>
          <a:bodyPr wrap="square" rtlCol="0">
            <a:spAutoFit/>
          </a:bodyPr>
          <a:lstStyle/>
          <a:p>
            <a:pPr algn="ctr"/>
            <a:r>
              <a:rPr lang="en-US" dirty="0" smtClean="0">
                <a:solidFill>
                  <a:schemeClr val="tx1">
                    <a:lumMod val="90000"/>
                    <a:lumOff val="10000"/>
                  </a:schemeClr>
                </a:solidFill>
              </a:rPr>
              <a:t>Buying Influences by Product Category</a:t>
            </a:r>
            <a:endParaRPr lang="en-US" dirty="0">
              <a:solidFill>
                <a:schemeClr val="tx1">
                  <a:lumMod val="90000"/>
                  <a:lumOff val="10000"/>
                </a:schemeClr>
              </a:solidFill>
            </a:endParaRPr>
          </a:p>
        </p:txBody>
      </p:sp>
      <p:sp>
        <p:nvSpPr>
          <p:cNvPr id="14" name="TextBox 13"/>
          <p:cNvSpPr txBox="1"/>
          <p:nvPr/>
        </p:nvSpPr>
        <p:spPr>
          <a:xfrm>
            <a:off x="9067142" y="1999380"/>
            <a:ext cx="2971177" cy="1754326"/>
          </a:xfrm>
          <a:prstGeom prst="rect">
            <a:avLst/>
          </a:prstGeom>
          <a:noFill/>
        </p:spPr>
        <p:txBody>
          <a:bodyPr wrap="square" rtlCol="0">
            <a:spAutoFit/>
          </a:bodyPr>
          <a:lstStyle/>
          <a:p>
            <a:pPr>
              <a:lnSpc>
                <a:spcPct val="150000"/>
              </a:lnSpc>
              <a:spcAft>
                <a:spcPts val="600"/>
              </a:spcAft>
            </a:pPr>
            <a:r>
              <a:rPr lang="en-US" sz="1200" dirty="0" smtClean="0">
                <a:solidFill>
                  <a:schemeClr val="tx1">
                    <a:lumMod val="90000"/>
                    <a:lumOff val="10000"/>
                  </a:schemeClr>
                </a:solidFill>
              </a:rPr>
              <a:t>For each product category, Net Buying Influences is the percentage of attendees who have at least one buying role. Since attendees can have multiple buying roles, the sum of the percentages for specific roles may exceed the Net Buying Influences.  </a:t>
            </a:r>
            <a:endParaRPr lang="en-US" sz="1200" dirty="0">
              <a:solidFill>
                <a:schemeClr val="tx1">
                  <a:lumMod val="90000"/>
                  <a:lumOff val="10000"/>
                </a:schemeClr>
              </a:solidFill>
            </a:endParaRPr>
          </a:p>
        </p:txBody>
      </p:sp>
      <p:sp>
        <p:nvSpPr>
          <p:cNvPr id="11" name="Title 2"/>
          <p:cNvSpPr>
            <a:spLocks noGrp="1"/>
          </p:cNvSpPr>
          <p:nvPr>
            <p:ph type="title"/>
          </p:nvPr>
        </p:nvSpPr>
        <p:spPr>
          <a:xfrm>
            <a:off x="449279" y="531803"/>
            <a:ext cx="11484025" cy="310281"/>
          </a:xfrm>
          <a:noFill/>
        </p:spPr>
        <p:txBody>
          <a:bodyPr/>
          <a:lstStyle/>
          <a:p>
            <a:r>
              <a:rPr lang="en-US" dirty="0" smtClean="0"/>
              <a:t>Buying Influences for all product categories significantly up compared to 2015</a:t>
            </a:r>
            <a:endParaRPr lang="en-US" dirty="0"/>
          </a:p>
        </p:txBody>
      </p:sp>
      <p:sp>
        <p:nvSpPr>
          <p:cNvPr id="2" name="TextBox 1"/>
          <p:cNvSpPr txBox="1"/>
          <p:nvPr/>
        </p:nvSpPr>
        <p:spPr>
          <a:xfrm>
            <a:off x="9236208" y="5580539"/>
            <a:ext cx="2697096" cy="261610"/>
          </a:xfrm>
          <a:prstGeom prst="rect">
            <a:avLst/>
          </a:prstGeom>
          <a:noFill/>
        </p:spPr>
        <p:txBody>
          <a:bodyPr wrap="square" rtlCol="0">
            <a:spAutoFit/>
          </a:bodyPr>
          <a:lstStyle/>
          <a:p>
            <a:r>
              <a:rPr lang="en-US" sz="1100" dirty="0" smtClean="0"/>
              <a:t>Numbers in parentheses are 2015 results</a:t>
            </a:r>
            <a:endParaRPr lang="en-US" sz="1100" dirty="0"/>
          </a:p>
        </p:txBody>
      </p:sp>
    </p:spTree>
    <p:extLst>
      <p:ext uri="{BB962C8B-B14F-4D97-AF65-F5344CB8AC3E}">
        <p14:creationId xmlns:p14="http://schemas.microsoft.com/office/powerpoint/2010/main" val="2230270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530352" y="443713"/>
            <a:ext cx="5808136" cy="288131"/>
          </a:xfrm>
          <a:noFill/>
        </p:spPr>
        <p:txBody>
          <a:bodyPr/>
          <a:lstStyle/>
          <a:p>
            <a:r>
              <a:rPr lang="en-US" dirty="0">
                <a:solidFill>
                  <a:srgbClr val="0066B3"/>
                </a:solidFill>
              </a:rPr>
              <a:t>Table of Contents</a:t>
            </a:r>
          </a:p>
        </p:txBody>
      </p:sp>
      <p:sp>
        <p:nvSpPr>
          <p:cNvPr id="87" name="Oval 86"/>
          <p:cNvSpPr/>
          <p:nvPr/>
        </p:nvSpPr>
        <p:spPr>
          <a:xfrm>
            <a:off x="1691221" y="2285534"/>
            <a:ext cx="588704" cy="588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04</a:t>
            </a:r>
            <a:endParaRPr lang="en-US" sz="1600" b="1" dirty="0"/>
          </a:p>
        </p:txBody>
      </p:sp>
      <p:sp>
        <p:nvSpPr>
          <p:cNvPr id="96" name="Oval 95"/>
          <p:cNvSpPr/>
          <p:nvPr/>
        </p:nvSpPr>
        <p:spPr>
          <a:xfrm>
            <a:off x="1691221" y="3303745"/>
            <a:ext cx="588704" cy="588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08</a:t>
            </a:r>
            <a:endParaRPr lang="en-US" sz="1600" b="1" dirty="0"/>
          </a:p>
        </p:txBody>
      </p:sp>
      <p:sp>
        <p:nvSpPr>
          <p:cNvPr id="74" name="TextBox 73"/>
          <p:cNvSpPr txBox="1"/>
          <p:nvPr/>
        </p:nvSpPr>
        <p:spPr>
          <a:xfrm>
            <a:off x="2276857" y="2303119"/>
            <a:ext cx="1588897" cy="846386"/>
          </a:xfrm>
          <a:prstGeom prst="rect">
            <a:avLst/>
          </a:prstGeom>
          <a:noFill/>
        </p:spPr>
        <p:txBody>
          <a:bodyPr wrap="none" rtlCol="0">
            <a:spAutoFit/>
          </a:bodyPr>
          <a:lstStyle/>
          <a:p>
            <a:pPr>
              <a:spcAft>
                <a:spcPts val="600"/>
              </a:spcAft>
            </a:pPr>
            <a:r>
              <a:rPr lang="en-IN" sz="1400" b="1" dirty="0" smtClean="0">
                <a:solidFill>
                  <a:schemeClr val="tx1">
                    <a:lumMod val="90000"/>
                    <a:lumOff val="10000"/>
                  </a:schemeClr>
                </a:solidFill>
              </a:rPr>
              <a:t>Assessing Value</a:t>
            </a:r>
          </a:p>
          <a:p>
            <a:r>
              <a:rPr lang="en-IN" sz="1000" dirty="0" smtClean="0">
                <a:solidFill>
                  <a:schemeClr val="tx1">
                    <a:lumMod val="90000"/>
                    <a:lumOff val="10000"/>
                  </a:schemeClr>
                </a:solidFill>
              </a:rPr>
              <a:t>Overall Value</a:t>
            </a:r>
          </a:p>
          <a:p>
            <a:r>
              <a:rPr lang="en-IN" sz="1000" dirty="0" smtClean="0">
                <a:solidFill>
                  <a:schemeClr val="tx1">
                    <a:lumMod val="90000"/>
                    <a:lumOff val="10000"/>
                  </a:schemeClr>
                </a:solidFill>
              </a:rPr>
              <a:t>Organizations Represented</a:t>
            </a:r>
          </a:p>
          <a:p>
            <a:r>
              <a:rPr lang="en-IN" sz="1000" dirty="0" smtClean="0">
                <a:solidFill>
                  <a:schemeClr val="tx1">
                    <a:lumMod val="90000"/>
                    <a:lumOff val="10000"/>
                  </a:schemeClr>
                </a:solidFill>
              </a:rPr>
              <a:t>Job Functions Represented</a:t>
            </a:r>
            <a:endParaRPr lang="en-IN" sz="1000" dirty="0">
              <a:solidFill>
                <a:schemeClr val="tx1">
                  <a:lumMod val="90000"/>
                  <a:lumOff val="10000"/>
                </a:schemeClr>
              </a:solidFill>
            </a:endParaRPr>
          </a:p>
        </p:txBody>
      </p:sp>
      <p:sp>
        <p:nvSpPr>
          <p:cNvPr id="77" name="Oval 76"/>
          <p:cNvSpPr/>
          <p:nvPr/>
        </p:nvSpPr>
        <p:spPr>
          <a:xfrm>
            <a:off x="1691221" y="1347869"/>
            <a:ext cx="588704" cy="588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03</a:t>
            </a:r>
            <a:endParaRPr lang="en-US" sz="1600" b="1" dirty="0"/>
          </a:p>
        </p:txBody>
      </p:sp>
      <p:sp>
        <p:nvSpPr>
          <p:cNvPr id="79" name="TextBox 78"/>
          <p:cNvSpPr txBox="1"/>
          <p:nvPr/>
        </p:nvSpPr>
        <p:spPr>
          <a:xfrm>
            <a:off x="2276857" y="1347869"/>
            <a:ext cx="1529586" cy="538609"/>
          </a:xfrm>
          <a:prstGeom prst="rect">
            <a:avLst/>
          </a:prstGeom>
          <a:noFill/>
        </p:spPr>
        <p:txBody>
          <a:bodyPr wrap="none" rtlCol="0">
            <a:spAutoFit/>
          </a:bodyPr>
          <a:lstStyle/>
          <a:p>
            <a:pPr>
              <a:spcAft>
                <a:spcPts val="600"/>
              </a:spcAft>
            </a:pPr>
            <a:r>
              <a:rPr lang="en-IN" sz="1400" b="1" dirty="0" smtClean="0">
                <a:solidFill>
                  <a:schemeClr val="tx1">
                    <a:lumMod val="90000"/>
                    <a:lumOff val="10000"/>
                  </a:schemeClr>
                </a:solidFill>
              </a:rPr>
              <a:t>Background</a:t>
            </a:r>
          </a:p>
          <a:p>
            <a:r>
              <a:rPr lang="en-IN" sz="1000" dirty="0" smtClean="0">
                <a:solidFill>
                  <a:schemeClr val="tx1">
                    <a:lumMod val="90000"/>
                    <a:lumOff val="10000"/>
                  </a:schemeClr>
                </a:solidFill>
              </a:rPr>
              <a:t>Methodology &amp; Response</a:t>
            </a:r>
            <a:endParaRPr lang="en-IN" sz="1000" dirty="0">
              <a:solidFill>
                <a:schemeClr val="tx1">
                  <a:lumMod val="90000"/>
                  <a:lumOff val="10000"/>
                </a:schemeClr>
              </a:solidFill>
            </a:endParaRPr>
          </a:p>
        </p:txBody>
      </p:sp>
      <p:sp>
        <p:nvSpPr>
          <p:cNvPr id="90" name="Oval 89"/>
          <p:cNvSpPr/>
          <p:nvPr/>
        </p:nvSpPr>
        <p:spPr>
          <a:xfrm>
            <a:off x="4860629" y="3311286"/>
            <a:ext cx="588704" cy="588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24</a:t>
            </a:r>
            <a:endParaRPr lang="en-US" sz="1600" b="1" dirty="0"/>
          </a:p>
        </p:txBody>
      </p:sp>
      <p:sp>
        <p:nvSpPr>
          <p:cNvPr id="91" name="TextBox 90"/>
          <p:cNvSpPr txBox="1"/>
          <p:nvPr/>
        </p:nvSpPr>
        <p:spPr>
          <a:xfrm>
            <a:off x="5546556" y="3373572"/>
            <a:ext cx="1974258" cy="1000274"/>
          </a:xfrm>
          <a:prstGeom prst="rect">
            <a:avLst/>
          </a:prstGeom>
          <a:noFill/>
        </p:spPr>
        <p:txBody>
          <a:bodyPr wrap="none" rtlCol="0">
            <a:spAutoFit/>
          </a:bodyPr>
          <a:lstStyle/>
          <a:p>
            <a:pPr>
              <a:spcAft>
                <a:spcPts val="600"/>
              </a:spcAft>
            </a:pPr>
            <a:r>
              <a:rPr lang="en-IN" sz="1400" b="1" dirty="0" smtClean="0">
                <a:solidFill>
                  <a:schemeClr val="tx1">
                    <a:lumMod val="90000"/>
                    <a:lumOff val="10000"/>
                  </a:schemeClr>
                </a:solidFill>
              </a:rPr>
              <a:t>Attendee Demographics</a:t>
            </a:r>
            <a:endParaRPr lang="en-IN" sz="1400" b="1" dirty="0">
              <a:solidFill>
                <a:schemeClr val="tx1">
                  <a:lumMod val="90000"/>
                  <a:lumOff val="10000"/>
                </a:schemeClr>
              </a:solidFill>
            </a:endParaRPr>
          </a:p>
          <a:p>
            <a:r>
              <a:rPr lang="en-IN" sz="1000" dirty="0" smtClean="0">
                <a:solidFill>
                  <a:schemeClr val="tx1">
                    <a:lumMod val="90000"/>
                    <a:lumOff val="10000"/>
                  </a:schemeClr>
                </a:solidFill>
              </a:rPr>
              <a:t>Education &amp; Years Experience</a:t>
            </a:r>
          </a:p>
          <a:p>
            <a:r>
              <a:rPr lang="en-IN" sz="1000" dirty="0" smtClean="0">
                <a:solidFill>
                  <a:schemeClr val="tx1">
                    <a:lumMod val="90000"/>
                    <a:lumOff val="10000"/>
                  </a:schemeClr>
                </a:solidFill>
              </a:rPr>
              <a:t>Age &amp; Gender</a:t>
            </a:r>
          </a:p>
          <a:p>
            <a:r>
              <a:rPr lang="en-IN" sz="1000" dirty="0" smtClean="0">
                <a:solidFill>
                  <a:schemeClr val="tx1">
                    <a:lumMod val="90000"/>
                    <a:lumOff val="10000"/>
                  </a:schemeClr>
                </a:solidFill>
              </a:rPr>
              <a:t>Geography</a:t>
            </a:r>
          </a:p>
          <a:p>
            <a:r>
              <a:rPr lang="en-IN" sz="1000" dirty="0" smtClean="0">
                <a:solidFill>
                  <a:schemeClr val="tx1">
                    <a:lumMod val="90000"/>
                    <a:lumOff val="10000"/>
                  </a:schemeClr>
                </a:solidFill>
              </a:rPr>
              <a:t>Other </a:t>
            </a:r>
            <a:r>
              <a:rPr lang="en-IN" sz="1000" dirty="0" smtClean="0">
                <a:solidFill>
                  <a:schemeClr val="tx1">
                    <a:lumMod val="90000"/>
                    <a:lumOff val="10000"/>
                  </a:schemeClr>
                </a:solidFill>
              </a:rPr>
              <a:t>Events Attended</a:t>
            </a:r>
          </a:p>
        </p:txBody>
      </p:sp>
      <p:sp>
        <p:nvSpPr>
          <p:cNvPr id="92" name="Oval 91"/>
          <p:cNvSpPr/>
          <p:nvPr/>
        </p:nvSpPr>
        <p:spPr>
          <a:xfrm>
            <a:off x="4885359" y="1312523"/>
            <a:ext cx="588704" cy="588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14</a:t>
            </a:r>
            <a:endParaRPr lang="en-US" sz="1600" b="1" dirty="0"/>
          </a:p>
        </p:txBody>
      </p:sp>
      <p:sp>
        <p:nvSpPr>
          <p:cNvPr id="93" name="TextBox 92"/>
          <p:cNvSpPr txBox="1"/>
          <p:nvPr/>
        </p:nvSpPr>
        <p:spPr>
          <a:xfrm>
            <a:off x="5477498" y="2268807"/>
            <a:ext cx="2095445" cy="692497"/>
          </a:xfrm>
          <a:prstGeom prst="rect">
            <a:avLst/>
          </a:prstGeom>
          <a:noFill/>
        </p:spPr>
        <p:txBody>
          <a:bodyPr wrap="none" rtlCol="0">
            <a:spAutoFit/>
          </a:bodyPr>
          <a:lstStyle/>
          <a:p>
            <a:pPr>
              <a:spcAft>
                <a:spcPts val="600"/>
              </a:spcAft>
            </a:pPr>
            <a:r>
              <a:rPr lang="en-IN" sz="1400" b="1" dirty="0" smtClean="0">
                <a:solidFill>
                  <a:schemeClr val="tx1">
                    <a:lumMod val="90000"/>
                    <a:lumOff val="10000"/>
                  </a:schemeClr>
                </a:solidFill>
              </a:rPr>
              <a:t>Attendee Activity</a:t>
            </a:r>
          </a:p>
          <a:p>
            <a:r>
              <a:rPr lang="en-US" sz="1000" dirty="0" smtClean="0">
                <a:solidFill>
                  <a:schemeClr val="tx1">
                    <a:lumMod val="90000"/>
                    <a:lumOff val="10000"/>
                  </a:schemeClr>
                </a:solidFill>
              </a:rPr>
              <a:t>Areas Visited</a:t>
            </a:r>
          </a:p>
          <a:p>
            <a:r>
              <a:rPr lang="en-US" sz="1000" dirty="0" smtClean="0">
                <a:solidFill>
                  <a:schemeClr val="tx1">
                    <a:lumMod val="90000"/>
                    <a:lumOff val="10000"/>
                  </a:schemeClr>
                </a:solidFill>
              </a:rPr>
              <a:t>Time </a:t>
            </a:r>
            <a:r>
              <a:rPr lang="en-US" sz="1000" dirty="0">
                <a:solidFill>
                  <a:schemeClr val="tx1">
                    <a:lumMod val="90000"/>
                    <a:lumOff val="10000"/>
                  </a:schemeClr>
                </a:solidFill>
              </a:rPr>
              <a:t>Spent At Event (Traffic Density</a:t>
            </a:r>
            <a:r>
              <a:rPr lang="en-US" sz="1000" dirty="0" smtClean="0">
                <a:solidFill>
                  <a:schemeClr val="tx1">
                    <a:lumMod val="90000"/>
                    <a:lumOff val="10000"/>
                  </a:schemeClr>
                </a:solidFill>
              </a:rPr>
              <a:t>)</a:t>
            </a:r>
            <a:endParaRPr lang="en-US" sz="1000" dirty="0">
              <a:solidFill>
                <a:schemeClr val="tx1">
                  <a:lumMod val="90000"/>
                  <a:lumOff val="10000"/>
                </a:schemeClr>
              </a:solidFill>
            </a:endParaRPr>
          </a:p>
        </p:txBody>
      </p:sp>
      <p:sp>
        <p:nvSpPr>
          <p:cNvPr id="135" name="Oval 134"/>
          <p:cNvSpPr/>
          <p:nvPr/>
        </p:nvSpPr>
        <p:spPr>
          <a:xfrm>
            <a:off x="4885359" y="2280532"/>
            <a:ext cx="588704" cy="588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20</a:t>
            </a:r>
            <a:endParaRPr lang="en-US" sz="1600" b="1" dirty="0"/>
          </a:p>
        </p:txBody>
      </p:sp>
      <p:sp>
        <p:nvSpPr>
          <p:cNvPr id="136" name="TextBox 135"/>
          <p:cNvSpPr txBox="1"/>
          <p:nvPr/>
        </p:nvSpPr>
        <p:spPr>
          <a:xfrm>
            <a:off x="5477498" y="1300797"/>
            <a:ext cx="1832553" cy="692497"/>
          </a:xfrm>
          <a:prstGeom prst="rect">
            <a:avLst/>
          </a:prstGeom>
          <a:noFill/>
        </p:spPr>
        <p:txBody>
          <a:bodyPr wrap="none" rtlCol="0">
            <a:spAutoFit/>
          </a:bodyPr>
          <a:lstStyle/>
          <a:p>
            <a:pPr>
              <a:spcAft>
                <a:spcPts val="600"/>
              </a:spcAft>
            </a:pPr>
            <a:r>
              <a:rPr lang="en-IN" sz="1400" b="1" dirty="0" smtClean="0">
                <a:solidFill>
                  <a:schemeClr val="tx1">
                    <a:lumMod val="90000"/>
                    <a:lumOff val="10000"/>
                  </a:schemeClr>
                </a:solidFill>
              </a:rPr>
              <a:t>Buying Power</a:t>
            </a:r>
          </a:p>
          <a:p>
            <a:r>
              <a:rPr lang="en-US" sz="1000" dirty="0">
                <a:solidFill>
                  <a:schemeClr val="tx1">
                    <a:lumMod val="90000"/>
                    <a:lumOff val="10000"/>
                  </a:schemeClr>
                </a:solidFill>
              </a:rPr>
              <a:t>Product Interest &amp; Buying Plans</a:t>
            </a:r>
          </a:p>
          <a:p>
            <a:r>
              <a:rPr lang="en-US" sz="1000" dirty="0">
                <a:solidFill>
                  <a:schemeClr val="tx1">
                    <a:lumMod val="90000"/>
                    <a:lumOff val="10000"/>
                  </a:schemeClr>
                </a:solidFill>
              </a:rPr>
              <a:t>Net Buying </a:t>
            </a:r>
            <a:r>
              <a:rPr lang="en-US" sz="1000" dirty="0" smtClean="0">
                <a:solidFill>
                  <a:schemeClr val="tx1">
                    <a:lumMod val="90000"/>
                    <a:lumOff val="10000"/>
                  </a:schemeClr>
                </a:solidFill>
              </a:rPr>
              <a:t>Influences</a:t>
            </a:r>
          </a:p>
        </p:txBody>
      </p:sp>
      <p:sp>
        <p:nvSpPr>
          <p:cNvPr id="139" name="TextBox 138"/>
          <p:cNvSpPr txBox="1"/>
          <p:nvPr/>
        </p:nvSpPr>
        <p:spPr>
          <a:xfrm>
            <a:off x="2283360" y="3274299"/>
            <a:ext cx="1289135" cy="846386"/>
          </a:xfrm>
          <a:prstGeom prst="rect">
            <a:avLst/>
          </a:prstGeom>
          <a:noFill/>
        </p:spPr>
        <p:txBody>
          <a:bodyPr wrap="none" rtlCol="0">
            <a:spAutoFit/>
          </a:bodyPr>
          <a:lstStyle/>
          <a:p>
            <a:pPr>
              <a:spcAft>
                <a:spcPts val="600"/>
              </a:spcAft>
            </a:pPr>
            <a:r>
              <a:rPr lang="en-IN" sz="1400" b="1" dirty="0" smtClean="0">
                <a:solidFill>
                  <a:schemeClr val="tx1">
                    <a:lumMod val="90000"/>
                    <a:lumOff val="10000"/>
                  </a:schemeClr>
                </a:solidFill>
              </a:rPr>
              <a:t>Loyalty</a:t>
            </a:r>
          </a:p>
          <a:p>
            <a:r>
              <a:rPr lang="en-US" sz="1000" dirty="0" smtClean="0">
                <a:solidFill>
                  <a:schemeClr val="tx1">
                    <a:lumMod val="90000"/>
                    <a:lumOff val="10000"/>
                  </a:schemeClr>
                </a:solidFill>
              </a:rPr>
              <a:t>Net Promoter</a:t>
            </a:r>
            <a:r>
              <a:rPr lang="en-US" sz="10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000" dirty="0" smtClean="0">
                <a:solidFill>
                  <a:schemeClr val="tx1">
                    <a:lumMod val="90000"/>
                    <a:lumOff val="10000"/>
                  </a:schemeClr>
                </a:solidFill>
              </a:rPr>
              <a:t> Score</a:t>
            </a:r>
            <a:endParaRPr lang="en-US" sz="1000" dirty="0">
              <a:solidFill>
                <a:schemeClr val="tx1">
                  <a:lumMod val="90000"/>
                  <a:lumOff val="10000"/>
                </a:schemeClr>
              </a:solidFill>
            </a:endParaRPr>
          </a:p>
          <a:p>
            <a:r>
              <a:rPr lang="en-US" sz="1000" dirty="0">
                <a:solidFill>
                  <a:schemeClr val="tx1">
                    <a:lumMod val="90000"/>
                    <a:lumOff val="10000"/>
                  </a:schemeClr>
                </a:solidFill>
              </a:rPr>
              <a:t>Likelihood To Return</a:t>
            </a:r>
          </a:p>
          <a:p>
            <a:r>
              <a:rPr lang="en-US" sz="1000" dirty="0">
                <a:solidFill>
                  <a:schemeClr val="tx1">
                    <a:lumMod val="90000"/>
                    <a:lumOff val="10000"/>
                  </a:schemeClr>
                </a:solidFill>
              </a:rPr>
              <a:t>History At </a:t>
            </a:r>
            <a:r>
              <a:rPr lang="en-US" sz="1000" dirty="0" smtClean="0">
                <a:solidFill>
                  <a:schemeClr val="tx1">
                    <a:lumMod val="90000"/>
                    <a:lumOff val="10000"/>
                  </a:schemeClr>
                </a:solidFill>
              </a:rPr>
              <a:t>WEFTEC</a:t>
            </a:r>
            <a:r>
              <a:rPr lang="en-US" sz="1000" dirty="0" smtClean="0">
                <a:solidFill>
                  <a:schemeClr val="tx1">
                    <a:lumMod val="90000"/>
                    <a:lumOff val="10000"/>
                  </a:schemeClr>
                </a:solidFill>
                <a:latin typeface="Calibri" panose="020F0502020204030204" pitchFamily="34" charset="0"/>
                <a:cs typeface="Calibri" panose="020F0502020204030204" pitchFamily="34" charset="0"/>
              </a:rPr>
              <a:t>®</a:t>
            </a:r>
            <a:endParaRPr lang="id-ID" sz="1000" dirty="0">
              <a:solidFill>
                <a:schemeClr val="tx1">
                  <a:lumMod val="90000"/>
                  <a:lumOff val="10000"/>
                </a:schemeClr>
              </a:solidFill>
            </a:endParaRPr>
          </a:p>
        </p:txBody>
      </p:sp>
    </p:spTree>
    <p:extLst>
      <p:ext uri="{BB962C8B-B14F-4D97-AF65-F5344CB8AC3E}">
        <p14:creationId xmlns:p14="http://schemas.microsoft.com/office/powerpoint/2010/main" val="1122111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531" b="24531"/>
          <a:stretch>
            <a:fillRect/>
          </a:stretch>
        </p:blipFill>
        <p:spPr/>
      </p:pic>
      <p:sp>
        <p:nvSpPr>
          <p:cNvPr id="8" name="Rectangle 7"/>
          <p:cNvSpPr/>
          <p:nvPr/>
        </p:nvSpPr>
        <p:spPr>
          <a:xfrm>
            <a:off x="0" y="-1"/>
            <a:ext cx="12192000" cy="4140201"/>
          </a:xfrm>
          <a:prstGeom prst="rect">
            <a:avLst/>
          </a:prstGeom>
          <a:solidFill>
            <a:srgbClr val="36445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Oval 8"/>
          <p:cNvSpPr/>
          <p:nvPr/>
        </p:nvSpPr>
        <p:spPr>
          <a:xfrm>
            <a:off x="6673576" y="351770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grpSp>
        <p:nvGrpSpPr>
          <p:cNvPr id="2" name="Group 1"/>
          <p:cNvGrpSpPr/>
          <p:nvPr/>
        </p:nvGrpSpPr>
        <p:grpSpPr>
          <a:xfrm>
            <a:off x="6017981" y="4580937"/>
            <a:ext cx="2627573" cy="849075"/>
            <a:chOff x="696319" y="2847438"/>
            <a:chExt cx="1970680" cy="636806"/>
          </a:xfrm>
        </p:grpSpPr>
        <p:sp>
          <p:nvSpPr>
            <p:cNvPr id="13" name="TextBox 12"/>
            <p:cNvSpPr txBox="1"/>
            <p:nvPr/>
          </p:nvSpPr>
          <p:spPr>
            <a:xfrm>
              <a:off x="696319" y="3068746"/>
              <a:ext cx="1970680" cy="415498"/>
            </a:xfrm>
            <a:prstGeom prst="rect">
              <a:avLst/>
            </a:prstGeom>
            <a:noFill/>
          </p:spPr>
          <p:txBody>
            <a:bodyPr wrap="square" rtlCol="0">
              <a:spAutoFit/>
            </a:bodyPr>
            <a:lstStyle/>
            <a:p>
              <a:pPr algn="ctr">
                <a:lnSpc>
                  <a:spcPct val="150000"/>
                </a:lnSpc>
              </a:pPr>
              <a:r>
                <a:rPr lang="en-US" sz="1000" dirty="0">
                  <a:solidFill>
                    <a:schemeClr val="tx1">
                      <a:lumMod val="90000"/>
                      <a:lumOff val="10000"/>
                    </a:schemeClr>
                  </a:solidFill>
                </a:rPr>
                <a:t>Traffic Density</a:t>
              </a:r>
            </a:p>
            <a:p>
              <a:pPr algn="ctr">
                <a:lnSpc>
                  <a:spcPct val="150000"/>
                </a:lnSpc>
              </a:pPr>
              <a:r>
                <a:rPr lang="en-US" sz="1000" dirty="0" smtClean="0">
                  <a:solidFill>
                    <a:schemeClr val="tx1">
                      <a:lumMod val="90000"/>
                      <a:lumOff val="10000"/>
                    </a:schemeClr>
                  </a:solidFill>
                </a:rPr>
                <a:t>Hours and Days Spent In Exhibits</a:t>
              </a:r>
            </a:p>
          </p:txBody>
        </p:sp>
        <p:sp>
          <p:nvSpPr>
            <p:cNvPr id="14" name="TextBox 13"/>
            <p:cNvSpPr txBox="1"/>
            <p:nvPr/>
          </p:nvSpPr>
          <p:spPr>
            <a:xfrm>
              <a:off x="762000" y="2847438"/>
              <a:ext cx="1839320" cy="230833"/>
            </a:xfrm>
            <a:prstGeom prst="rect">
              <a:avLst/>
            </a:prstGeom>
            <a:noFill/>
          </p:spPr>
          <p:txBody>
            <a:bodyPr wrap="square" rtlCol="0">
              <a:spAutoFit/>
            </a:bodyPr>
            <a:lstStyle/>
            <a:p>
              <a:pPr algn="ctr"/>
              <a:r>
                <a:rPr lang="en-US" sz="1400" b="1" dirty="0" smtClean="0">
                  <a:solidFill>
                    <a:schemeClr val="tx1">
                      <a:lumMod val="90000"/>
                      <a:lumOff val="10000"/>
                    </a:schemeClr>
                  </a:solidFill>
                </a:rPr>
                <a:t>Time Spent At Event</a:t>
              </a:r>
              <a:endParaRPr lang="id-ID" sz="1400" b="1" dirty="0">
                <a:solidFill>
                  <a:schemeClr val="tx1">
                    <a:lumMod val="90000"/>
                    <a:lumOff val="10000"/>
                  </a:schemeClr>
                </a:solidFill>
              </a:endParaRPr>
            </a:p>
          </p:txBody>
        </p:sp>
      </p:grpSp>
      <p:sp>
        <p:nvSpPr>
          <p:cNvPr id="41" name="TextBox 40"/>
          <p:cNvSpPr txBox="1"/>
          <p:nvPr/>
        </p:nvSpPr>
        <p:spPr>
          <a:xfrm>
            <a:off x="3608729" y="4580939"/>
            <a:ext cx="2452426" cy="307777"/>
          </a:xfrm>
          <a:prstGeom prst="rect">
            <a:avLst/>
          </a:prstGeom>
          <a:noFill/>
        </p:spPr>
        <p:txBody>
          <a:bodyPr wrap="square" rtlCol="0">
            <a:spAutoFit/>
          </a:bodyPr>
          <a:lstStyle/>
          <a:p>
            <a:pPr algn="ctr"/>
            <a:r>
              <a:rPr lang="en-US" sz="1400" b="1" dirty="0" smtClean="0">
                <a:solidFill>
                  <a:schemeClr val="tx1">
                    <a:lumMod val="90000"/>
                    <a:lumOff val="10000"/>
                  </a:schemeClr>
                </a:solidFill>
              </a:rPr>
              <a:t>Areas Visited</a:t>
            </a:r>
            <a:endParaRPr lang="id-ID" sz="1400" b="1" dirty="0">
              <a:solidFill>
                <a:schemeClr val="tx1">
                  <a:lumMod val="90000"/>
                  <a:lumOff val="10000"/>
                </a:schemeClr>
              </a:solidFill>
            </a:endParaRPr>
          </a:p>
        </p:txBody>
      </p:sp>
      <p:sp>
        <p:nvSpPr>
          <p:cNvPr id="52" name="Title 1"/>
          <p:cNvSpPr txBox="1">
            <a:spLocks/>
          </p:cNvSpPr>
          <p:nvPr/>
        </p:nvSpPr>
        <p:spPr>
          <a:xfrm>
            <a:off x="2942228" y="1821753"/>
            <a:ext cx="5808136" cy="2881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latin typeface="Calibri  "/>
                <a:ea typeface="Open Sans" pitchFamily="34" charset="0"/>
                <a:cs typeface="Arial" panose="020B0604020202020204" pitchFamily="34" charset="0"/>
              </a:rPr>
              <a:t>Attendee Activity</a:t>
            </a:r>
            <a:endParaRPr lang="en-US" sz="2400" b="1" dirty="0">
              <a:solidFill>
                <a:schemeClr val="bg1"/>
              </a:solidFill>
              <a:latin typeface="Calibri  "/>
              <a:ea typeface="Open Sans" pitchFamily="34" charset="0"/>
              <a:cs typeface="Arial" panose="020B0604020202020204" pitchFamily="34" charset="0"/>
            </a:endParaRPr>
          </a:p>
        </p:txBody>
      </p:sp>
      <p:sp>
        <p:nvSpPr>
          <p:cNvPr id="18" name="Oval 17"/>
          <p:cNvSpPr/>
          <p:nvPr/>
        </p:nvSpPr>
        <p:spPr>
          <a:xfrm>
            <a:off x="4379358" y="353040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Tree>
    <p:extLst>
      <p:ext uri="{BB962C8B-B14F-4D97-AF65-F5344CB8AC3E}">
        <p14:creationId xmlns:p14="http://schemas.microsoft.com/office/powerpoint/2010/main" val="88217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225" y="576319"/>
            <a:ext cx="10461821" cy="417295"/>
          </a:xfrm>
        </p:spPr>
        <p:txBody>
          <a:bodyPr/>
          <a:lstStyle/>
          <a:p>
            <a:r>
              <a:rPr lang="en-US" dirty="0" smtClean="0"/>
              <a:t>Virtually all attendees visit the exhibit floor while at the show</a:t>
            </a:r>
            <a:endParaRPr lang="en-US" dirty="0"/>
          </a:p>
        </p:txBody>
      </p:sp>
      <p:graphicFrame>
        <p:nvGraphicFramePr>
          <p:cNvPr id="7" name="Table Placeholder 18"/>
          <p:cNvGraphicFramePr>
            <a:graphicFrameLocks noGrp="1"/>
          </p:cNvGraphicFramePr>
          <p:nvPr>
            <p:ph type="tbl" sz="quarter" idx="12"/>
            <p:extLst>
              <p:ext uri="{D42A27DB-BD31-4B8C-83A1-F6EECF244321}">
                <p14:modId xmlns:p14="http://schemas.microsoft.com/office/powerpoint/2010/main" val="1616681606"/>
              </p:ext>
            </p:extLst>
          </p:nvPr>
        </p:nvGraphicFramePr>
        <p:xfrm>
          <a:off x="2578103" y="1785379"/>
          <a:ext cx="5974225" cy="3622711"/>
        </p:xfrm>
        <a:graphic>
          <a:graphicData uri="http://schemas.openxmlformats.org/drawingml/2006/table">
            <a:tbl>
              <a:tblPr firstRow="1" bandRow="1">
                <a:tableStyleId>{5C22544A-7EE6-4342-B048-85BDC9FD1C3A}</a:tableStyleId>
              </a:tblPr>
              <a:tblGrid>
                <a:gridCol w="3857677">
                  <a:extLst>
                    <a:ext uri="{9D8B030D-6E8A-4147-A177-3AD203B41FA5}">
                      <a16:colId xmlns:a16="http://schemas.microsoft.com/office/drawing/2014/main" val="20000"/>
                    </a:ext>
                  </a:extLst>
                </a:gridCol>
                <a:gridCol w="1058274">
                  <a:extLst>
                    <a:ext uri="{9D8B030D-6E8A-4147-A177-3AD203B41FA5}">
                      <a16:colId xmlns:a16="http://schemas.microsoft.com/office/drawing/2014/main" val="2993841660"/>
                    </a:ext>
                  </a:extLst>
                </a:gridCol>
                <a:gridCol w="1058274">
                  <a:extLst>
                    <a:ext uri="{9D8B030D-6E8A-4147-A177-3AD203B41FA5}">
                      <a16:colId xmlns:a16="http://schemas.microsoft.com/office/drawing/2014/main" val="801630339"/>
                    </a:ext>
                  </a:extLst>
                </a:gridCol>
              </a:tblGrid>
              <a:tr h="357907">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2211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Exhibition</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97%</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95%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32211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Technical Session*</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88%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89%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32211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Workshops*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31%</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2988611"/>
                  </a:ext>
                </a:extLst>
              </a:tr>
              <a:tr h="32211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Innovation Pavilion Programming/Exhibits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17%</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3111286"/>
                  </a:ext>
                </a:extLst>
              </a:tr>
              <a:tr h="32211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Operations Challenge</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667226"/>
                  </a:ext>
                </a:extLst>
              </a:tr>
              <a:tr h="322116">
                <a:tc>
                  <a:txBody>
                    <a:bodyPr/>
                    <a:lstStyle/>
                    <a:p>
                      <a:pPr marL="91440" marR="0" indent="-45720">
                        <a:spcBef>
                          <a:spcPts val="600"/>
                        </a:spcBef>
                        <a:spcAft>
                          <a:spcPts val="600"/>
                        </a:spcAft>
                        <a:tabLst>
                          <a:tab pos="2743200" algn="ctr"/>
                          <a:tab pos="5486400" algn="r"/>
                          <a:tab pos="457200" algn="l"/>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Opening General Session – Fred Lajvardi “Investing in the Future of Water”</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32211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Stormwater Programming/Exhibits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767386"/>
                  </a:ext>
                </a:extLst>
              </a:tr>
              <a:tr h="322116">
                <a:tc>
                  <a:txBody>
                    <a:bodyPr/>
                    <a:lstStyle/>
                    <a:p>
                      <a:pPr marL="45720" marR="0" indent="0">
                        <a:lnSpc>
                          <a:spcPct val="100000"/>
                        </a:lnSpc>
                        <a:spcBef>
                          <a:spcPts val="0"/>
                        </a:spcBef>
                        <a:spcAft>
                          <a:spcPts val="0"/>
                        </a:spcAft>
                      </a:pPr>
                      <a:r>
                        <a:rPr lang="en-US" sz="1200" b="0" kern="1200" baseline="0" dirty="0" smtClean="0">
                          <a:solidFill>
                            <a:schemeClr val="tx1"/>
                          </a:solidFill>
                          <a:effectLst/>
                          <a:latin typeface="+mn-lt"/>
                          <a:ea typeface="Times New Roman" panose="02020603050405020304" pitchFamily="18" charset="0"/>
                          <a:cs typeface="Times New Roman" panose="02020603050405020304" pitchFamily="18" charset="0"/>
                        </a:rPr>
                        <a:t>Mobile Sessions</a:t>
                      </a:r>
                      <a:endParaRPr lang="en-US" sz="1200" b="0" kern="12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9416793"/>
                  </a:ext>
                </a:extLst>
              </a:tr>
              <a:tr h="322116">
                <a:tc>
                  <a:txBody>
                    <a:bodyPr/>
                    <a:lstStyle/>
                    <a:p>
                      <a:pPr marL="45720" marR="0" indent="0">
                        <a:lnSpc>
                          <a:spcPct val="100000"/>
                        </a:lnSpc>
                        <a:spcBef>
                          <a:spcPts val="0"/>
                        </a:spcBef>
                        <a:spcAft>
                          <a:spcPts val="0"/>
                        </a:spcAft>
                      </a:pPr>
                      <a:r>
                        <a:rPr lang="en-US" sz="1200" b="0" kern="1200" baseline="0" dirty="0" smtClean="0">
                          <a:solidFill>
                            <a:schemeClr val="tx1"/>
                          </a:solidFill>
                          <a:effectLst/>
                          <a:latin typeface="+mn-lt"/>
                          <a:ea typeface="Times New Roman" panose="02020603050405020304" pitchFamily="18" charset="0"/>
                          <a:cs typeface="Times New Roman" panose="02020603050405020304" pitchFamily="18" charset="0"/>
                        </a:rPr>
                        <a:t>WEFTalks</a:t>
                      </a:r>
                      <a:endParaRPr lang="en-US" sz="1200" b="0" kern="12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5124967"/>
                  </a:ext>
                </a:extLst>
              </a:tr>
              <a:tr h="322116">
                <a:tc>
                  <a:txBody>
                    <a:bodyPr/>
                    <a:lstStyle/>
                    <a:p>
                      <a:pPr marL="45720" marR="0" indent="0">
                        <a:lnSpc>
                          <a:spcPct val="100000"/>
                        </a:lnSpc>
                        <a:spcBef>
                          <a:spcPts val="0"/>
                        </a:spcBef>
                        <a:spcAft>
                          <a:spcPts val="0"/>
                        </a:spcAft>
                      </a:pPr>
                      <a:r>
                        <a:rPr lang="en-US" sz="1200" b="0" kern="1200" baseline="0" dirty="0" smtClean="0">
                          <a:solidFill>
                            <a:schemeClr val="tx1"/>
                          </a:solidFill>
                          <a:effectLst/>
                          <a:latin typeface="+mn-lt"/>
                          <a:ea typeface="Times New Roman" panose="02020603050405020304" pitchFamily="18" charset="0"/>
                          <a:cs typeface="Times New Roman" panose="02020603050405020304" pitchFamily="18" charset="0"/>
                        </a:rPr>
                        <a:t>Posters</a:t>
                      </a:r>
                      <a:endParaRPr lang="en-US" sz="1200" b="0" kern="12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4249886"/>
                  </a:ext>
                </a:extLst>
              </a:tr>
            </a:tbl>
          </a:graphicData>
        </a:graphic>
      </p:graphicFrame>
      <p:sp>
        <p:nvSpPr>
          <p:cNvPr id="8" name="TextBox 7"/>
          <p:cNvSpPr txBox="1"/>
          <p:nvPr/>
        </p:nvSpPr>
        <p:spPr>
          <a:xfrm>
            <a:off x="4197127" y="1264608"/>
            <a:ext cx="3567447" cy="373488"/>
          </a:xfrm>
          <a:prstGeom prst="rect">
            <a:avLst/>
          </a:prstGeom>
          <a:noFill/>
        </p:spPr>
        <p:txBody>
          <a:bodyPr wrap="square" rtlCol="0">
            <a:spAutoFit/>
          </a:bodyPr>
          <a:lstStyle/>
          <a:p>
            <a:pPr algn="ctr"/>
            <a:r>
              <a:rPr lang="en-US" dirty="0" smtClean="0">
                <a:solidFill>
                  <a:schemeClr val="tx1">
                    <a:lumMod val="90000"/>
                    <a:lumOff val="10000"/>
                  </a:schemeClr>
                </a:solidFill>
              </a:rPr>
              <a:t>Activities at WEFTEC</a:t>
            </a:r>
            <a:r>
              <a:rPr lang="en-US" dirty="0" smtClean="0">
                <a:solidFill>
                  <a:schemeClr val="tx1">
                    <a:lumMod val="90000"/>
                    <a:lumOff val="10000"/>
                  </a:schemeClr>
                </a:solidFill>
                <a:latin typeface="Calibri" panose="020F0502020204030204" pitchFamily="34" charset="0"/>
                <a:cs typeface="Calibri" panose="020F0502020204030204" pitchFamily="34" charset="0"/>
              </a:rPr>
              <a:t>®</a:t>
            </a:r>
            <a:endParaRPr lang="en-US" dirty="0">
              <a:solidFill>
                <a:schemeClr val="tx1">
                  <a:lumMod val="90000"/>
                  <a:lumOff val="10000"/>
                </a:schemeClr>
              </a:solidFill>
            </a:endParaRPr>
          </a:p>
        </p:txBody>
      </p:sp>
      <p:grpSp>
        <p:nvGrpSpPr>
          <p:cNvPr id="15" name="Group 14"/>
          <p:cNvGrpSpPr/>
          <p:nvPr/>
        </p:nvGrpSpPr>
        <p:grpSpPr>
          <a:xfrm>
            <a:off x="449279" y="5969152"/>
            <a:ext cx="10580670" cy="329098"/>
            <a:chOff x="449279" y="5969152"/>
            <a:chExt cx="10580670" cy="329098"/>
          </a:xfrm>
        </p:grpSpPr>
        <p:sp>
          <p:nvSpPr>
            <p:cNvPr id="16" name="TextBox 15"/>
            <p:cNvSpPr txBox="1"/>
            <p:nvPr/>
          </p:nvSpPr>
          <p:spPr>
            <a:xfrm>
              <a:off x="728886" y="5969152"/>
              <a:ext cx="10301063" cy="246221"/>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What did you attend at WEFTEC</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 2017</a:t>
              </a:r>
              <a:endParaRPr lang="en-US" sz="1000" i="1"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9" name="Text Placeholder 1"/>
          <p:cNvSpPr>
            <a:spLocks noGrp="1"/>
          </p:cNvSpPr>
          <p:nvPr>
            <p:ph type="body" sz="quarter" idx="11"/>
          </p:nvPr>
        </p:nvSpPr>
        <p:spPr>
          <a:xfrm>
            <a:off x="530225" y="123825"/>
            <a:ext cx="2354263" cy="320675"/>
          </a:xfrm>
        </p:spPr>
        <p:txBody>
          <a:bodyPr>
            <a:normAutofit/>
          </a:bodyPr>
          <a:lstStyle/>
          <a:p>
            <a:pPr marL="0" indent="0">
              <a:buNone/>
            </a:pPr>
            <a:r>
              <a:rPr lang="en-US" sz="1400" dirty="0" smtClean="0">
                <a:solidFill>
                  <a:schemeClr val="accent1"/>
                </a:solidFill>
              </a:rPr>
              <a:t>Attendee Activity</a:t>
            </a:r>
            <a:endParaRPr lang="en-US" sz="1400" dirty="0">
              <a:solidFill>
                <a:schemeClr val="accent1"/>
              </a:solidFill>
            </a:endParaRPr>
          </a:p>
        </p:txBody>
      </p:sp>
      <p:sp>
        <p:nvSpPr>
          <p:cNvPr id="27" name="TextBox 26"/>
          <p:cNvSpPr txBox="1"/>
          <p:nvPr/>
        </p:nvSpPr>
        <p:spPr>
          <a:xfrm>
            <a:off x="9245600" y="5605973"/>
            <a:ext cx="2260600" cy="246221"/>
          </a:xfrm>
          <a:prstGeom prst="rect">
            <a:avLst/>
          </a:prstGeom>
          <a:noFill/>
        </p:spPr>
        <p:txBody>
          <a:bodyPr wrap="square" rtlCol="0">
            <a:spAutoFit/>
          </a:bodyPr>
          <a:lstStyle/>
          <a:p>
            <a:r>
              <a:rPr lang="en-US" sz="1000" dirty="0" smtClean="0"/>
              <a:t>*Based on Conference registrants only</a:t>
            </a:r>
            <a:endParaRPr lang="en-US" sz="1000" dirty="0"/>
          </a:p>
        </p:txBody>
      </p:sp>
    </p:spTree>
    <p:extLst>
      <p:ext uri="{BB962C8B-B14F-4D97-AF65-F5344CB8AC3E}">
        <p14:creationId xmlns:p14="http://schemas.microsoft.com/office/powerpoint/2010/main" val="383618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Traffic Density up from 2015 Chicago, but remains below the ESI norm</a:t>
            </a:r>
            <a:endParaRPr lang="en-US" dirty="0"/>
          </a:p>
        </p:txBody>
      </p:sp>
      <p:sp>
        <p:nvSpPr>
          <p:cNvPr id="3" name="Text Placeholder 2"/>
          <p:cNvSpPr>
            <a:spLocks noGrp="1"/>
          </p:cNvSpPr>
          <p:nvPr>
            <p:ph type="body" sz="quarter" idx="11"/>
          </p:nvPr>
        </p:nvSpPr>
        <p:spPr/>
        <p:txBody>
          <a:bodyPr/>
          <a:lstStyle/>
          <a:p>
            <a:r>
              <a:rPr lang="en-US" dirty="0" smtClean="0"/>
              <a:t>Attendee Activity</a:t>
            </a:r>
            <a:endParaRPr lang="en-US" dirty="0"/>
          </a:p>
        </p:txBody>
      </p:sp>
      <p:grpSp>
        <p:nvGrpSpPr>
          <p:cNvPr id="7" name="Group 6"/>
          <p:cNvGrpSpPr/>
          <p:nvPr/>
        </p:nvGrpSpPr>
        <p:grpSpPr>
          <a:xfrm>
            <a:off x="449279" y="5971032"/>
            <a:ext cx="10580670" cy="327218"/>
            <a:chOff x="449279" y="5971032"/>
            <a:chExt cx="10580670" cy="327218"/>
          </a:xfrm>
        </p:grpSpPr>
        <p:sp>
          <p:nvSpPr>
            <p:cNvPr id="9" name="TextBox 8"/>
            <p:cNvSpPr txBox="1"/>
            <p:nvPr/>
          </p:nvSpPr>
          <p:spPr>
            <a:xfrm>
              <a:off x="728886" y="5971032"/>
              <a:ext cx="10301063" cy="246221"/>
            </a:xfrm>
            <a:prstGeom prst="rect">
              <a:avLst/>
            </a:prstGeom>
            <a:noFill/>
          </p:spPr>
          <p:txBody>
            <a:bodyPr wrap="square" rtlCol="0">
              <a:spAutoFit/>
            </a:bodyPr>
            <a:lstStyle/>
            <a:p>
              <a:pPr lvl="0"/>
              <a:r>
                <a:rPr lang="en-US" sz="1000" i="1" dirty="0" smtClean="0">
                  <a:solidFill>
                    <a:schemeClr val="bg1"/>
                  </a:solidFill>
                </a:rPr>
                <a:t>Q. How </a:t>
              </a:r>
              <a:r>
                <a:rPr lang="en-US" sz="1000" i="1" dirty="0">
                  <a:solidFill>
                    <a:schemeClr val="bg1"/>
                  </a:solidFill>
                </a:rPr>
                <a:t>many hours did you spend at the </a:t>
              </a:r>
              <a:r>
                <a:rPr lang="en-US" sz="1000" i="1" dirty="0" smtClean="0">
                  <a:solidFill>
                    <a:schemeClr val="bg1"/>
                  </a:solidFill>
                </a:rPr>
                <a:t>exhibits </a:t>
              </a:r>
              <a:r>
                <a:rPr lang="en-US" sz="1000" i="1" dirty="0">
                  <a:solidFill>
                    <a:schemeClr val="bg1"/>
                  </a:solidFill>
                </a:rPr>
                <a:t>each </a:t>
              </a:r>
              <a:r>
                <a:rPr lang="en-US" sz="1000" i="1" dirty="0" smtClean="0">
                  <a:solidFill>
                    <a:schemeClr val="bg1"/>
                  </a:solidFill>
                </a:rPr>
                <a:t>day</a:t>
              </a:r>
              <a:r>
                <a:rPr lang="en-US" sz="1000" i="1" dirty="0">
                  <a:solidFill>
                    <a:schemeClr val="bg1"/>
                  </a:solidFill>
                </a:rPr>
                <a:t>?</a:t>
              </a:r>
              <a:endParaRPr lang="en-US" sz="1000" i="1" dirty="0" smtClean="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14" name="TextBox 13"/>
          <p:cNvSpPr txBox="1"/>
          <p:nvPr/>
        </p:nvSpPr>
        <p:spPr>
          <a:xfrm>
            <a:off x="6579704" y="1064260"/>
            <a:ext cx="5241852" cy="1938992"/>
          </a:xfrm>
          <a:prstGeom prst="rect">
            <a:avLst/>
          </a:prstGeom>
          <a:noFill/>
        </p:spPr>
        <p:txBody>
          <a:bodyPr wrap="square" rtlCol="0">
            <a:spAutoFit/>
          </a:bodyPr>
          <a:lstStyle/>
          <a:p>
            <a:r>
              <a:rPr lang="en-US" sz="1200" dirty="0"/>
              <a:t>Traffic Density is a measure of the average number of attendees who could have occupied every 100 sq. ft. of exhibit space during the show.  It therefore, takes into consideration such factors as net attendance, paid exhibit space, average number of hours the attendees spent at the exhibits, and the total number of hours the show was open.</a:t>
            </a:r>
          </a:p>
          <a:p>
            <a:endParaRPr lang="en-US" sz="1200" dirty="0"/>
          </a:p>
          <a:p>
            <a:r>
              <a:rPr lang="en-US" sz="1200" dirty="0"/>
              <a:t>Traffic Density measures the activity and synergism on the exhibit floor.  Densities that are very high (over 5) make it difficult for effective face-to-face contact and thus adversely affect performance.  Densities below 1.2 make it difficult for exhibitors to compete for the time and attention of attendees</a:t>
            </a:r>
            <a:r>
              <a:rPr lang="en-US" sz="1200" dirty="0" smtClean="0"/>
              <a:t>.</a:t>
            </a:r>
            <a:endParaRPr lang="en-US" sz="1200" dirty="0"/>
          </a:p>
        </p:txBody>
      </p:sp>
      <p:sp>
        <p:nvSpPr>
          <p:cNvPr id="16" name="Text Box 222"/>
          <p:cNvSpPr txBox="1">
            <a:spLocks noChangeArrowheads="1"/>
          </p:cNvSpPr>
          <p:nvPr/>
        </p:nvSpPr>
        <p:spPr bwMode="auto">
          <a:xfrm>
            <a:off x="7167074" y="4321951"/>
            <a:ext cx="4174025" cy="810490"/>
          </a:xfrm>
          <a:prstGeom prst="rect">
            <a:avLst/>
          </a:prstGeom>
          <a:noFill/>
          <a:ln>
            <a:noFill/>
          </a:ln>
          <a:extLst/>
        </p:spPr>
        <p:txBody>
          <a:bodyPr rot="0" vert="horz" wrap="square" lIns="91440" tIns="45720" rIns="91440" bIns="45720" anchor="t" anchorCtr="0" upright="1">
            <a:noAutofit/>
          </a:bodyPr>
          <a:lstStyle/>
          <a:p>
            <a:pPr marL="344488" marR="0" indent="-344488">
              <a:spcBef>
                <a:spcPts val="0"/>
              </a:spcBef>
              <a:spcAft>
                <a:spcPts val="0"/>
              </a:spcAft>
              <a:tabLst>
                <a:tab pos="2743200" algn="ctr"/>
                <a:tab pos="5486400" algn="r"/>
              </a:tabLst>
            </a:pPr>
            <a:r>
              <a:rPr lang="en-US" sz="1100" dirty="0" smtClean="0">
                <a:effectLst/>
                <a:ea typeface="Times New Roman" panose="02020603050405020304" pitchFamily="18" charset="0"/>
                <a:cs typeface="Times New Roman" panose="02020603050405020304" pitchFamily="18" charset="0"/>
              </a:rPr>
              <a:t>N</a:t>
            </a:r>
            <a:r>
              <a:rPr lang="en-US" sz="1100" dirty="0" smtClean="0">
                <a:ea typeface="Times New Roman" panose="02020603050405020304" pitchFamily="18" charset="0"/>
                <a:cs typeface="Times New Roman" panose="02020603050405020304" pitchFamily="18" charset="0"/>
              </a:rPr>
              <a:t>  </a:t>
            </a:r>
            <a:r>
              <a:rPr lang="en-US" sz="1100" dirty="0" smtClean="0">
                <a:effectLst/>
                <a:ea typeface="Times New Roman" panose="02020603050405020304" pitchFamily="18" charset="0"/>
                <a:cs typeface="Times New Roman" panose="02020603050405020304" pitchFamily="18" charset="0"/>
              </a:rPr>
              <a:t>=	Net </a:t>
            </a:r>
            <a:r>
              <a:rPr lang="en-US" sz="1100" dirty="0">
                <a:effectLst/>
                <a:ea typeface="Times New Roman" panose="02020603050405020304" pitchFamily="18" charset="0"/>
                <a:cs typeface="Times New Roman" panose="02020603050405020304" pitchFamily="18" charset="0"/>
              </a:rPr>
              <a:t>Attendance = </a:t>
            </a:r>
            <a:r>
              <a:rPr lang="en-US" sz="1100" dirty="0" smtClean="0">
                <a:effectLst/>
                <a:ea typeface="Times New Roman" panose="02020603050405020304" pitchFamily="18" charset="0"/>
                <a:cs typeface="Times New Roman" panose="02020603050405020304" pitchFamily="18" charset="0"/>
              </a:rPr>
              <a:t>13,079</a:t>
            </a:r>
            <a:endParaRPr lang="en-US" sz="1100" dirty="0" smtClean="0">
              <a:solidFill>
                <a:srgbClr val="FF0000"/>
              </a:solidFill>
              <a:effectLst/>
              <a:ea typeface="Times New Roman" panose="02020603050405020304" pitchFamily="18" charset="0"/>
              <a:cs typeface="Times New Roman" panose="02020603050405020304" pitchFamily="18" charset="0"/>
            </a:endParaRPr>
          </a:p>
          <a:p>
            <a:pPr marL="344488" marR="0" indent="-344488">
              <a:spcBef>
                <a:spcPts val="0"/>
              </a:spcBef>
              <a:spcAft>
                <a:spcPts val="0"/>
              </a:spcAft>
              <a:tabLst>
                <a:tab pos="1144588" algn="l"/>
                <a:tab pos="1376363" algn="l"/>
              </a:tabLst>
            </a:pPr>
            <a:r>
              <a:rPr lang="en-US" sz="1100" dirty="0" smtClean="0">
                <a:effectLst/>
                <a:ea typeface="Times New Roman" panose="02020603050405020304" pitchFamily="18" charset="0"/>
                <a:cs typeface="Times New Roman" panose="02020603050405020304" pitchFamily="18" charset="0"/>
              </a:rPr>
              <a:t>A  </a:t>
            </a:r>
            <a:r>
              <a:rPr lang="en-US" sz="1100" dirty="0" smtClean="0">
                <a:ea typeface="Times New Roman" panose="02020603050405020304" pitchFamily="18" charset="0"/>
                <a:cs typeface="Times New Roman" panose="02020603050405020304" pitchFamily="18" charset="0"/>
              </a:rPr>
              <a:t>=	</a:t>
            </a:r>
            <a:r>
              <a:rPr lang="en-US" sz="1100" dirty="0" smtClean="0">
                <a:effectLst/>
                <a:ea typeface="Times New Roman" panose="02020603050405020304" pitchFamily="18" charset="0"/>
                <a:cs typeface="Times New Roman" panose="02020603050405020304" pitchFamily="18" charset="0"/>
              </a:rPr>
              <a:t>Net exhibit space = 305,600</a:t>
            </a:r>
            <a:endParaRPr lang="en-US" sz="1100" dirty="0" smtClean="0">
              <a:solidFill>
                <a:srgbClr val="FF0000"/>
              </a:solidFill>
              <a:effectLst/>
              <a:ea typeface="Times New Roman" panose="02020603050405020304" pitchFamily="18" charset="0"/>
              <a:cs typeface="Times New Roman" panose="02020603050405020304" pitchFamily="18" charset="0"/>
            </a:endParaRPr>
          </a:p>
          <a:p>
            <a:pPr marL="344488" marR="0" indent="-344488">
              <a:spcBef>
                <a:spcPts val="0"/>
              </a:spcBef>
              <a:spcAft>
                <a:spcPts val="0"/>
              </a:spcAft>
              <a:tabLst>
                <a:tab pos="733425" algn="l"/>
                <a:tab pos="933450" algn="l"/>
                <a:tab pos="1133475" algn="l"/>
              </a:tabLst>
            </a:pPr>
            <a:r>
              <a:rPr lang="en-US" sz="1100" dirty="0" smtClean="0">
                <a:effectLst/>
                <a:ea typeface="Times New Roman" panose="02020603050405020304" pitchFamily="18" charset="0"/>
                <a:cs typeface="Times New Roman" panose="02020603050405020304" pitchFamily="18" charset="0"/>
              </a:rPr>
              <a:t>Tv</a:t>
            </a:r>
            <a:r>
              <a:rPr lang="en-US" sz="1100" dirty="0" smtClean="0">
                <a:ea typeface="Times New Roman" panose="02020603050405020304" pitchFamily="18" charset="0"/>
                <a:cs typeface="Times New Roman" panose="02020603050405020304" pitchFamily="18" charset="0"/>
              </a:rPr>
              <a:t> </a:t>
            </a:r>
            <a:r>
              <a:rPr lang="en-US" sz="1100" dirty="0" smtClean="0">
                <a:effectLst/>
                <a:ea typeface="Times New Roman" panose="02020603050405020304" pitchFamily="18" charset="0"/>
                <a:cs typeface="Times New Roman" panose="02020603050405020304" pitchFamily="18" charset="0"/>
              </a:rPr>
              <a:t>=	Average </a:t>
            </a:r>
            <a:r>
              <a:rPr lang="en-US" sz="1100" dirty="0">
                <a:effectLst/>
                <a:ea typeface="Times New Roman" panose="02020603050405020304" pitchFamily="18" charset="0"/>
                <a:cs typeface="Times New Roman" panose="02020603050405020304" pitchFamily="18" charset="0"/>
              </a:rPr>
              <a:t>time attendees spent at the exhibits  =  </a:t>
            </a:r>
            <a:r>
              <a:rPr lang="en-US" sz="1100" dirty="0" smtClean="0">
                <a:effectLst/>
                <a:ea typeface="Times New Roman" panose="02020603050405020304" pitchFamily="18" charset="0"/>
                <a:cs typeface="Times New Roman" panose="02020603050405020304" pitchFamily="18" charset="0"/>
              </a:rPr>
              <a:t>10</a:t>
            </a:r>
            <a:r>
              <a:rPr lang="en-US" sz="1100" dirty="0" smtClean="0">
                <a:ea typeface="Times New Roman" panose="02020603050405020304" pitchFamily="18" charset="0"/>
                <a:cs typeface="Times New Roman" panose="02020603050405020304" pitchFamily="18" charset="0"/>
              </a:rPr>
              <a:t>.1</a:t>
            </a:r>
            <a:r>
              <a:rPr lang="en-US" sz="1100" dirty="0" smtClean="0">
                <a:effectLst/>
                <a:ea typeface="Times New Roman" panose="02020603050405020304" pitchFamily="18" charset="0"/>
                <a:cs typeface="Times New Roman" panose="02020603050405020304" pitchFamily="18" charset="0"/>
              </a:rPr>
              <a:t> hours</a:t>
            </a:r>
            <a:endParaRPr lang="en-US" sz="1100" dirty="0">
              <a:effectLst/>
              <a:ea typeface="Times New Roman" panose="02020603050405020304" pitchFamily="18" charset="0"/>
              <a:cs typeface="Times New Roman" panose="02020603050405020304" pitchFamily="18" charset="0"/>
            </a:endParaRPr>
          </a:p>
          <a:p>
            <a:pPr marL="344488" marR="0" indent="-344488">
              <a:spcBef>
                <a:spcPts val="0"/>
              </a:spcBef>
              <a:spcAft>
                <a:spcPts val="0"/>
              </a:spcAft>
            </a:pPr>
            <a:r>
              <a:rPr lang="en-US" sz="1100" dirty="0" smtClean="0">
                <a:effectLst/>
                <a:ea typeface="Times New Roman" panose="02020603050405020304" pitchFamily="18" charset="0"/>
                <a:cs typeface="Times New Roman" panose="02020603050405020304" pitchFamily="18" charset="0"/>
              </a:rPr>
              <a:t>Ts</a:t>
            </a:r>
            <a:r>
              <a:rPr lang="en-US" sz="1100" dirty="0" smtClean="0">
                <a:ea typeface="Times New Roman" panose="02020603050405020304" pitchFamily="18" charset="0"/>
                <a:cs typeface="Times New Roman" panose="02020603050405020304" pitchFamily="18" charset="0"/>
              </a:rPr>
              <a:t>  </a:t>
            </a:r>
            <a:r>
              <a:rPr lang="en-US" sz="1100" dirty="0" smtClean="0">
                <a:effectLst/>
                <a:ea typeface="Times New Roman" panose="02020603050405020304" pitchFamily="18" charset="0"/>
                <a:cs typeface="Times New Roman" panose="02020603050405020304" pitchFamily="18" charset="0"/>
              </a:rPr>
              <a:t>= 	Total </a:t>
            </a:r>
            <a:r>
              <a:rPr lang="en-US" sz="1100" dirty="0">
                <a:effectLst/>
                <a:ea typeface="Times New Roman" panose="02020603050405020304" pitchFamily="18" charset="0"/>
                <a:cs typeface="Times New Roman" panose="02020603050405020304" pitchFamily="18" charset="0"/>
              </a:rPr>
              <a:t>hours the exhibits were open =  </a:t>
            </a:r>
            <a:r>
              <a:rPr lang="en-US" sz="1100" dirty="0" smtClean="0">
                <a:ea typeface="Times New Roman" panose="02020603050405020304" pitchFamily="18" charset="0"/>
                <a:cs typeface="Times New Roman" panose="02020603050405020304" pitchFamily="18" charset="0"/>
              </a:rPr>
              <a:t>25.5</a:t>
            </a:r>
            <a:r>
              <a:rPr lang="en-US" sz="1100" dirty="0" smtClean="0">
                <a:effectLst/>
                <a:ea typeface="Times New Roman" panose="02020603050405020304" pitchFamily="18" charset="0"/>
                <a:cs typeface="Times New Roman" panose="02020603050405020304" pitchFamily="18" charset="0"/>
              </a:rPr>
              <a:t> hours</a:t>
            </a:r>
            <a:endParaRPr lang="en-US" sz="1100" dirty="0">
              <a:effectLst/>
              <a:ea typeface="Times New Roman" panose="02020603050405020304" pitchFamily="18" charset="0"/>
              <a:cs typeface="Times New Roman" panose="02020603050405020304" pitchFamily="18" charset="0"/>
            </a:endParaRPr>
          </a:p>
        </p:txBody>
      </p:sp>
      <p:grpSp>
        <p:nvGrpSpPr>
          <p:cNvPr id="17" name="Group 16"/>
          <p:cNvGrpSpPr/>
          <p:nvPr/>
        </p:nvGrpSpPr>
        <p:grpSpPr>
          <a:xfrm>
            <a:off x="7372739" y="3604191"/>
            <a:ext cx="2873181" cy="717760"/>
            <a:chOff x="7875156" y="4131837"/>
            <a:chExt cx="2873181" cy="717760"/>
          </a:xfrm>
        </p:grpSpPr>
        <p:sp>
          <p:nvSpPr>
            <p:cNvPr id="18" name="Text Box 221"/>
            <p:cNvSpPr txBox="1">
              <a:spLocks noChangeArrowheads="1"/>
            </p:cNvSpPr>
            <p:nvPr/>
          </p:nvSpPr>
          <p:spPr bwMode="auto">
            <a:xfrm>
              <a:off x="7875156" y="4131837"/>
              <a:ext cx="1903055" cy="55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400" dirty="0">
                  <a:effectLst/>
                  <a:ea typeface="Times New Roman" panose="02020603050405020304" pitchFamily="18" charset="0"/>
                  <a:cs typeface="Times New Roman" panose="02020603050405020304" pitchFamily="18" charset="0"/>
                </a:rPr>
                <a:t> </a:t>
              </a:r>
            </a:p>
            <a:p>
              <a:pPr marL="0" marR="91440">
                <a:spcBef>
                  <a:spcPts val="0"/>
                </a:spcBef>
                <a:spcAft>
                  <a:spcPts val="0"/>
                </a:spcAft>
              </a:pPr>
              <a:r>
                <a:rPr lang="en-US" sz="1400" b="1" i="1" dirty="0">
                  <a:effectLst/>
                  <a:ea typeface="Times New Roman" panose="02020603050405020304" pitchFamily="18" charset="0"/>
                  <a:cs typeface="Times New Roman" panose="02020603050405020304" pitchFamily="18" charset="0"/>
                </a:rPr>
                <a:t>Traffic Density (TD) =</a:t>
              </a:r>
              <a:endParaRPr lang="en-US" sz="1400" dirty="0">
                <a:effectLst/>
                <a:ea typeface="Times New Roman" panose="02020603050405020304" pitchFamily="18" charset="0"/>
                <a:cs typeface="Times New Roman" panose="02020603050405020304" pitchFamily="18" charset="0"/>
              </a:endParaRPr>
            </a:p>
            <a:p>
              <a:pPr marL="0" marR="0">
                <a:spcBef>
                  <a:spcPts val="0"/>
                </a:spcBef>
                <a:spcAft>
                  <a:spcPts val="0"/>
                </a:spcAft>
                <a:tabLst>
                  <a:tab pos="2743200" algn="ctr"/>
                  <a:tab pos="5486400" algn="r"/>
                  <a:tab pos="457200" algn="l"/>
                </a:tabLst>
              </a:pPr>
              <a:r>
                <a:rPr lang="en-US" sz="1400" dirty="0">
                  <a:effectLst/>
                  <a:ea typeface="Times New Roman" panose="02020603050405020304" pitchFamily="18" charset="0"/>
                  <a:cs typeface="Times New Roman" panose="02020603050405020304" pitchFamily="18" charset="0"/>
                </a:rPr>
                <a:t> </a:t>
              </a:r>
            </a:p>
          </p:txBody>
        </p:sp>
        <p:sp>
          <p:nvSpPr>
            <p:cNvPr id="19" name="Text Box 221"/>
            <p:cNvSpPr txBox="1">
              <a:spLocks noChangeArrowheads="1"/>
            </p:cNvSpPr>
            <p:nvPr/>
          </p:nvSpPr>
          <p:spPr bwMode="auto">
            <a:xfrm>
              <a:off x="9564382" y="4216356"/>
              <a:ext cx="1183955" cy="633241"/>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1400" dirty="0">
                  <a:effectLst/>
                  <a:ea typeface="Times New Roman" panose="02020603050405020304" pitchFamily="18" charset="0"/>
                  <a:cs typeface="Times New Roman" panose="02020603050405020304" pitchFamily="18" charset="0"/>
                </a:rPr>
                <a:t> </a:t>
              </a:r>
              <a:r>
                <a:rPr lang="en-US" sz="1400" b="1" i="1" dirty="0" smtClean="0">
                  <a:effectLst/>
                  <a:ea typeface="Times New Roman" panose="02020603050405020304" pitchFamily="18" charset="0"/>
                  <a:cs typeface="Times New Roman" panose="02020603050405020304" pitchFamily="18" charset="0"/>
                </a:rPr>
                <a:t>N </a:t>
              </a:r>
              <a:r>
                <a:rPr lang="en-US" sz="1400" b="1" i="1" dirty="0">
                  <a:effectLst/>
                  <a:ea typeface="Times New Roman" panose="02020603050405020304" pitchFamily="18" charset="0"/>
                  <a:cs typeface="Times New Roman" panose="02020603050405020304" pitchFamily="18" charset="0"/>
                </a:rPr>
                <a:t>x tv x 100</a:t>
              </a:r>
              <a:endParaRPr lang="en-US" sz="14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i="1" dirty="0">
                  <a:effectLst/>
                  <a:ea typeface="Times New Roman" panose="02020603050405020304" pitchFamily="18" charset="0"/>
                  <a:cs typeface="Times New Roman" panose="02020603050405020304" pitchFamily="18" charset="0"/>
                </a:rPr>
                <a:t>A x </a:t>
              </a:r>
              <a:r>
                <a:rPr lang="en-US" sz="1400" b="1" i="1" dirty="0" smtClean="0">
                  <a:effectLst/>
                  <a:ea typeface="Times New Roman" panose="02020603050405020304" pitchFamily="18" charset="0"/>
                  <a:cs typeface="Times New Roman" panose="02020603050405020304" pitchFamily="18" charset="0"/>
                </a:rPr>
                <a:t>ts</a:t>
              </a:r>
              <a:r>
                <a:rPr lang="en-US" sz="1400" dirty="0">
                  <a:effectLst/>
                  <a:ea typeface="Times New Roman" panose="02020603050405020304" pitchFamily="18" charset="0"/>
                  <a:cs typeface="Times New Roman" panose="02020603050405020304" pitchFamily="18" charset="0"/>
                </a:rPr>
                <a:t> </a:t>
              </a:r>
            </a:p>
          </p:txBody>
        </p:sp>
        <p:cxnSp>
          <p:nvCxnSpPr>
            <p:cNvPr id="20" name="Straight Connector 19"/>
            <p:cNvCxnSpPr/>
            <p:nvPr/>
          </p:nvCxnSpPr>
          <p:spPr>
            <a:xfrm>
              <a:off x="9653440" y="4495652"/>
              <a:ext cx="1005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052713" y="5049693"/>
            <a:ext cx="4233902" cy="276999"/>
          </a:xfrm>
          <a:prstGeom prst="rect">
            <a:avLst/>
          </a:prstGeom>
          <a:noFill/>
        </p:spPr>
        <p:txBody>
          <a:bodyPr wrap="square" rtlCol="0">
            <a:spAutoFit/>
          </a:bodyPr>
          <a:lstStyle/>
          <a:p>
            <a:r>
              <a:rPr lang="en-US" sz="1200" dirty="0" smtClean="0"/>
              <a:t>   Chicago                                     Chicago</a:t>
            </a:r>
            <a:endParaRPr lang="en-US" sz="1200" dirty="0"/>
          </a:p>
        </p:txBody>
      </p:sp>
      <p:sp>
        <p:nvSpPr>
          <p:cNvPr id="4" name="Rectangle 3"/>
          <p:cNvSpPr/>
          <p:nvPr/>
        </p:nvSpPr>
        <p:spPr>
          <a:xfrm>
            <a:off x="6286606" y="5428626"/>
            <a:ext cx="5529273" cy="246221"/>
          </a:xfrm>
          <a:prstGeom prst="rect">
            <a:avLst/>
          </a:prstGeom>
        </p:spPr>
        <p:txBody>
          <a:bodyPr wrap="square">
            <a:spAutoFit/>
          </a:bodyPr>
          <a:lstStyle/>
          <a:p>
            <a:pPr algn="ctr"/>
            <a:r>
              <a:rPr lang="en-US" sz="1000" i="1" dirty="0" smtClean="0"/>
              <a:t>Excludes </a:t>
            </a:r>
            <a:r>
              <a:rPr lang="en-US" sz="1000" i="1" dirty="0"/>
              <a:t>exhibitor </a:t>
            </a:r>
            <a:r>
              <a:rPr lang="en-US" sz="1000" i="1" dirty="0" smtClean="0"/>
              <a:t>personnel, </a:t>
            </a:r>
            <a:r>
              <a:rPr lang="en-US" sz="1000" i="1" dirty="0"/>
              <a:t>press, </a:t>
            </a:r>
            <a:r>
              <a:rPr lang="en-US" sz="1000" i="1" dirty="0" smtClean="0"/>
              <a:t>ticket only, and </a:t>
            </a:r>
            <a:r>
              <a:rPr lang="en-US" sz="1000" i="1" dirty="0"/>
              <a:t>manufacturers’ </a:t>
            </a:r>
            <a:r>
              <a:rPr lang="en-US" sz="1000" i="1" dirty="0" smtClean="0"/>
              <a:t>reps.</a:t>
            </a:r>
            <a:endParaRPr lang="en-US" sz="1000" b="0" i="1" dirty="0">
              <a:effectLst/>
            </a:endParaRPr>
          </a:p>
        </p:txBody>
      </p:sp>
      <p:graphicFrame>
        <p:nvGraphicFramePr>
          <p:cNvPr id="21" name="Chart Placeholder 9"/>
          <p:cNvGraphicFramePr>
            <a:graphicFrameLocks/>
          </p:cNvGraphicFramePr>
          <p:nvPr>
            <p:extLst>
              <p:ext uri="{D42A27DB-BD31-4B8C-83A1-F6EECF244321}">
                <p14:modId xmlns:p14="http://schemas.microsoft.com/office/powerpoint/2010/main" val="2597876183"/>
              </p:ext>
            </p:extLst>
          </p:nvPr>
        </p:nvGraphicFramePr>
        <p:xfrm>
          <a:off x="407927" y="1162196"/>
          <a:ext cx="5739673" cy="3887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361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240" y="597322"/>
            <a:ext cx="10972800" cy="288131"/>
          </a:xfrm>
        </p:spPr>
        <p:txBody>
          <a:bodyPr/>
          <a:lstStyle/>
          <a:p>
            <a:r>
              <a:rPr lang="en-US" dirty="0" smtClean="0"/>
              <a:t>Time spent on the show floor up this year</a:t>
            </a:r>
            <a:endParaRPr lang="en-US" dirty="0"/>
          </a:p>
        </p:txBody>
      </p:sp>
      <p:sp>
        <p:nvSpPr>
          <p:cNvPr id="3" name="Text Placeholder 2"/>
          <p:cNvSpPr>
            <a:spLocks noGrp="1"/>
          </p:cNvSpPr>
          <p:nvPr>
            <p:ph type="body" sz="quarter" idx="10"/>
          </p:nvPr>
        </p:nvSpPr>
        <p:spPr/>
        <p:txBody>
          <a:bodyPr/>
          <a:lstStyle/>
          <a:p>
            <a:r>
              <a:rPr lang="en-US" dirty="0" smtClean="0"/>
              <a:t>Attendee Activity</a:t>
            </a:r>
            <a:endParaRPr lang="en-US" dirty="0"/>
          </a:p>
        </p:txBody>
      </p:sp>
      <p:grpSp>
        <p:nvGrpSpPr>
          <p:cNvPr id="7" name="Group 6"/>
          <p:cNvGrpSpPr/>
          <p:nvPr/>
        </p:nvGrpSpPr>
        <p:grpSpPr>
          <a:xfrm>
            <a:off x="449279" y="5971032"/>
            <a:ext cx="10580670" cy="327218"/>
            <a:chOff x="449279" y="5971032"/>
            <a:chExt cx="10580670" cy="327218"/>
          </a:xfrm>
        </p:grpSpPr>
        <p:sp>
          <p:nvSpPr>
            <p:cNvPr id="9" name="TextBox 8"/>
            <p:cNvSpPr txBox="1"/>
            <p:nvPr/>
          </p:nvSpPr>
          <p:spPr>
            <a:xfrm>
              <a:off x="728886" y="5971032"/>
              <a:ext cx="10301063" cy="246221"/>
            </a:xfrm>
            <a:prstGeom prst="rect">
              <a:avLst/>
            </a:prstGeom>
            <a:noFill/>
          </p:spPr>
          <p:txBody>
            <a:bodyPr wrap="square" rtlCol="0">
              <a:spAutoFit/>
            </a:bodyPr>
            <a:lstStyle/>
            <a:p>
              <a:pPr lvl="0"/>
              <a:r>
                <a:rPr lang="en-US" sz="1000" i="1" dirty="0" smtClean="0">
                  <a:solidFill>
                    <a:schemeClr val="bg1"/>
                  </a:solidFill>
                </a:rPr>
                <a:t>Q. How </a:t>
              </a:r>
              <a:r>
                <a:rPr lang="en-US" sz="1000" i="1" dirty="0">
                  <a:solidFill>
                    <a:schemeClr val="bg1"/>
                  </a:solidFill>
                </a:rPr>
                <a:t>many hours did you spend at the </a:t>
              </a:r>
              <a:r>
                <a:rPr lang="en-US" sz="1000" i="1" dirty="0" smtClean="0">
                  <a:solidFill>
                    <a:schemeClr val="bg1"/>
                  </a:solidFill>
                </a:rPr>
                <a:t>exhibits each day?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grpSp>
        <p:nvGrpSpPr>
          <p:cNvPr id="15" name="Group 14"/>
          <p:cNvGrpSpPr/>
          <p:nvPr/>
        </p:nvGrpSpPr>
        <p:grpSpPr>
          <a:xfrm>
            <a:off x="6463227" y="2218893"/>
            <a:ext cx="2184009" cy="738664"/>
            <a:chOff x="5048108" y="2653091"/>
            <a:chExt cx="2184009" cy="738664"/>
          </a:xfrm>
        </p:grpSpPr>
        <p:sp>
          <p:nvSpPr>
            <p:cNvPr id="16" name="Flowchart: Alternate Process 15"/>
            <p:cNvSpPr/>
            <p:nvPr/>
          </p:nvSpPr>
          <p:spPr>
            <a:xfrm>
              <a:off x="5048108" y="2728071"/>
              <a:ext cx="588704" cy="588704"/>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742706" y="2653091"/>
              <a:ext cx="1489411" cy="738664"/>
            </a:xfrm>
            <a:prstGeom prst="rect">
              <a:avLst/>
            </a:prstGeom>
            <a:noFill/>
          </p:spPr>
          <p:txBody>
            <a:bodyPr wrap="square" rtlCol="0">
              <a:spAutoFit/>
            </a:bodyPr>
            <a:lstStyle/>
            <a:p>
              <a:r>
                <a:rPr lang="en-US" sz="1400" dirty="0" smtClean="0">
                  <a:solidFill>
                    <a:schemeClr val="tx1">
                      <a:lumMod val="90000"/>
                      <a:lumOff val="10000"/>
                    </a:schemeClr>
                  </a:solidFill>
                </a:rPr>
                <a:t>WEFTEC</a:t>
              </a:r>
              <a:r>
                <a:rPr lang="en-US" sz="1400" dirty="0" smtClean="0">
                  <a:solidFill>
                    <a:schemeClr val="tx1">
                      <a:lumMod val="90000"/>
                      <a:lumOff val="10000"/>
                    </a:schemeClr>
                  </a:solidFill>
                  <a:latin typeface="Calibri" panose="020F0502020204030204" pitchFamily="34" charset="0"/>
                  <a:cs typeface="Calibri" panose="020F0502020204030204" pitchFamily="34" charset="0"/>
                </a:rPr>
                <a:t>®</a:t>
              </a:r>
              <a:endParaRPr lang="en-US" sz="1400" dirty="0" smtClean="0">
                <a:solidFill>
                  <a:schemeClr val="tx1">
                    <a:lumMod val="90000"/>
                    <a:lumOff val="10000"/>
                  </a:schemeClr>
                </a:solidFill>
              </a:endParaRPr>
            </a:p>
            <a:p>
              <a:r>
                <a:rPr lang="en-US" sz="1400" dirty="0" smtClean="0">
                  <a:solidFill>
                    <a:schemeClr val="tx1">
                      <a:lumMod val="90000"/>
                      <a:lumOff val="10000"/>
                    </a:schemeClr>
                  </a:solidFill>
                </a:rPr>
                <a:t>Average Days Spent At Exhibits</a:t>
              </a:r>
              <a:endParaRPr lang="en-US" sz="1400" dirty="0">
                <a:solidFill>
                  <a:schemeClr val="tx1">
                    <a:lumMod val="90000"/>
                    <a:lumOff val="10000"/>
                  </a:schemeClr>
                </a:solidFill>
              </a:endParaRPr>
            </a:p>
          </p:txBody>
        </p:sp>
        <p:sp>
          <p:nvSpPr>
            <p:cNvPr id="18" name="TextBox 17"/>
            <p:cNvSpPr txBox="1"/>
            <p:nvPr/>
          </p:nvSpPr>
          <p:spPr>
            <a:xfrm>
              <a:off x="5053417" y="2837757"/>
              <a:ext cx="588704" cy="369332"/>
            </a:xfrm>
            <a:prstGeom prst="rect">
              <a:avLst/>
            </a:prstGeom>
            <a:noFill/>
          </p:spPr>
          <p:txBody>
            <a:bodyPr wrap="square" rtlCol="0">
              <a:spAutoFit/>
            </a:bodyPr>
            <a:lstStyle/>
            <a:p>
              <a:pPr algn="ctr"/>
              <a:r>
                <a:rPr lang="en-US" dirty="0" smtClean="0">
                  <a:solidFill>
                    <a:schemeClr val="bg1"/>
                  </a:solidFill>
                </a:rPr>
                <a:t>2.1</a:t>
              </a:r>
              <a:endParaRPr lang="en-US" dirty="0">
                <a:solidFill>
                  <a:schemeClr val="bg1"/>
                </a:solidFill>
              </a:endParaRPr>
            </a:p>
          </p:txBody>
        </p:sp>
      </p:grpSp>
      <p:grpSp>
        <p:nvGrpSpPr>
          <p:cNvPr id="19" name="Group 18"/>
          <p:cNvGrpSpPr/>
          <p:nvPr/>
        </p:nvGrpSpPr>
        <p:grpSpPr>
          <a:xfrm>
            <a:off x="8943209" y="2218893"/>
            <a:ext cx="2132862" cy="738664"/>
            <a:chOff x="5048108" y="3627365"/>
            <a:chExt cx="2076918" cy="738664"/>
          </a:xfrm>
        </p:grpSpPr>
        <p:sp>
          <p:nvSpPr>
            <p:cNvPr id="20" name="Flowchart: Alternate Process 19"/>
            <p:cNvSpPr/>
            <p:nvPr/>
          </p:nvSpPr>
          <p:spPr>
            <a:xfrm>
              <a:off x="5048108" y="3702345"/>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674697" y="3627365"/>
              <a:ext cx="1450329" cy="738664"/>
            </a:xfrm>
            <a:prstGeom prst="rect">
              <a:avLst/>
            </a:prstGeom>
            <a:noFill/>
          </p:spPr>
          <p:txBody>
            <a:bodyPr wrap="square" rtlCol="0">
              <a:spAutoFit/>
            </a:bodyPr>
            <a:lstStyle/>
            <a:p>
              <a:r>
                <a:rPr lang="en-US" sz="1400" dirty="0" smtClean="0">
                  <a:solidFill>
                    <a:schemeClr val="tx1">
                      <a:lumMod val="90000"/>
                      <a:lumOff val="10000"/>
                    </a:schemeClr>
                  </a:solidFill>
                </a:rPr>
                <a:t>ESI Norm </a:t>
              </a:r>
            </a:p>
            <a:p>
              <a:r>
                <a:rPr lang="en-US" sz="1400" dirty="0">
                  <a:solidFill>
                    <a:schemeClr val="tx1">
                      <a:lumMod val="90000"/>
                      <a:lumOff val="10000"/>
                    </a:schemeClr>
                  </a:solidFill>
                </a:rPr>
                <a:t>Average Days Spent At Exhibits</a:t>
              </a:r>
            </a:p>
          </p:txBody>
        </p:sp>
        <p:sp>
          <p:nvSpPr>
            <p:cNvPr id="22" name="TextBox 21"/>
            <p:cNvSpPr txBox="1"/>
            <p:nvPr/>
          </p:nvSpPr>
          <p:spPr>
            <a:xfrm>
              <a:off x="5057579" y="3812031"/>
              <a:ext cx="588704" cy="369332"/>
            </a:xfrm>
            <a:prstGeom prst="rect">
              <a:avLst/>
            </a:prstGeom>
            <a:noFill/>
          </p:spPr>
          <p:txBody>
            <a:bodyPr wrap="square" rtlCol="0">
              <a:spAutoFit/>
            </a:bodyPr>
            <a:lstStyle/>
            <a:p>
              <a:pPr algn="ctr"/>
              <a:r>
                <a:rPr lang="en-US" dirty="0" smtClean="0">
                  <a:solidFill>
                    <a:schemeClr val="bg1"/>
                  </a:solidFill>
                </a:rPr>
                <a:t>2.3</a:t>
              </a:r>
              <a:endParaRPr lang="en-US" dirty="0">
                <a:solidFill>
                  <a:schemeClr val="bg1"/>
                </a:solidFill>
              </a:endParaRPr>
            </a:p>
          </p:txBody>
        </p:sp>
      </p:grpSp>
      <p:graphicFrame>
        <p:nvGraphicFramePr>
          <p:cNvPr id="23" name="Table Placeholder 18"/>
          <p:cNvGraphicFramePr>
            <a:graphicFrameLocks/>
          </p:cNvGraphicFramePr>
          <p:nvPr>
            <p:extLst>
              <p:ext uri="{D42A27DB-BD31-4B8C-83A1-F6EECF244321}">
                <p14:modId xmlns:p14="http://schemas.microsoft.com/office/powerpoint/2010/main" val="3900524569"/>
              </p:ext>
            </p:extLst>
          </p:nvPr>
        </p:nvGraphicFramePr>
        <p:xfrm>
          <a:off x="1180585" y="3338278"/>
          <a:ext cx="3163774" cy="741680"/>
        </p:xfrm>
        <a:graphic>
          <a:graphicData uri="http://schemas.openxmlformats.org/drawingml/2006/table">
            <a:tbl>
              <a:tblPr firstRow="1" bandRow="1">
                <a:tableStyleId>{5C22544A-7EE6-4342-B048-85BDC9FD1C3A}</a:tableStyleId>
              </a:tblPr>
              <a:tblGrid>
                <a:gridCol w="1268328">
                  <a:extLst>
                    <a:ext uri="{9D8B030D-6E8A-4147-A177-3AD203B41FA5}">
                      <a16:colId xmlns:a16="http://schemas.microsoft.com/office/drawing/2014/main" val="20000"/>
                    </a:ext>
                  </a:extLst>
                </a:gridCol>
                <a:gridCol w="947723">
                  <a:extLst>
                    <a:ext uri="{9D8B030D-6E8A-4147-A177-3AD203B41FA5}">
                      <a16:colId xmlns:a16="http://schemas.microsoft.com/office/drawing/2014/main" val="2993841660"/>
                    </a:ext>
                  </a:extLst>
                </a:gridCol>
                <a:gridCol w="947723">
                  <a:extLst>
                    <a:ext uri="{9D8B030D-6E8A-4147-A177-3AD203B41FA5}">
                      <a16:colId xmlns:a16="http://schemas.microsoft.com/office/drawing/2014/main" val="801630339"/>
                    </a:ext>
                  </a:extLst>
                </a:gridCol>
              </a:tblGrid>
              <a:tr h="370840">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70840">
                <a:tc>
                  <a:txBody>
                    <a:bodyPr/>
                    <a:lstStyle/>
                    <a:p>
                      <a:pPr algn="ctr"/>
                      <a:r>
                        <a:rPr lang="en-US" sz="1200" dirty="0" smtClean="0">
                          <a:solidFill>
                            <a:schemeClr val="tx1">
                              <a:lumMod val="90000"/>
                              <a:lumOff val="10000"/>
                            </a:schemeClr>
                          </a:solidFill>
                        </a:rPr>
                        <a:t>Average</a:t>
                      </a:r>
                      <a:r>
                        <a:rPr lang="en-US" sz="1200" baseline="0" dirty="0" smtClean="0">
                          <a:solidFill>
                            <a:schemeClr val="tx1">
                              <a:lumMod val="90000"/>
                              <a:lumOff val="10000"/>
                            </a:schemeClr>
                          </a:solidFill>
                        </a:rPr>
                        <a:t> Hours</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9.8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10.1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bl>
          </a:graphicData>
        </a:graphic>
      </p:graphicFrame>
      <p:sp>
        <p:nvSpPr>
          <p:cNvPr id="2" name="Rectangle 1"/>
          <p:cNvSpPr/>
          <p:nvPr/>
        </p:nvSpPr>
        <p:spPr>
          <a:xfrm>
            <a:off x="411754" y="1553279"/>
            <a:ext cx="5059220" cy="369332"/>
          </a:xfrm>
          <a:prstGeom prst="rect">
            <a:avLst/>
          </a:prstGeom>
        </p:spPr>
        <p:txBody>
          <a:bodyPr wrap="square">
            <a:spAutoFit/>
          </a:bodyPr>
          <a:lstStyle/>
          <a:p>
            <a:pPr algn="ctr"/>
            <a:r>
              <a:rPr lang="en-US" dirty="0" smtClean="0">
                <a:solidFill>
                  <a:schemeClr val="tx1">
                    <a:lumMod val="90000"/>
                    <a:lumOff val="10000"/>
                  </a:schemeClr>
                </a:solidFill>
              </a:rPr>
              <a:t>Hours Spent At Exhibits</a:t>
            </a:r>
            <a:endParaRPr lang="en-US" dirty="0">
              <a:solidFill>
                <a:schemeClr val="tx1">
                  <a:lumMod val="90000"/>
                  <a:lumOff val="10000"/>
                </a:schemeClr>
              </a:solidFill>
            </a:endParaRPr>
          </a:p>
        </p:txBody>
      </p:sp>
      <p:grpSp>
        <p:nvGrpSpPr>
          <p:cNvPr id="24" name="Group 23"/>
          <p:cNvGrpSpPr/>
          <p:nvPr/>
        </p:nvGrpSpPr>
        <p:grpSpPr>
          <a:xfrm>
            <a:off x="771837" y="2200728"/>
            <a:ext cx="2344907" cy="738664"/>
            <a:chOff x="5048108" y="2653091"/>
            <a:chExt cx="2344907" cy="738664"/>
          </a:xfrm>
        </p:grpSpPr>
        <p:sp>
          <p:nvSpPr>
            <p:cNvPr id="25" name="Flowchart: Alternate Process 24"/>
            <p:cNvSpPr/>
            <p:nvPr/>
          </p:nvSpPr>
          <p:spPr>
            <a:xfrm>
              <a:off x="5048108" y="2728071"/>
              <a:ext cx="588704" cy="588704"/>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742706" y="2653091"/>
              <a:ext cx="1650309" cy="738664"/>
            </a:xfrm>
            <a:prstGeom prst="rect">
              <a:avLst/>
            </a:prstGeom>
            <a:noFill/>
          </p:spPr>
          <p:txBody>
            <a:bodyPr wrap="square" rtlCol="0">
              <a:spAutoFit/>
            </a:bodyPr>
            <a:lstStyle/>
            <a:p>
              <a:r>
                <a:rPr lang="en-US" sz="1400" dirty="0" smtClean="0">
                  <a:solidFill>
                    <a:schemeClr val="tx1">
                      <a:lumMod val="90000"/>
                      <a:lumOff val="10000"/>
                    </a:schemeClr>
                  </a:solidFill>
                </a:rPr>
                <a:t>WEFTEC</a:t>
              </a:r>
              <a:r>
                <a:rPr lang="en-US" sz="14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400" dirty="0" smtClean="0">
                  <a:solidFill>
                    <a:schemeClr val="tx1">
                      <a:lumMod val="90000"/>
                      <a:lumOff val="10000"/>
                    </a:schemeClr>
                  </a:solidFill>
                </a:rPr>
                <a:t> </a:t>
              </a:r>
            </a:p>
            <a:p>
              <a:r>
                <a:rPr lang="en-US" sz="1400" dirty="0" smtClean="0">
                  <a:solidFill>
                    <a:schemeClr val="tx1">
                      <a:lumMod val="90000"/>
                      <a:lumOff val="10000"/>
                    </a:schemeClr>
                  </a:solidFill>
                </a:rPr>
                <a:t>Average Hours Spent At Exhibits</a:t>
              </a:r>
              <a:endParaRPr lang="en-US" sz="1400" dirty="0">
                <a:solidFill>
                  <a:schemeClr val="tx1">
                    <a:lumMod val="90000"/>
                    <a:lumOff val="10000"/>
                  </a:schemeClr>
                </a:solidFill>
              </a:endParaRPr>
            </a:p>
          </p:txBody>
        </p:sp>
        <p:sp>
          <p:nvSpPr>
            <p:cNvPr id="27" name="TextBox 26"/>
            <p:cNvSpPr txBox="1"/>
            <p:nvPr/>
          </p:nvSpPr>
          <p:spPr>
            <a:xfrm>
              <a:off x="5053417" y="2837757"/>
              <a:ext cx="588704" cy="369332"/>
            </a:xfrm>
            <a:prstGeom prst="rect">
              <a:avLst/>
            </a:prstGeom>
            <a:noFill/>
          </p:spPr>
          <p:txBody>
            <a:bodyPr wrap="square" rtlCol="0">
              <a:spAutoFit/>
            </a:bodyPr>
            <a:lstStyle/>
            <a:p>
              <a:pPr algn="ctr"/>
              <a:r>
                <a:rPr lang="en-US" dirty="0" smtClean="0">
                  <a:solidFill>
                    <a:schemeClr val="bg1"/>
                  </a:solidFill>
                </a:rPr>
                <a:t>10.1</a:t>
              </a:r>
              <a:endParaRPr lang="en-US" dirty="0">
                <a:solidFill>
                  <a:schemeClr val="bg1"/>
                </a:solidFill>
              </a:endParaRPr>
            </a:p>
          </p:txBody>
        </p:sp>
      </p:grpSp>
      <p:grpSp>
        <p:nvGrpSpPr>
          <p:cNvPr id="28" name="Group 27"/>
          <p:cNvGrpSpPr/>
          <p:nvPr/>
        </p:nvGrpSpPr>
        <p:grpSpPr>
          <a:xfrm>
            <a:off x="3464309" y="2228238"/>
            <a:ext cx="2302476" cy="738664"/>
            <a:chOff x="5048108" y="3627365"/>
            <a:chExt cx="2242083" cy="738664"/>
          </a:xfrm>
        </p:grpSpPr>
        <p:sp>
          <p:nvSpPr>
            <p:cNvPr id="29" name="Flowchart: Alternate Process 28"/>
            <p:cNvSpPr/>
            <p:nvPr/>
          </p:nvSpPr>
          <p:spPr>
            <a:xfrm>
              <a:off x="5048108" y="3702345"/>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674698" y="3627365"/>
              <a:ext cx="1615493" cy="738664"/>
            </a:xfrm>
            <a:prstGeom prst="rect">
              <a:avLst/>
            </a:prstGeom>
            <a:noFill/>
          </p:spPr>
          <p:txBody>
            <a:bodyPr wrap="square" rtlCol="0">
              <a:spAutoFit/>
            </a:bodyPr>
            <a:lstStyle/>
            <a:p>
              <a:r>
                <a:rPr lang="en-US" sz="1400" dirty="0" smtClean="0">
                  <a:solidFill>
                    <a:schemeClr val="tx1">
                      <a:lumMod val="90000"/>
                      <a:lumOff val="10000"/>
                    </a:schemeClr>
                  </a:solidFill>
                </a:rPr>
                <a:t>ESI Norm </a:t>
              </a:r>
            </a:p>
            <a:p>
              <a:r>
                <a:rPr lang="en-US" sz="1400" dirty="0">
                  <a:solidFill>
                    <a:schemeClr val="tx1">
                      <a:lumMod val="90000"/>
                      <a:lumOff val="10000"/>
                    </a:schemeClr>
                  </a:solidFill>
                </a:rPr>
                <a:t>Average </a:t>
              </a:r>
              <a:r>
                <a:rPr lang="en-US" sz="1400" dirty="0" smtClean="0">
                  <a:solidFill>
                    <a:schemeClr val="tx1">
                      <a:lumMod val="90000"/>
                      <a:lumOff val="10000"/>
                    </a:schemeClr>
                  </a:solidFill>
                </a:rPr>
                <a:t>Hours Spent </a:t>
              </a:r>
              <a:r>
                <a:rPr lang="en-US" sz="1400" dirty="0">
                  <a:solidFill>
                    <a:schemeClr val="tx1">
                      <a:lumMod val="90000"/>
                      <a:lumOff val="10000"/>
                    </a:schemeClr>
                  </a:solidFill>
                </a:rPr>
                <a:t>At Exhibits</a:t>
              </a:r>
            </a:p>
          </p:txBody>
        </p:sp>
        <p:sp>
          <p:nvSpPr>
            <p:cNvPr id="31" name="TextBox 30"/>
            <p:cNvSpPr txBox="1"/>
            <p:nvPr/>
          </p:nvSpPr>
          <p:spPr>
            <a:xfrm>
              <a:off x="5057579" y="3812031"/>
              <a:ext cx="588704" cy="369332"/>
            </a:xfrm>
            <a:prstGeom prst="rect">
              <a:avLst/>
            </a:prstGeom>
            <a:noFill/>
          </p:spPr>
          <p:txBody>
            <a:bodyPr wrap="square" rtlCol="0">
              <a:spAutoFit/>
            </a:bodyPr>
            <a:lstStyle/>
            <a:p>
              <a:pPr algn="ctr"/>
              <a:r>
                <a:rPr lang="en-US" dirty="0" smtClean="0">
                  <a:solidFill>
                    <a:schemeClr val="bg1"/>
                  </a:solidFill>
                </a:rPr>
                <a:t>9.6</a:t>
              </a:r>
              <a:endParaRPr lang="en-US" dirty="0">
                <a:solidFill>
                  <a:schemeClr val="bg1"/>
                </a:solidFill>
              </a:endParaRPr>
            </a:p>
          </p:txBody>
        </p:sp>
      </p:grpSp>
      <p:sp>
        <p:nvSpPr>
          <p:cNvPr id="32" name="Rectangle 31"/>
          <p:cNvSpPr/>
          <p:nvPr/>
        </p:nvSpPr>
        <p:spPr>
          <a:xfrm>
            <a:off x="6016851" y="1625366"/>
            <a:ext cx="5059220" cy="369332"/>
          </a:xfrm>
          <a:prstGeom prst="rect">
            <a:avLst/>
          </a:prstGeom>
        </p:spPr>
        <p:txBody>
          <a:bodyPr wrap="square">
            <a:spAutoFit/>
          </a:bodyPr>
          <a:lstStyle/>
          <a:p>
            <a:pPr algn="ctr"/>
            <a:r>
              <a:rPr lang="en-US" dirty="0" smtClean="0">
                <a:solidFill>
                  <a:schemeClr val="tx1">
                    <a:lumMod val="90000"/>
                    <a:lumOff val="10000"/>
                  </a:schemeClr>
                </a:solidFill>
              </a:rPr>
              <a:t>Days Spent At Exhibits</a:t>
            </a:r>
            <a:endParaRPr lang="en-US" dirty="0">
              <a:solidFill>
                <a:schemeClr val="tx1">
                  <a:lumMod val="90000"/>
                  <a:lumOff val="10000"/>
                </a:schemeClr>
              </a:solidFill>
            </a:endParaRPr>
          </a:p>
        </p:txBody>
      </p:sp>
      <p:graphicFrame>
        <p:nvGraphicFramePr>
          <p:cNvPr id="35" name="Table Placeholder 18"/>
          <p:cNvGraphicFramePr>
            <a:graphicFrameLocks/>
          </p:cNvGraphicFramePr>
          <p:nvPr>
            <p:extLst>
              <p:ext uri="{D42A27DB-BD31-4B8C-83A1-F6EECF244321}">
                <p14:modId xmlns:p14="http://schemas.microsoft.com/office/powerpoint/2010/main" val="3832545090"/>
              </p:ext>
            </p:extLst>
          </p:nvPr>
        </p:nvGraphicFramePr>
        <p:xfrm>
          <a:off x="7008548" y="3222928"/>
          <a:ext cx="3277375" cy="741680"/>
        </p:xfrm>
        <a:graphic>
          <a:graphicData uri="http://schemas.openxmlformats.org/drawingml/2006/table">
            <a:tbl>
              <a:tblPr firstRow="1" bandRow="1">
                <a:tableStyleId>{5C22544A-7EE6-4342-B048-85BDC9FD1C3A}</a:tableStyleId>
              </a:tblPr>
              <a:tblGrid>
                <a:gridCol w="1268328">
                  <a:extLst>
                    <a:ext uri="{9D8B030D-6E8A-4147-A177-3AD203B41FA5}">
                      <a16:colId xmlns:a16="http://schemas.microsoft.com/office/drawing/2014/main" val="20000"/>
                    </a:ext>
                  </a:extLst>
                </a:gridCol>
                <a:gridCol w="947723">
                  <a:extLst>
                    <a:ext uri="{9D8B030D-6E8A-4147-A177-3AD203B41FA5}">
                      <a16:colId xmlns:a16="http://schemas.microsoft.com/office/drawing/2014/main" val="2993841660"/>
                    </a:ext>
                  </a:extLst>
                </a:gridCol>
                <a:gridCol w="1061324">
                  <a:extLst>
                    <a:ext uri="{9D8B030D-6E8A-4147-A177-3AD203B41FA5}">
                      <a16:colId xmlns:a16="http://schemas.microsoft.com/office/drawing/2014/main" val="801630339"/>
                    </a:ext>
                  </a:extLst>
                </a:gridCol>
              </a:tblGrid>
              <a:tr h="370840">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70840">
                <a:tc>
                  <a:txBody>
                    <a:bodyPr/>
                    <a:lstStyle/>
                    <a:p>
                      <a:pPr algn="ctr"/>
                      <a:r>
                        <a:rPr lang="en-US" sz="1200" dirty="0" smtClean="0">
                          <a:solidFill>
                            <a:schemeClr val="tx1">
                              <a:lumMod val="90000"/>
                              <a:lumOff val="10000"/>
                            </a:schemeClr>
                          </a:solidFill>
                        </a:rPr>
                        <a:t>Average</a:t>
                      </a:r>
                      <a:r>
                        <a:rPr lang="en-US" sz="1200" baseline="0" dirty="0" smtClean="0">
                          <a:solidFill>
                            <a:schemeClr val="tx1">
                              <a:lumMod val="90000"/>
                              <a:lumOff val="10000"/>
                            </a:schemeClr>
                          </a:solidFill>
                        </a:rPr>
                        <a:t> Days</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bl>
          </a:graphicData>
        </a:graphic>
      </p:graphicFrame>
    </p:spTree>
    <p:extLst>
      <p:ext uri="{BB962C8B-B14F-4D97-AF65-F5344CB8AC3E}">
        <p14:creationId xmlns:p14="http://schemas.microsoft.com/office/powerpoint/2010/main" val="236088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531" b="24531"/>
          <a:stretch>
            <a:fillRect/>
          </a:stretch>
        </p:blipFill>
        <p:spPr/>
      </p:pic>
      <p:sp>
        <p:nvSpPr>
          <p:cNvPr id="8" name="Rectangle 7"/>
          <p:cNvSpPr/>
          <p:nvPr/>
        </p:nvSpPr>
        <p:spPr>
          <a:xfrm>
            <a:off x="0" y="-1"/>
            <a:ext cx="12192000" cy="4140201"/>
          </a:xfrm>
          <a:prstGeom prst="rect">
            <a:avLst/>
          </a:prstGeom>
          <a:solidFill>
            <a:srgbClr val="36445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Oval 8"/>
          <p:cNvSpPr/>
          <p:nvPr/>
        </p:nvSpPr>
        <p:spPr>
          <a:xfrm>
            <a:off x="2762762" y="3482609"/>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26" name="Oval 25"/>
          <p:cNvSpPr/>
          <p:nvPr/>
        </p:nvSpPr>
        <p:spPr>
          <a:xfrm>
            <a:off x="4666655" y="351770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41" name="TextBox 40"/>
          <p:cNvSpPr txBox="1"/>
          <p:nvPr/>
        </p:nvSpPr>
        <p:spPr>
          <a:xfrm>
            <a:off x="2125046" y="4548453"/>
            <a:ext cx="2452426" cy="523220"/>
          </a:xfrm>
          <a:prstGeom prst="rect">
            <a:avLst/>
          </a:prstGeom>
          <a:noFill/>
        </p:spPr>
        <p:txBody>
          <a:bodyPr wrap="square" rtlCol="0">
            <a:spAutoFit/>
          </a:bodyPr>
          <a:lstStyle/>
          <a:p>
            <a:pPr algn="ctr"/>
            <a:r>
              <a:rPr lang="en-US" sz="1400" b="1" dirty="0" smtClean="0">
                <a:solidFill>
                  <a:schemeClr val="tx1">
                    <a:lumMod val="90000"/>
                    <a:lumOff val="10000"/>
                  </a:schemeClr>
                </a:solidFill>
              </a:rPr>
              <a:t>Education &amp; </a:t>
            </a:r>
          </a:p>
          <a:p>
            <a:pPr algn="ctr"/>
            <a:r>
              <a:rPr lang="en-US" sz="1400" b="1" dirty="0" smtClean="0">
                <a:solidFill>
                  <a:schemeClr val="tx1">
                    <a:lumMod val="90000"/>
                    <a:lumOff val="10000"/>
                  </a:schemeClr>
                </a:solidFill>
              </a:rPr>
              <a:t>Years Experience</a:t>
            </a:r>
            <a:endParaRPr lang="id-ID" sz="1400" b="1" dirty="0">
              <a:solidFill>
                <a:schemeClr val="tx1">
                  <a:lumMod val="90000"/>
                  <a:lumOff val="10000"/>
                </a:schemeClr>
              </a:solidFill>
            </a:endParaRPr>
          </a:p>
        </p:txBody>
      </p:sp>
      <p:sp>
        <p:nvSpPr>
          <p:cNvPr id="44" name="TextBox 43"/>
          <p:cNvSpPr txBox="1"/>
          <p:nvPr/>
        </p:nvSpPr>
        <p:spPr>
          <a:xfrm>
            <a:off x="4322800" y="4577785"/>
            <a:ext cx="1734823" cy="523220"/>
          </a:xfrm>
          <a:prstGeom prst="rect">
            <a:avLst/>
          </a:prstGeom>
          <a:noFill/>
        </p:spPr>
        <p:txBody>
          <a:bodyPr wrap="square" rtlCol="0">
            <a:spAutoFit/>
          </a:bodyPr>
          <a:lstStyle/>
          <a:p>
            <a:pPr algn="ctr"/>
            <a:r>
              <a:rPr lang="en-US" sz="1400" b="1" dirty="0" smtClean="0">
                <a:solidFill>
                  <a:schemeClr val="tx1">
                    <a:lumMod val="90000"/>
                    <a:lumOff val="10000"/>
                  </a:schemeClr>
                </a:solidFill>
              </a:rPr>
              <a:t>Age &amp; </a:t>
            </a:r>
          </a:p>
          <a:p>
            <a:pPr algn="ctr"/>
            <a:r>
              <a:rPr lang="en-US" sz="1400" b="1" dirty="0" smtClean="0">
                <a:solidFill>
                  <a:schemeClr val="tx1">
                    <a:lumMod val="90000"/>
                    <a:lumOff val="10000"/>
                  </a:schemeClr>
                </a:solidFill>
              </a:rPr>
              <a:t>Gender</a:t>
            </a:r>
            <a:endParaRPr lang="id-ID" sz="1400" b="1" dirty="0">
              <a:solidFill>
                <a:schemeClr val="tx1">
                  <a:lumMod val="90000"/>
                  <a:lumOff val="10000"/>
                </a:schemeClr>
              </a:solidFill>
            </a:endParaRPr>
          </a:p>
        </p:txBody>
      </p:sp>
      <p:sp>
        <p:nvSpPr>
          <p:cNvPr id="52" name="Title 1"/>
          <p:cNvSpPr txBox="1">
            <a:spLocks/>
          </p:cNvSpPr>
          <p:nvPr/>
        </p:nvSpPr>
        <p:spPr>
          <a:xfrm>
            <a:off x="2942228" y="1821753"/>
            <a:ext cx="5808136" cy="2881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latin typeface="Calibri  "/>
                <a:ea typeface="Open Sans" pitchFamily="34" charset="0"/>
                <a:cs typeface="Arial" panose="020B0604020202020204" pitchFamily="34" charset="0"/>
              </a:rPr>
              <a:t>Attendee Demographics</a:t>
            </a:r>
            <a:endParaRPr lang="en-US" sz="2400" b="1" dirty="0">
              <a:solidFill>
                <a:schemeClr val="bg1"/>
              </a:solidFill>
              <a:latin typeface="Calibri  "/>
              <a:ea typeface="Open Sans" pitchFamily="34" charset="0"/>
              <a:cs typeface="Arial" panose="020B0604020202020204" pitchFamily="34" charset="0"/>
            </a:endParaRPr>
          </a:p>
        </p:txBody>
      </p:sp>
      <p:sp>
        <p:nvSpPr>
          <p:cNvPr id="171" name="Oval 170"/>
          <p:cNvSpPr/>
          <p:nvPr/>
        </p:nvSpPr>
        <p:spPr>
          <a:xfrm>
            <a:off x="6733736" y="353040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15" name="Oval 14"/>
          <p:cNvSpPr/>
          <p:nvPr/>
        </p:nvSpPr>
        <p:spPr>
          <a:xfrm>
            <a:off x="8649897" y="3515958"/>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16" name="TextBox 15"/>
          <p:cNvSpPr txBox="1"/>
          <p:nvPr/>
        </p:nvSpPr>
        <p:spPr>
          <a:xfrm>
            <a:off x="8039356" y="4578746"/>
            <a:ext cx="2452426" cy="523220"/>
          </a:xfrm>
          <a:prstGeom prst="rect">
            <a:avLst/>
          </a:prstGeom>
          <a:noFill/>
        </p:spPr>
        <p:txBody>
          <a:bodyPr wrap="square" rtlCol="0">
            <a:spAutoFit/>
          </a:bodyPr>
          <a:lstStyle/>
          <a:p>
            <a:pPr algn="ctr"/>
            <a:r>
              <a:rPr lang="en-US" sz="1400" b="1" dirty="0">
                <a:solidFill>
                  <a:schemeClr val="tx1">
                    <a:lumMod val="90000"/>
                    <a:lumOff val="10000"/>
                  </a:schemeClr>
                </a:solidFill>
              </a:rPr>
              <a:t>Other Events                           Attended</a:t>
            </a:r>
            <a:endParaRPr lang="id-ID" sz="1400" b="1" dirty="0">
              <a:solidFill>
                <a:schemeClr val="tx1">
                  <a:lumMod val="90000"/>
                  <a:lumOff val="10000"/>
                </a:schemeClr>
              </a:solidFill>
            </a:endParaRPr>
          </a:p>
        </p:txBody>
      </p:sp>
      <p:sp>
        <p:nvSpPr>
          <p:cNvPr id="17" name="TextBox 16"/>
          <p:cNvSpPr txBox="1"/>
          <p:nvPr/>
        </p:nvSpPr>
        <p:spPr>
          <a:xfrm>
            <a:off x="6474443" y="4567856"/>
            <a:ext cx="1734823" cy="307777"/>
          </a:xfrm>
          <a:prstGeom prst="rect">
            <a:avLst/>
          </a:prstGeom>
          <a:noFill/>
        </p:spPr>
        <p:txBody>
          <a:bodyPr wrap="square" rtlCol="0">
            <a:spAutoFit/>
          </a:bodyPr>
          <a:lstStyle/>
          <a:p>
            <a:pPr algn="ctr"/>
            <a:r>
              <a:rPr lang="en-US" sz="1400" b="1" dirty="0" smtClean="0">
                <a:solidFill>
                  <a:schemeClr val="tx1">
                    <a:lumMod val="90000"/>
                    <a:lumOff val="10000"/>
                  </a:schemeClr>
                </a:solidFill>
              </a:rPr>
              <a:t>Geography</a:t>
            </a:r>
            <a:endParaRPr lang="id-ID" sz="1400" b="1" dirty="0">
              <a:solidFill>
                <a:schemeClr val="tx1">
                  <a:lumMod val="90000"/>
                  <a:lumOff val="10000"/>
                </a:schemeClr>
              </a:solidFill>
            </a:endParaRPr>
          </a:p>
        </p:txBody>
      </p:sp>
    </p:spTree>
    <p:extLst>
      <p:ext uri="{BB962C8B-B14F-4D97-AF65-F5344CB8AC3E}">
        <p14:creationId xmlns:p14="http://schemas.microsoft.com/office/powerpoint/2010/main" val="3423648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225" y="576319"/>
            <a:ext cx="10461821" cy="417295"/>
          </a:xfrm>
        </p:spPr>
        <p:txBody>
          <a:bodyPr/>
          <a:lstStyle/>
          <a:p>
            <a:pPr algn="l"/>
            <a:r>
              <a:rPr lang="en-US" dirty="0" smtClean="0"/>
              <a:t>Education level stable. Years of experience down</a:t>
            </a:r>
            <a:endParaRPr lang="en-US" dirty="0"/>
          </a:p>
        </p:txBody>
      </p:sp>
      <p:graphicFrame>
        <p:nvGraphicFramePr>
          <p:cNvPr id="7" name="Table Placeholder 18"/>
          <p:cNvGraphicFramePr>
            <a:graphicFrameLocks noGrp="1"/>
          </p:cNvGraphicFramePr>
          <p:nvPr>
            <p:ph type="tbl" sz="quarter" idx="12"/>
            <p:extLst>
              <p:ext uri="{D42A27DB-BD31-4B8C-83A1-F6EECF244321}">
                <p14:modId xmlns:p14="http://schemas.microsoft.com/office/powerpoint/2010/main" val="1226874885"/>
              </p:ext>
            </p:extLst>
          </p:nvPr>
        </p:nvGraphicFramePr>
        <p:xfrm>
          <a:off x="1075792" y="1973395"/>
          <a:ext cx="3918830" cy="2913585"/>
        </p:xfrm>
        <a:graphic>
          <a:graphicData uri="http://schemas.openxmlformats.org/drawingml/2006/table">
            <a:tbl>
              <a:tblPr firstRow="1" bandRow="1">
                <a:tableStyleId>{5C22544A-7EE6-4342-B048-85BDC9FD1C3A}</a:tableStyleId>
              </a:tblPr>
              <a:tblGrid>
                <a:gridCol w="2378468">
                  <a:extLst>
                    <a:ext uri="{9D8B030D-6E8A-4147-A177-3AD203B41FA5}">
                      <a16:colId xmlns:a16="http://schemas.microsoft.com/office/drawing/2014/main" val="20000"/>
                    </a:ext>
                  </a:extLst>
                </a:gridCol>
                <a:gridCol w="713767">
                  <a:extLst>
                    <a:ext uri="{9D8B030D-6E8A-4147-A177-3AD203B41FA5}">
                      <a16:colId xmlns:a16="http://schemas.microsoft.com/office/drawing/2014/main" val="2993841660"/>
                    </a:ext>
                  </a:extLst>
                </a:gridCol>
                <a:gridCol w="826595">
                  <a:extLst>
                    <a:ext uri="{9D8B030D-6E8A-4147-A177-3AD203B41FA5}">
                      <a16:colId xmlns:a16="http://schemas.microsoft.com/office/drawing/2014/main" val="801630339"/>
                    </a:ext>
                  </a:extLst>
                </a:gridCol>
              </a:tblGrid>
              <a:tr h="358806">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R w="6350" cap="flat" cmpd="sng" algn="ctr">
                      <a:solidFill>
                        <a:schemeClr val="bg1">
                          <a:lumMod val="50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2292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High School</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3%</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32292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Technical School</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322926">
                <a:tc>
                  <a:txBody>
                    <a:bodyPr/>
                    <a:lstStyle/>
                    <a:p>
                      <a:pPr marL="91440" marR="0" indent="-45720">
                        <a:spcBef>
                          <a:spcPts val="600"/>
                        </a:spcBef>
                        <a:spcAft>
                          <a:spcPts val="600"/>
                        </a:spcAft>
                        <a:tabLst>
                          <a:tab pos="2743200" algn="ctr"/>
                          <a:tab pos="5486400" algn="r"/>
                          <a:tab pos="457200" algn="l"/>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Some College</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9%</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32292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Associates Degree</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5%</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5%</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32292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Bachelor’s Degree</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44%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42%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243947"/>
                  </a:ext>
                </a:extLst>
              </a:tr>
              <a:tr h="294297">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Master’s Degree</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31%</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1065832"/>
                  </a:ext>
                </a:extLst>
              </a:tr>
              <a:tr h="322926">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JD</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&lt;1%</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767386"/>
                  </a:ext>
                </a:extLst>
              </a:tr>
              <a:tr h="322926">
                <a:tc>
                  <a:txBody>
                    <a:bodyPr/>
                    <a:lstStyle/>
                    <a:p>
                      <a:pPr marL="45720" marR="0" indent="0">
                        <a:lnSpc>
                          <a:spcPct val="100000"/>
                        </a:lnSpc>
                        <a:spcBef>
                          <a:spcPts val="0"/>
                        </a:spcBef>
                        <a:spcAft>
                          <a:spcPts val="0"/>
                        </a:spcAft>
                      </a:pPr>
                      <a:r>
                        <a:rPr lang="en-US" sz="1200" b="0" kern="1200" baseline="0" dirty="0" smtClean="0">
                          <a:solidFill>
                            <a:schemeClr val="tx1"/>
                          </a:solidFill>
                          <a:effectLst/>
                          <a:latin typeface="+mn-lt"/>
                          <a:ea typeface="Times New Roman" panose="02020603050405020304" pitchFamily="18" charset="0"/>
                          <a:cs typeface="Times New Roman" panose="02020603050405020304" pitchFamily="18" charset="0"/>
                        </a:rPr>
                        <a:t>PhD</a:t>
                      </a:r>
                      <a:endParaRPr lang="en-US" sz="1200" b="0" kern="12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5%</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9416793"/>
                  </a:ext>
                </a:extLst>
              </a:tr>
            </a:tbl>
          </a:graphicData>
        </a:graphic>
      </p:graphicFrame>
      <p:sp>
        <p:nvSpPr>
          <p:cNvPr id="8" name="TextBox 7"/>
          <p:cNvSpPr txBox="1"/>
          <p:nvPr/>
        </p:nvSpPr>
        <p:spPr>
          <a:xfrm>
            <a:off x="1427175" y="1497338"/>
            <a:ext cx="3567447" cy="373488"/>
          </a:xfrm>
          <a:prstGeom prst="rect">
            <a:avLst/>
          </a:prstGeom>
          <a:noFill/>
        </p:spPr>
        <p:txBody>
          <a:bodyPr wrap="square" rtlCol="0">
            <a:spAutoFit/>
          </a:bodyPr>
          <a:lstStyle/>
          <a:p>
            <a:pPr algn="ctr"/>
            <a:r>
              <a:rPr lang="en-US" dirty="0" smtClean="0">
                <a:solidFill>
                  <a:schemeClr val="tx1">
                    <a:lumMod val="90000"/>
                    <a:lumOff val="10000"/>
                  </a:schemeClr>
                </a:solidFill>
              </a:rPr>
              <a:t>Level of Education</a:t>
            </a:r>
            <a:endParaRPr lang="en-US" dirty="0">
              <a:solidFill>
                <a:schemeClr val="tx1">
                  <a:lumMod val="90000"/>
                  <a:lumOff val="10000"/>
                </a:schemeClr>
              </a:solidFill>
            </a:endParaRPr>
          </a:p>
        </p:txBody>
      </p:sp>
      <p:grpSp>
        <p:nvGrpSpPr>
          <p:cNvPr id="15" name="Group 14"/>
          <p:cNvGrpSpPr/>
          <p:nvPr/>
        </p:nvGrpSpPr>
        <p:grpSpPr>
          <a:xfrm>
            <a:off x="449279" y="5969152"/>
            <a:ext cx="10580670" cy="400110"/>
            <a:chOff x="449279" y="5969152"/>
            <a:chExt cx="10580670" cy="400110"/>
          </a:xfrm>
        </p:grpSpPr>
        <p:sp>
          <p:nvSpPr>
            <p:cNvPr id="16" name="TextBox 15"/>
            <p:cNvSpPr txBox="1"/>
            <p:nvPr/>
          </p:nvSpPr>
          <p:spPr>
            <a:xfrm>
              <a:off x="728886" y="5969152"/>
              <a:ext cx="10301063" cy="400110"/>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What is your highest education level?</a:t>
              </a:r>
            </a:p>
            <a:p>
              <a:r>
                <a:rPr lang="en-US" sz="1000" i="1" dirty="0" smtClean="0">
                  <a:solidFill>
                    <a:schemeClr val="bg1"/>
                  </a:solidFill>
                </a:rPr>
                <a:t>Q. How many years of experience do you have in the water environment field?</a:t>
              </a:r>
              <a:endParaRPr lang="en-US" sz="1000" i="1"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9" name="Text Placeholder 1"/>
          <p:cNvSpPr>
            <a:spLocks noGrp="1"/>
          </p:cNvSpPr>
          <p:nvPr>
            <p:ph type="body" sz="quarter" idx="11"/>
          </p:nvPr>
        </p:nvSpPr>
        <p:spPr>
          <a:xfrm>
            <a:off x="530225" y="123825"/>
            <a:ext cx="2354263" cy="320675"/>
          </a:xfrm>
        </p:spPr>
        <p:txBody>
          <a:bodyPr>
            <a:normAutofit/>
          </a:bodyPr>
          <a:lstStyle/>
          <a:p>
            <a:pPr marL="0" indent="0">
              <a:buNone/>
            </a:pPr>
            <a:r>
              <a:rPr lang="en-US" sz="1400" dirty="0" smtClean="0">
                <a:solidFill>
                  <a:schemeClr val="accent1"/>
                </a:solidFill>
              </a:rPr>
              <a:t>Attendee Demographics</a:t>
            </a:r>
            <a:endParaRPr lang="en-US" sz="1400" dirty="0">
              <a:solidFill>
                <a:schemeClr val="accent1"/>
              </a:solidFill>
            </a:endParaRPr>
          </a:p>
        </p:txBody>
      </p:sp>
      <p:graphicFrame>
        <p:nvGraphicFramePr>
          <p:cNvPr id="24" name="Table Placeholder 18"/>
          <p:cNvGraphicFramePr>
            <a:graphicFrameLocks/>
          </p:cNvGraphicFramePr>
          <p:nvPr>
            <p:extLst>
              <p:ext uri="{D42A27DB-BD31-4B8C-83A1-F6EECF244321}">
                <p14:modId xmlns:p14="http://schemas.microsoft.com/office/powerpoint/2010/main" val="1827852286"/>
              </p:ext>
            </p:extLst>
          </p:nvPr>
        </p:nvGraphicFramePr>
        <p:xfrm>
          <a:off x="7121239" y="1939219"/>
          <a:ext cx="3513464" cy="2977095"/>
        </p:xfrm>
        <a:graphic>
          <a:graphicData uri="http://schemas.openxmlformats.org/drawingml/2006/table">
            <a:tbl>
              <a:tblPr firstRow="1" bandRow="1">
                <a:tableStyleId>{5C22544A-7EE6-4342-B048-85BDC9FD1C3A}</a:tableStyleId>
              </a:tblPr>
              <a:tblGrid>
                <a:gridCol w="2024890">
                  <a:extLst>
                    <a:ext uri="{9D8B030D-6E8A-4147-A177-3AD203B41FA5}">
                      <a16:colId xmlns:a16="http://schemas.microsoft.com/office/drawing/2014/main" val="20000"/>
                    </a:ext>
                  </a:extLst>
                </a:gridCol>
                <a:gridCol w="734494">
                  <a:extLst>
                    <a:ext uri="{9D8B030D-6E8A-4147-A177-3AD203B41FA5}">
                      <a16:colId xmlns:a16="http://schemas.microsoft.com/office/drawing/2014/main" val="2993841660"/>
                    </a:ext>
                  </a:extLst>
                </a:gridCol>
                <a:gridCol w="754080">
                  <a:extLst>
                    <a:ext uri="{9D8B030D-6E8A-4147-A177-3AD203B41FA5}">
                      <a16:colId xmlns:a16="http://schemas.microsoft.com/office/drawing/2014/main" val="801630339"/>
                    </a:ext>
                  </a:extLst>
                </a:gridCol>
              </a:tblGrid>
              <a:tr h="407822">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R w="6350" cap="flat" cmpd="sng" algn="ctr">
                      <a:solidFill>
                        <a:schemeClr val="bg1">
                          <a:lumMod val="50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67039">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Less</a:t>
                      </a:r>
                      <a:r>
                        <a:rPr lang="en-US" sz="1200" b="0" baseline="0" dirty="0" smtClean="0">
                          <a:solidFill>
                            <a:schemeClr val="tx1"/>
                          </a:solidFill>
                          <a:effectLst/>
                          <a:latin typeface="+mn-lt"/>
                          <a:ea typeface="Times New Roman" panose="02020603050405020304" pitchFamily="18" charset="0"/>
                          <a:cs typeface="Times New Roman" panose="02020603050405020304" pitchFamily="18" charset="0"/>
                        </a:rPr>
                        <a:t> than 1 year</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7039">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 to 5</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9849283"/>
                  </a:ext>
                </a:extLst>
              </a:tr>
              <a:tr h="367039">
                <a:tc>
                  <a:txBody>
                    <a:bodyPr/>
                    <a:lstStyle/>
                    <a:p>
                      <a:pPr marL="91440" marR="0" indent="-45720">
                        <a:spcBef>
                          <a:spcPts val="600"/>
                        </a:spcBef>
                        <a:spcAft>
                          <a:spcPts val="600"/>
                        </a:spcAft>
                        <a:tabLst>
                          <a:tab pos="2743200" algn="ctr"/>
                          <a:tab pos="5486400" algn="r"/>
                          <a:tab pos="457200" algn="l"/>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6 to 10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13%</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068412"/>
                  </a:ext>
                </a:extLst>
              </a:tr>
              <a:tr h="367039">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11 to 20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22%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23%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5586910"/>
                  </a:ext>
                </a:extLst>
              </a:tr>
              <a:tr h="367039">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21 to 30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25%</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23%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7583599"/>
                  </a:ext>
                </a:extLst>
              </a:tr>
              <a:tr h="367039">
                <a:tc>
                  <a:txBody>
                    <a:bodyPr/>
                    <a:lstStyle/>
                    <a:p>
                      <a:pPr marL="91440" marR="0" indent="-45720">
                        <a:spcBef>
                          <a:spcPts val="600"/>
                        </a:spcBef>
                        <a:spcAft>
                          <a:spcPts val="60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More than 30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600"/>
                        </a:spcBef>
                        <a:spcAft>
                          <a:spcPts val="600"/>
                        </a:spcAft>
                        <a:tabLst>
                          <a:tab pos="548640" algn="dec"/>
                        </a:tabLs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26%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26%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7039">
                <a:tc>
                  <a:txBody>
                    <a:bodyPr/>
                    <a:lstStyle/>
                    <a:p>
                      <a:pPr marL="45720" marR="0" indent="0">
                        <a:lnSpc>
                          <a:spcPct val="100000"/>
                        </a:lnSpc>
                        <a:spcBef>
                          <a:spcPts val="0"/>
                        </a:spcBef>
                        <a:spcAft>
                          <a:spcPts val="0"/>
                        </a:spcAft>
                      </a:pPr>
                      <a:r>
                        <a:rPr lang="en-US" sz="1200" b="0" kern="1200" dirty="0" smtClean="0">
                          <a:solidFill>
                            <a:schemeClr val="tx1"/>
                          </a:solidFill>
                          <a:effectLst/>
                          <a:latin typeface="+mn-lt"/>
                          <a:ea typeface="Times New Roman" panose="02020603050405020304" pitchFamily="18" charset="0"/>
                          <a:cs typeface="Times New Roman" panose="02020603050405020304" pitchFamily="18" charset="0"/>
                        </a:rPr>
                        <a:t>Average # of years</a:t>
                      </a:r>
                      <a:endParaRPr lang="en-US"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20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18</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3250775"/>
                  </a:ext>
                </a:extLst>
              </a:tr>
            </a:tbl>
          </a:graphicData>
        </a:graphic>
      </p:graphicFrame>
      <p:sp>
        <p:nvSpPr>
          <p:cNvPr id="25" name="TextBox 24"/>
          <p:cNvSpPr txBox="1"/>
          <p:nvPr/>
        </p:nvSpPr>
        <p:spPr>
          <a:xfrm>
            <a:off x="7294624" y="1456040"/>
            <a:ext cx="3567447" cy="373488"/>
          </a:xfrm>
          <a:prstGeom prst="rect">
            <a:avLst/>
          </a:prstGeom>
          <a:noFill/>
        </p:spPr>
        <p:txBody>
          <a:bodyPr wrap="square" rtlCol="0">
            <a:spAutoFit/>
          </a:bodyPr>
          <a:lstStyle/>
          <a:p>
            <a:pPr algn="ctr"/>
            <a:r>
              <a:rPr lang="en-US" dirty="0" smtClean="0">
                <a:solidFill>
                  <a:schemeClr val="tx1">
                    <a:lumMod val="90000"/>
                    <a:lumOff val="10000"/>
                  </a:schemeClr>
                </a:solidFill>
              </a:rPr>
              <a:t>Years Experience</a:t>
            </a:r>
            <a:endParaRPr lang="en-US" dirty="0">
              <a:solidFill>
                <a:schemeClr val="tx1">
                  <a:lumMod val="90000"/>
                  <a:lumOff val="10000"/>
                </a:schemeClr>
              </a:solidFill>
            </a:endParaRPr>
          </a:p>
        </p:txBody>
      </p:sp>
      <p:cxnSp>
        <p:nvCxnSpPr>
          <p:cNvPr id="5" name="Straight Connector 4"/>
          <p:cNvCxnSpPr/>
          <p:nvPr/>
        </p:nvCxnSpPr>
        <p:spPr>
          <a:xfrm>
            <a:off x="6047334" y="1191025"/>
            <a:ext cx="15369" cy="44567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53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626" y="671482"/>
            <a:ext cx="10030173" cy="200412"/>
          </a:xfrm>
        </p:spPr>
        <p:txBody>
          <a:bodyPr/>
          <a:lstStyle/>
          <a:p>
            <a:r>
              <a:rPr lang="en-US" dirty="0" smtClean="0"/>
              <a:t>WEFTEC</a:t>
            </a:r>
            <a:r>
              <a:rPr lang="en-US" dirty="0" smtClean="0">
                <a:latin typeface="Calibri" panose="020F0502020204030204" pitchFamily="34" charset="0"/>
                <a:cs typeface="Calibri" panose="020F0502020204030204" pitchFamily="34" charset="0"/>
              </a:rPr>
              <a:t>®</a:t>
            </a:r>
            <a:r>
              <a:rPr lang="en-US" dirty="0" smtClean="0"/>
              <a:t> draws an older male audience compared to other shows</a:t>
            </a:r>
            <a:endParaRPr lang="en-US" dirty="0"/>
          </a:p>
        </p:txBody>
      </p:sp>
      <p:grpSp>
        <p:nvGrpSpPr>
          <p:cNvPr id="15" name="Group 14"/>
          <p:cNvGrpSpPr/>
          <p:nvPr/>
        </p:nvGrpSpPr>
        <p:grpSpPr>
          <a:xfrm>
            <a:off x="449277" y="5963079"/>
            <a:ext cx="10580670" cy="400110"/>
            <a:chOff x="449279" y="5899579"/>
            <a:chExt cx="10580670" cy="400110"/>
          </a:xfrm>
        </p:grpSpPr>
        <p:sp>
          <p:nvSpPr>
            <p:cNvPr id="16" name="TextBox 15"/>
            <p:cNvSpPr txBox="1"/>
            <p:nvPr/>
          </p:nvSpPr>
          <p:spPr>
            <a:xfrm>
              <a:off x="728886" y="5899579"/>
              <a:ext cx="10301063" cy="400110"/>
            </a:xfrm>
            <a:prstGeom prst="rect">
              <a:avLst/>
            </a:prstGeom>
            <a:noFill/>
          </p:spPr>
          <p:txBody>
            <a:bodyPr wrap="square" rtlCol="0">
              <a:spAutoFit/>
            </a:bodyPr>
            <a:lstStyle/>
            <a:p>
              <a:r>
                <a:rPr lang="en-US" sz="1000" i="1" dirty="0" smtClean="0">
                  <a:solidFill>
                    <a:schemeClr val="bg1"/>
                  </a:solidFill>
                </a:rPr>
                <a:t>Age Groups: Appended from Registration Data</a:t>
              </a:r>
            </a:p>
            <a:p>
              <a:r>
                <a:rPr lang="en-US" sz="1000" i="1" dirty="0" smtClean="0">
                  <a:solidFill>
                    <a:schemeClr val="bg1"/>
                  </a:solidFill>
                </a:rPr>
                <a:t>Male vs. Female: Appended from Registration Data</a:t>
              </a:r>
              <a:endParaRPr lang="en-US" sz="1000" i="1"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9" name="Text Placeholder 1"/>
          <p:cNvSpPr>
            <a:spLocks noGrp="1"/>
          </p:cNvSpPr>
          <p:nvPr>
            <p:ph type="body" sz="quarter" idx="11"/>
          </p:nvPr>
        </p:nvSpPr>
        <p:spPr>
          <a:xfrm>
            <a:off x="530225" y="123825"/>
            <a:ext cx="2354263" cy="320675"/>
          </a:xfrm>
        </p:spPr>
        <p:txBody>
          <a:bodyPr>
            <a:normAutofit/>
          </a:bodyPr>
          <a:lstStyle/>
          <a:p>
            <a:pPr marL="0" indent="0">
              <a:buNone/>
            </a:pPr>
            <a:r>
              <a:rPr lang="en-US" sz="1400" dirty="0" smtClean="0">
                <a:solidFill>
                  <a:schemeClr val="accent1"/>
                </a:solidFill>
              </a:rPr>
              <a:t>Attendee Demographics</a:t>
            </a:r>
            <a:endParaRPr lang="en-US" sz="1400" dirty="0">
              <a:solidFill>
                <a:schemeClr val="accent1"/>
              </a:solidFill>
            </a:endParaRPr>
          </a:p>
        </p:txBody>
      </p:sp>
      <p:graphicFrame>
        <p:nvGraphicFramePr>
          <p:cNvPr id="22" name="Chart Placeholder 74"/>
          <p:cNvGraphicFramePr>
            <a:graphicFrameLocks/>
          </p:cNvGraphicFramePr>
          <p:nvPr>
            <p:extLst>
              <p:ext uri="{D42A27DB-BD31-4B8C-83A1-F6EECF244321}">
                <p14:modId xmlns:p14="http://schemas.microsoft.com/office/powerpoint/2010/main" val="570909099"/>
              </p:ext>
            </p:extLst>
          </p:nvPr>
        </p:nvGraphicFramePr>
        <p:xfrm>
          <a:off x="6381519" y="1433369"/>
          <a:ext cx="5059219" cy="299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Placeholder 11"/>
          <p:cNvGraphicFramePr>
            <a:graphicFrameLocks/>
          </p:cNvGraphicFramePr>
          <p:nvPr>
            <p:extLst>
              <p:ext uri="{D42A27DB-BD31-4B8C-83A1-F6EECF244321}">
                <p14:modId xmlns:p14="http://schemas.microsoft.com/office/powerpoint/2010/main" val="3265201554"/>
              </p:ext>
            </p:extLst>
          </p:nvPr>
        </p:nvGraphicFramePr>
        <p:xfrm>
          <a:off x="832762" y="1179336"/>
          <a:ext cx="5124450" cy="3157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26449451"/>
              </p:ext>
            </p:extLst>
          </p:nvPr>
        </p:nvGraphicFramePr>
        <p:xfrm>
          <a:off x="1581812" y="4431761"/>
          <a:ext cx="3433688" cy="889000"/>
        </p:xfrm>
        <a:graphic>
          <a:graphicData uri="http://schemas.openxmlformats.org/drawingml/2006/table">
            <a:tbl>
              <a:tblPr firstRow="1" bandRow="1">
                <a:tableStyleId>{5C22544A-7EE6-4342-B048-85BDC9FD1C3A}</a:tableStyleId>
              </a:tblPr>
              <a:tblGrid>
                <a:gridCol w="858422">
                  <a:extLst>
                    <a:ext uri="{9D8B030D-6E8A-4147-A177-3AD203B41FA5}">
                      <a16:colId xmlns:a16="http://schemas.microsoft.com/office/drawing/2014/main" val="3443120043"/>
                    </a:ext>
                  </a:extLst>
                </a:gridCol>
                <a:gridCol w="858422">
                  <a:extLst>
                    <a:ext uri="{9D8B030D-6E8A-4147-A177-3AD203B41FA5}">
                      <a16:colId xmlns:a16="http://schemas.microsoft.com/office/drawing/2014/main" val="2326596158"/>
                    </a:ext>
                  </a:extLst>
                </a:gridCol>
                <a:gridCol w="858422">
                  <a:extLst>
                    <a:ext uri="{9D8B030D-6E8A-4147-A177-3AD203B41FA5}">
                      <a16:colId xmlns:a16="http://schemas.microsoft.com/office/drawing/2014/main" val="2499126593"/>
                    </a:ext>
                  </a:extLst>
                </a:gridCol>
                <a:gridCol w="858422">
                  <a:extLst>
                    <a:ext uri="{9D8B030D-6E8A-4147-A177-3AD203B41FA5}">
                      <a16:colId xmlns:a16="http://schemas.microsoft.com/office/drawing/2014/main" val="3397400134"/>
                    </a:ext>
                  </a:extLst>
                </a:gridCol>
              </a:tblGrid>
              <a:tr h="370840">
                <a:tc>
                  <a:txBody>
                    <a:bodyPr/>
                    <a:lstStyle/>
                    <a:p>
                      <a:pPr algn="ct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b="0" dirty="0" smtClean="0">
                          <a:solidFill>
                            <a:schemeClr val="bg1"/>
                          </a:solidFill>
                        </a:rPr>
                        <a:t>2015</a:t>
                      </a:r>
                      <a:endParaRPr lang="en-US" sz="1400" b="0"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en-US" sz="1400" b="0" dirty="0" smtClean="0">
                          <a:solidFill>
                            <a:schemeClr val="tx1">
                              <a:lumMod val="90000"/>
                              <a:lumOff val="10000"/>
                            </a:schemeClr>
                          </a:solidFill>
                        </a:rPr>
                        <a:t>2017</a:t>
                      </a: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solidFill>
                  </a:tcPr>
                </a:tc>
                <a:tc>
                  <a:txBody>
                    <a:bodyPr/>
                    <a:lstStyle/>
                    <a:p>
                      <a:pPr algn="ctr"/>
                      <a:r>
                        <a:rPr lang="en-US" sz="1400" b="0" dirty="0" smtClean="0">
                          <a:solidFill>
                            <a:schemeClr val="tx1">
                              <a:lumMod val="90000"/>
                              <a:lumOff val="10000"/>
                            </a:schemeClr>
                          </a:solidFill>
                        </a:rPr>
                        <a:t>ESI</a:t>
                      </a:r>
                      <a:r>
                        <a:rPr lang="en-US" sz="1400" b="0" baseline="0" dirty="0" smtClean="0">
                          <a:solidFill>
                            <a:schemeClr val="tx1">
                              <a:lumMod val="90000"/>
                              <a:lumOff val="10000"/>
                            </a:schemeClr>
                          </a:solidFill>
                        </a:rPr>
                        <a:t> Norm</a:t>
                      </a: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24830851"/>
                  </a:ext>
                </a:extLst>
              </a:tr>
              <a:tr h="370840">
                <a:tc>
                  <a:txBody>
                    <a:bodyPr/>
                    <a:lstStyle/>
                    <a:p>
                      <a:pPr algn="ctr"/>
                      <a:r>
                        <a:rPr lang="en-US" sz="1400" b="0" dirty="0" smtClean="0">
                          <a:solidFill>
                            <a:schemeClr val="tx1">
                              <a:lumMod val="90000"/>
                              <a:lumOff val="10000"/>
                            </a:schemeClr>
                          </a:solidFill>
                        </a:rPr>
                        <a:t>Average Age</a:t>
                      </a: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b="0" dirty="0" smtClean="0">
                          <a:solidFill>
                            <a:schemeClr val="tx1">
                              <a:lumMod val="90000"/>
                              <a:lumOff val="10000"/>
                            </a:schemeClr>
                          </a:solidFill>
                        </a:rPr>
                        <a:t>50</a:t>
                      </a: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b="0" dirty="0" smtClean="0">
                          <a:solidFill>
                            <a:schemeClr val="tx1">
                              <a:lumMod val="90000"/>
                              <a:lumOff val="10000"/>
                            </a:schemeClr>
                          </a:solidFill>
                        </a:rPr>
                        <a:t>50</a:t>
                      </a: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b="0" dirty="0" smtClean="0">
                          <a:solidFill>
                            <a:schemeClr val="tx1">
                              <a:lumMod val="90000"/>
                              <a:lumOff val="10000"/>
                            </a:schemeClr>
                          </a:solidFill>
                        </a:rPr>
                        <a:t>46</a:t>
                      </a:r>
                      <a:endParaRPr lang="en-US" sz="1400" b="0" dirty="0">
                        <a:solidFill>
                          <a:schemeClr val="tx1">
                            <a:lumMod val="90000"/>
                            <a:lumOff val="10000"/>
                          </a:schemeClr>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63642604"/>
                  </a:ext>
                </a:extLst>
              </a:tr>
            </a:tbl>
          </a:graphicData>
        </a:graphic>
      </p:graphicFrame>
    </p:spTree>
    <p:extLst>
      <p:ext uri="{BB962C8B-B14F-4D97-AF65-F5344CB8AC3E}">
        <p14:creationId xmlns:p14="http://schemas.microsoft.com/office/powerpoint/2010/main" val="3530169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225" y="683848"/>
            <a:ext cx="10972800" cy="288131"/>
          </a:xfrm>
        </p:spPr>
        <p:txBody>
          <a:bodyPr/>
          <a:lstStyle/>
          <a:p>
            <a:r>
              <a:rPr lang="en-US" dirty="0" smtClean="0"/>
              <a:t>The majority of WEFTEC</a:t>
            </a:r>
            <a:r>
              <a:rPr lang="en-US" dirty="0" smtClean="0">
                <a:latin typeface="Calibri" panose="020F0502020204030204" pitchFamily="34" charset="0"/>
                <a:cs typeface="Calibri" panose="020F0502020204030204" pitchFamily="34" charset="0"/>
              </a:rPr>
              <a:t>®</a:t>
            </a:r>
            <a:r>
              <a:rPr lang="en-US" dirty="0" smtClean="0"/>
              <a:t> 2017 attendees came from the Midwest and outside the U.S.</a:t>
            </a:r>
            <a:endParaRPr lang="en-US" dirty="0"/>
          </a:p>
        </p:txBody>
      </p:sp>
      <p:sp>
        <p:nvSpPr>
          <p:cNvPr id="9" name="Text Placeholder 1"/>
          <p:cNvSpPr>
            <a:spLocks noGrp="1"/>
          </p:cNvSpPr>
          <p:nvPr>
            <p:ph type="body" sz="quarter" idx="10"/>
          </p:nvPr>
        </p:nvSpPr>
        <p:spPr/>
        <p:txBody>
          <a:bodyPr>
            <a:normAutofit/>
          </a:bodyPr>
          <a:lstStyle/>
          <a:p>
            <a:pPr marL="0" indent="0">
              <a:buNone/>
            </a:pPr>
            <a:r>
              <a:rPr lang="en-US" sz="1400" dirty="0" smtClean="0">
                <a:solidFill>
                  <a:schemeClr val="accent1"/>
                </a:solidFill>
              </a:rPr>
              <a:t>Attendee Demographics</a:t>
            </a:r>
            <a:endParaRPr lang="en-US" sz="1400" dirty="0">
              <a:solidFill>
                <a:schemeClr val="accent1"/>
              </a:solidFill>
            </a:endParaRPr>
          </a:p>
        </p:txBody>
      </p:sp>
      <p:grpSp>
        <p:nvGrpSpPr>
          <p:cNvPr id="15" name="Group 14"/>
          <p:cNvGrpSpPr/>
          <p:nvPr/>
        </p:nvGrpSpPr>
        <p:grpSpPr>
          <a:xfrm>
            <a:off x="449279" y="5969152"/>
            <a:ext cx="10580670" cy="400110"/>
            <a:chOff x="449279" y="5969152"/>
            <a:chExt cx="10580670" cy="400110"/>
          </a:xfrm>
        </p:grpSpPr>
        <p:sp>
          <p:nvSpPr>
            <p:cNvPr id="16" name="TextBox 15"/>
            <p:cNvSpPr txBox="1"/>
            <p:nvPr/>
          </p:nvSpPr>
          <p:spPr>
            <a:xfrm>
              <a:off x="728886" y="5969152"/>
              <a:ext cx="10301063" cy="400110"/>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Please indicate where you live.</a:t>
              </a:r>
            </a:p>
            <a:p>
              <a:r>
                <a:rPr lang="en-US" sz="1000" i="1" dirty="0" smtClean="0">
                  <a:solidFill>
                    <a:schemeClr val="bg1"/>
                  </a:solidFill>
                </a:rPr>
                <a:t>Q. How many miles did you travel (one way) to attend WEFTEC</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 2017</a:t>
              </a:r>
              <a:r>
                <a:rPr lang="en-US" sz="1000" i="1" dirty="0" smtClean="0">
                  <a:solidFill>
                    <a:schemeClr val="bg1"/>
                  </a:solidFill>
                  <a:latin typeface="Calibri" panose="020F0502020204030204" pitchFamily="34" charset="0"/>
                  <a:cs typeface="Calibri" panose="020F0502020204030204" pitchFamily="34" charset="0"/>
                </a:rPr>
                <a:t>®</a:t>
              </a:r>
              <a:r>
                <a:rPr lang="en-US" sz="1000" i="1" dirty="0" smtClean="0">
                  <a:solidFill>
                    <a:schemeClr val="bg1"/>
                  </a:solidFill>
                </a:rPr>
                <a:t>?</a:t>
              </a:r>
              <a:endParaRPr lang="en-US" sz="1000" i="1"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pic>
        <p:nvPicPr>
          <p:cNvPr id="18" name="Picture 17"/>
          <p:cNvPicPr>
            <a:picLocks noChangeAspect="1"/>
          </p:cNvPicPr>
          <p:nvPr/>
        </p:nvPicPr>
        <p:blipFill>
          <a:blip r:embed="rId3"/>
          <a:stretch>
            <a:fillRect/>
          </a:stretch>
        </p:blipFill>
        <p:spPr>
          <a:xfrm>
            <a:off x="299044" y="1313815"/>
            <a:ext cx="5939913" cy="3662947"/>
          </a:xfrm>
          <a:prstGeom prst="rect">
            <a:avLst/>
          </a:prstGeom>
          <a:noFill/>
        </p:spPr>
      </p:pic>
      <p:sp>
        <p:nvSpPr>
          <p:cNvPr id="20" name="TextBox 19"/>
          <p:cNvSpPr txBox="1"/>
          <p:nvPr/>
        </p:nvSpPr>
        <p:spPr>
          <a:xfrm>
            <a:off x="609496" y="2015143"/>
            <a:ext cx="1828800" cy="646331"/>
          </a:xfrm>
          <a:prstGeom prst="rect">
            <a:avLst/>
          </a:prstGeom>
          <a:noFill/>
        </p:spPr>
        <p:txBody>
          <a:bodyPr wrap="square" rtlCol="0">
            <a:spAutoFit/>
          </a:bodyPr>
          <a:lstStyle/>
          <a:p>
            <a:pPr algn="ctr"/>
            <a:r>
              <a:rPr lang="en-US" sz="1200" b="1" dirty="0"/>
              <a:t>West</a:t>
            </a:r>
          </a:p>
          <a:p>
            <a:pPr algn="ctr"/>
            <a:r>
              <a:rPr lang="en-US" sz="1200" dirty="0" smtClean="0"/>
              <a:t> </a:t>
            </a:r>
            <a:r>
              <a:rPr lang="en-US" sz="1200" dirty="0"/>
              <a:t>2017: </a:t>
            </a:r>
            <a:r>
              <a:rPr lang="en-US" sz="1200" dirty="0" smtClean="0"/>
              <a:t>13%</a:t>
            </a:r>
            <a:r>
              <a:rPr lang="en-US" sz="1200" dirty="0" smtClean="0">
                <a:latin typeface="Calibri" panose="020F0502020204030204" pitchFamily="34" charset="0"/>
              </a:rPr>
              <a:t> </a:t>
            </a:r>
            <a:endParaRPr lang="en-US" sz="1200" dirty="0">
              <a:solidFill>
                <a:srgbClr val="FF0000"/>
              </a:solidFill>
            </a:endParaRPr>
          </a:p>
          <a:p>
            <a:pPr algn="ctr"/>
            <a:r>
              <a:rPr lang="en-US" sz="1200" dirty="0" smtClean="0"/>
              <a:t>2015: 13%</a:t>
            </a:r>
            <a:endParaRPr lang="en-US" sz="1200" dirty="0"/>
          </a:p>
        </p:txBody>
      </p:sp>
      <p:sp>
        <p:nvSpPr>
          <p:cNvPr id="29" name="TextBox 28"/>
          <p:cNvSpPr txBox="1"/>
          <p:nvPr/>
        </p:nvSpPr>
        <p:spPr>
          <a:xfrm>
            <a:off x="2544972" y="2129625"/>
            <a:ext cx="1828800" cy="646331"/>
          </a:xfrm>
          <a:prstGeom prst="rect">
            <a:avLst/>
          </a:prstGeom>
          <a:noFill/>
        </p:spPr>
        <p:txBody>
          <a:bodyPr wrap="square" rtlCol="0">
            <a:spAutoFit/>
          </a:bodyPr>
          <a:lstStyle/>
          <a:p>
            <a:pPr algn="ctr"/>
            <a:r>
              <a:rPr lang="en-US" sz="1200" b="1" dirty="0"/>
              <a:t>Midwest</a:t>
            </a:r>
          </a:p>
          <a:p>
            <a:pPr algn="ctr"/>
            <a:r>
              <a:rPr lang="en-US" sz="1200" dirty="0"/>
              <a:t>2017: </a:t>
            </a:r>
            <a:r>
              <a:rPr lang="en-US" sz="1200" dirty="0" smtClean="0"/>
              <a:t>36%</a:t>
            </a:r>
            <a:endParaRPr lang="en-US" sz="1200" dirty="0"/>
          </a:p>
          <a:p>
            <a:pPr algn="ctr"/>
            <a:r>
              <a:rPr lang="en-US" sz="1200" dirty="0" smtClean="0"/>
              <a:t>2015: 41%</a:t>
            </a:r>
            <a:endParaRPr lang="en-US" sz="1200" dirty="0"/>
          </a:p>
        </p:txBody>
      </p:sp>
      <p:sp>
        <p:nvSpPr>
          <p:cNvPr id="30" name="TextBox 29"/>
          <p:cNvSpPr txBox="1"/>
          <p:nvPr/>
        </p:nvSpPr>
        <p:spPr>
          <a:xfrm>
            <a:off x="5300059" y="2519426"/>
            <a:ext cx="1591540" cy="646331"/>
          </a:xfrm>
          <a:prstGeom prst="rect">
            <a:avLst/>
          </a:prstGeom>
          <a:noFill/>
        </p:spPr>
        <p:txBody>
          <a:bodyPr wrap="square" rtlCol="0">
            <a:spAutoFit/>
          </a:bodyPr>
          <a:lstStyle/>
          <a:p>
            <a:pPr algn="ctr"/>
            <a:r>
              <a:rPr lang="en-US" sz="1200" b="1" dirty="0"/>
              <a:t>Northeast</a:t>
            </a:r>
          </a:p>
          <a:p>
            <a:pPr algn="ctr"/>
            <a:r>
              <a:rPr lang="en-US" sz="1200" dirty="0"/>
              <a:t>2017: </a:t>
            </a:r>
            <a:r>
              <a:rPr lang="en-US" sz="1200" dirty="0" smtClean="0"/>
              <a:t> 9%</a:t>
            </a:r>
            <a:endParaRPr lang="en-US" sz="1200" dirty="0"/>
          </a:p>
          <a:p>
            <a:pPr algn="ctr"/>
            <a:r>
              <a:rPr lang="en-US" sz="1200" dirty="0" smtClean="0"/>
              <a:t>2015: 10%</a:t>
            </a:r>
            <a:endParaRPr lang="en-US" sz="1200" dirty="0"/>
          </a:p>
        </p:txBody>
      </p:sp>
      <p:sp>
        <p:nvSpPr>
          <p:cNvPr id="31" name="TextBox 30"/>
          <p:cNvSpPr txBox="1"/>
          <p:nvPr/>
        </p:nvSpPr>
        <p:spPr>
          <a:xfrm>
            <a:off x="1725837" y="3314668"/>
            <a:ext cx="1828800" cy="646331"/>
          </a:xfrm>
          <a:prstGeom prst="rect">
            <a:avLst/>
          </a:prstGeom>
          <a:noFill/>
        </p:spPr>
        <p:txBody>
          <a:bodyPr wrap="square" rtlCol="0">
            <a:spAutoFit/>
          </a:bodyPr>
          <a:lstStyle/>
          <a:p>
            <a:pPr algn="ctr"/>
            <a:r>
              <a:rPr lang="en-US" sz="1200" b="1" dirty="0"/>
              <a:t>Southwest</a:t>
            </a:r>
          </a:p>
          <a:p>
            <a:pPr algn="ctr"/>
            <a:r>
              <a:rPr lang="en-US" sz="1200" dirty="0" smtClean="0"/>
              <a:t> 2017</a:t>
            </a:r>
            <a:r>
              <a:rPr lang="en-US" sz="1200" dirty="0"/>
              <a:t>: </a:t>
            </a:r>
            <a:r>
              <a:rPr lang="en-US" sz="1200" dirty="0" smtClean="0"/>
              <a:t>6%</a:t>
            </a:r>
            <a:endParaRPr lang="en-US" sz="1200" dirty="0"/>
          </a:p>
          <a:p>
            <a:pPr algn="ctr"/>
            <a:r>
              <a:rPr lang="en-US" sz="1200" dirty="0" smtClean="0"/>
              <a:t>2015: 5%</a:t>
            </a:r>
            <a:endParaRPr lang="en-US" sz="1200" dirty="0"/>
          </a:p>
        </p:txBody>
      </p:sp>
      <p:sp>
        <p:nvSpPr>
          <p:cNvPr id="32" name="TextBox 31"/>
          <p:cNvSpPr txBox="1"/>
          <p:nvPr/>
        </p:nvSpPr>
        <p:spPr>
          <a:xfrm>
            <a:off x="3559465" y="3283723"/>
            <a:ext cx="1828800" cy="646331"/>
          </a:xfrm>
          <a:prstGeom prst="rect">
            <a:avLst/>
          </a:prstGeom>
          <a:noFill/>
        </p:spPr>
        <p:txBody>
          <a:bodyPr wrap="square" rtlCol="0">
            <a:spAutoFit/>
          </a:bodyPr>
          <a:lstStyle/>
          <a:p>
            <a:pPr algn="ctr"/>
            <a:r>
              <a:rPr lang="en-US" sz="1200" b="1" dirty="0"/>
              <a:t>Southeast</a:t>
            </a:r>
          </a:p>
          <a:p>
            <a:pPr algn="ctr"/>
            <a:r>
              <a:rPr lang="en-US" sz="1200" dirty="0" smtClean="0"/>
              <a:t>2017</a:t>
            </a:r>
            <a:r>
              <a:rPr lang="en-US" sz="1200" dirty="0"/>
              <a:t>: </a:t>
            </a:r>
            <a:r>
              <a:rPr lang="en-US" sz="1200" dirty="0" smtClean="0"/>
              <a:t>13%</a:t>
            </a:r>
            <a:endParaRPr lang="en-US" sz="1200" dirty="0">
              <a:solidFill>
                <a:srgbClr val="FF0000"/>
              </a:solidFill>
            </a:endParaRPr>
          </a:p>
          <a:p>
            <a:pPr algn="ctr"/>
            <a:r>
              <a:rPr lang="en-US" sz="1200" dirty="0" smtClean="0"/>
              <a:t>2015: 17%</a:t>
            </a:r>
            <a:endParaRPr lang="en-US" sz="1200" dirty="0"/>
          </a:p>
        </p:txBody>
      </p:sp>
      <p:sp>
        <p:nvSpPr>
          <p:cNvPr id="33" name="TextBox 32"/>
          <p:cNvSpPr txBox="1"/>
          <p:nvPr/>
        </p:nvSpPr>
        <p:spPr>
          <a:xfrm>
            <a:off x="4957869" y="4069260"/>
            <a:ext cx="1828800" cy="646331"/>
          </a:xfrm>
          <a:prstGeom prst="rect">
            <a:avLst/>
          </a:prstGeom>
          <a:noFill/>
        </p:spPr>
        <p:txBody>
          <a:bodyPr wrap="square" rtlCol="0">
            <a:spAutoFit/>
          </a:bodyPr>
          <a:lstStyle/>
          <a:p>
            <a:pPr algn="ctr"/>
            <a:r>
              <a:rPr lang="en-US" sz="1200" b="1" dirty="0" smtClean="0"/>
              <a:t>Other Countries</a:t>
            </a:r>
          </a:p>
          <a:p>
            <a:pPr algn="ctr"/>
            <a:r>
              <a:rPr lang="en-US" sz="1200" dirty="0" smtClean="0"/>
              <a:t> 2017</a:t>
            </a:r>
            <a:r>
              <a:rPr lang="en-US" sz="1200" dirty="0"/>
              <a:t>: </a:t>
            </a:r>
            <a:r>
              <a:rPr lang="en-US" sz="1200" dirty="0" smtClean="0"/>
              <a:t>23%</a:t>
            </a:r>
            <a:endParaRPr lang="en-US" sz="1200" dirty="0">
              <a:solidFill>
                <a:srgbClr val="FF0000"/>
              </a:solidFill>
            </a:endParaRPr>
          </a:p>
          <a:p>
            <a:pPr algn="ctr"/>
            <a:r>
              <a:rPr lang="en-US" sz="1200" dirty="0" smtClean="0"/>
              <a:t>2015: 14%</a:t>
            </a:r>
            <a:endParaRPr lang="en-US" sz="1200" dirty="0"/>
          </a:p>
        </p:txBody>
      </p:sp>
      <p:sp>
        <p:nvSpPr>
          <p:cNvPr id="34" name="Flowchart: Alternate Process 33"/>
          <p:cNvSpPr/>
          <p:nvPr/>
        </p:nvSpPr>
        <p:spPr>
          <a:xfrm>
            <a:off x="4988138" y="5213802"/>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005707" y="5305519"/>
            <a:ext cx="588704" cy="369332"/>
          </a:xfrm>
          <a:prstGeom prst="rect">
            <a:avLst/>
          </a:prstGeom>
          <a:noFill/>
        </p:spPr>
        <p:txBody>
          <a:bodyPr wrap="square" rtlCol="0">
            <a:spAutoFit/>
          </a:bodyPr>
          <a:lstStyle/>
          <a:p>
            <a:r>
              <a:rPr lang="en-US" dirty="0" smtClean="0">
                <a:solidFill>
                  <a:schemeClr val="bg1"/>
                </a:solidFill>
              </a:rPr>
              <a:t>19%</a:t>
            </a:r>
            <a:endParaRPr lang="en-US" dirty="0">
              <a:solidFill>
                <a:schemeClr val="bg1"/>
              </a:solidFill>
            </a:endParaRPr>
          </a:p>
        </p:txBody>
      </p:sp>
      <p:sp>
        <p:nvSpPr>
          <p:cNvPr id="36" name="TextBox 35"/>
          <p:cNvSpPr txBox="1"/>
          <p:nvPr/>
        </p:nvSpPr>
        <p:spPr>
          <a:xfrm>
            <a:off x="5576842" y="5203086"/>
            <a:ext cx="1270190" cy="738664"/>
          </a:xfrm>
          <a:prstGeom prst="rect">
            <a:avLst/>
          </a:prstGeom>
          <a:noFill/>
        </p:spPr>
        <p:txBody>
          <a:bodyPr wrap="square" rtlCol="0">
            <a:spAutoFit/>
          </a:bodyPr>
          <a:lstStyle/>
          <a:p>
            <a:r>
              <a:rPr lang="en-US" sz="1400" dirty="0" smtClean="0">
                <a:solidFill>
                  <a:schemeClr val="tx1">
                    <a:lumMod val="90000"/>
                    <a:lumOff val="10000"/>
                  </a:schemeClr>
                </a:solidFill>
              </a:rPr>
              <a:t>ESI Norm </a:t>
            </a:r>
          </a:p>
          <a:p>
            <a:r>
              <a:rPr lang="en-US" sz="1400" dirty="0" smtClean="0">
                <a:solidFill>
                  <a:schemeClr val="tx1">
                    <a:lumMod val="90000"/>
                    <a:lumOff val="10000"/>
                  </a:schemeClr>
                </a:solidFill>
              </a:rPr>
              <a:t>International Attendees</a:t>
            </a:r>
            <a:endParaRPr lang="en-US" sz="1400" dirty="0">
              <a:solidFill>
                <a:schemeClr val="tx1">
                  <a:lumMod val="90000"/>
                  <a:lumOff val="10000"/>
                </a:schemeClr>
              </a:solidFill>
            </a:endParaRPr>
          </a:p>
        </p:txBody>
      </p:sp>
      <p:sp>
        <p:nvSpPr>
          <p:cNvPr id="2" name="Oval 1"/>
          <p:cNvSpPr/>
          <p:nvPr/>
        </p:nvSpPr>
        <p:spPr>
          <a:xfrm>
            <a:off x="2875981" y="2323278"/>
            <a:ext cx="1143000" cy="244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Placeholder 18"/>
          <p:cNvGraphicFramePr>
            <a:graphicFrameLocks/>
          </p:cNvGraphicFramePr>
          <p:nvPr>
            <p:extLst>
              <p:ext uri="{D42A27DB-BD31-4B8C-83A1-F6EECF244321}">
                <p14:modId xmlns:p14="http://schemas.microsoft.com/office/powerpoint/2010/main" val="426901596"/>
              </p:ext>
            </p:extLst>
          </p:nvPr>
        </p:nvGraphicFramePr>
        <p:xfrm>
          <a:off x="7545690" y="1784024"/>
          <a:ext cx="3480981" cy="1498883"/>
        </p:xfrm>
        <a:graphic>
          <a:graphicData uri="http://schemas.openxmlformats.org/drawingml/2006/table">
            <a:tbl>
              <a:tblPr firstRow="1" bandRow="1">
                <a:tableStyleId>{5C22544A-7EE6-4342-B048-85BDC9FD1C3A}</a:tableStyleId>
              </a:tblPr>
              <a:tblGrid>
                <a:gridCol w="2247739">
                  <a:extLst>
                    <a:ext uri="{9D8B030D-6E8A-4147-A177-3AD203B41FA5}">
                      <a16:colId xmlns:a16="http://schemas.microsoft.com/office/drawing/2014/main" val="20000"/>
                    </a:ext>
                  </a:extLst>
                </a:gridCol>
                <a:gridCol w="616621">
                  <a:extLst>
                    <a:ext uri="{9D8B030D-6E8A-4147-A177-3AD203B41FA5}">
                      <a16:colId xmlns:a16="http://schemas.microsoft.com/office/drawing/2014/main" val="2993841660"/>
                    </a:ext>
                  </a:extLst>
                </a:gridCol>
                <a:gridCol w="616621">
                  <a:extLst>
                    <a:ext uri="{9D8B030D-6E8A-4147-A177-3AD203B41FA5}">
                      <a16:colId xmlns:a16="http://schemas.microsoft.com/office/drawing/2014/main" val="801630339"/>
                    </a:ext>
                  </a:extLst>
                </a:gridCol>
              </a:tblGrid>
              <a:tr h="405104">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364593">
                <a:tc>
                  <a:txBody>
                    <a:bodyPr/>
                    <a:lstStyle/>
                    <a:p>
                      <a:pPr marL="45720" marR="0" indent="0">
                        <a:lnSpc>
                          <a:spcPct val="100000"/>
                        </a:lnSpc>
                        <a:spcBef>
                          <a:spcPts val="0"/>
                        </a:spcBef>
                        <a:spcAft>
                          <a:spcPts val="0"/>
                        </a:spcAft>
                      </a:pPr>
                      <a:r>
                        <a:rPr lang="en-US" sz="1200" b="0" kern="1200" dirty="0" smtClean="0">
                          <a:solidFill>
                            <a:schemeClr val="tx1"/>
                          </a:solidFill>
                          <a:effectLst/>
                          <a:latin typeface="+mn-lt"/>
                          <a:ea typeface="Times New Roman" panose="02020603050405020304" pitchFamily="18" charset="0"/>
                          <a:cs typeface="Times New Roman" panose="02020603050405020304" pitchFamily="18" charset="0"/>
                        </a:rPr>
                        <a:t>Up to 400 miles</a:t>
                      </a:r>
                      <a:endParaRPr lang="en-US"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34%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4593">
                <a:tc>
                  <a:txBody>
                    <a:bodyPr/>
                    <a:lstStyle/>
                    <a:p>
                      <a:pPr marL="45720" marR="0" indent="0">
                        <a:lnSpc>
                          <a:spcPct val="100000"/>
                        </a:lnSpc>
                        <a:spcBef>
                          <a:spcPts val="0"/>
                        </a:spcBef>
                        <a:spcAft>
                          <a:spcPts val="0"/>
                        </a:spcAft>
                      </a:pPr>
                      <a:r>
                        <a:rPr lang="en-US" sz="1200" b="0" kern="1200" dirty="0" smtClean="0">
                          <a:solidFill>
                            <a:schemeClr val="tx1"/>
                          </a:solidFill>
                          <a:effectLst/>
                          <a:latin typeface="+mn-lt"/>
                          <a:ea typeface="Times New Roman" panose="02020603050405020304" pitchFamily="18" charset="0"/>
                          <a:cs typeface="Times New Roman" panose="02020603050405020304" pitchFamily="18" charset="0"/>
                        </a:rPr>
                        <a:t>Over 400 miles</a:t>
                      </a:r>
                      <a:endParaRPr lang="en-US"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64%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66%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9849283"/>
                  </a:ext>
                </a:extLst>
              </a:tr>
              <a:tr h="364593">
                <a:tc>
                  <a:txBody>
                    <a:bodyPr/>
                    <a:lstStyle/>
                    <a:p>
                      <a:pPr marL="45720" marR="0" indent="0">
                        <a:lnSpc>
                          <a:spcPct val="100000"/>
                        </a:lnSpc>
                        <a:spcBef>
                          <a:spcPts val="0"/>
                        </a:spcBef>
                        <a:spcAft>
                          <a:spcPts val="0"/>
                        </a:spcAft>
                      </a:pPr>
                      <a:r>
                        <a:rPr lang="en-US" sz="1200" b="0" kern="1200" dirty="0" smtClean="0">
                          <a:solidFill>
                            <a:schemeClr val="tx1"/>
                          </a:solidFill>
                          <a:effectLst/>
                          <a:latin typeface="+mn-lt"/>
                          <a:ea typeface="Times New Roman" panose="02020603050405020304" pitchFamily="18" charset="0"/>
                          <a:cs typeface="Times New Roman" panose="02020603050405020304" pitchFamily="18" charset="0"/>
                        </a:rPr>
                        <a:t>Average miles</a:t>
                      </a:r>
                      <a:endParaRPr lang="en-US"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910</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1200" dirty="0" smtClean="0">
                          <a:solidFill>
                            <a:schemeClr val="tx1">
                              <a:lumMod val="90000"/>
                              <a:lumOff val="10000"/>
                            </a:schemeClr>
                          </a:solidFill>
                        </a:rPr>
                        <a:t>996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068412"/>
                  </a:ext>
                </a:extLst>
              </a:tr>
            </a:tbl>
          </a:graphicData>
        </a:graphic>
      </p:graphicFrame>
      <p:sp>
        <p:nvSpPr>
          <p:cNvPr id="38" name="TextBox 37"/>
          <p:cNvSpPr txBox="1"/>
          <p:nvPr/>
        </p:nvSpPr>
        <p:spPr>
          <a:xfrm>
            <a:off x="1438260" y="1145828"/>
            <a:ext cx="3567447" cy="373488"/>
          </a:xfrm>
          <a:prstGeom prst="rect">
            <a:avLst/>
          </a:prstGeom>
          <a:noFill/>
        </p:spPr>
        <p:txBody>
          <a:bodyPr wrap="square" rtlCol="0">
            <a:spAutoFit/>
          </a:bodyPr>
          <a:lstStyle/>
          <a:p>
            <a:pPr algn="ctr"/>
            <a:r>
              <a:rPr lang="en-US" dirty="0" smtClean="0">
                <a:solidFill>
                  <a:schemeClr val="tx1">
                    <a:lumMod val="90000"/>
                    <a:lumOff val="10000"/>
                  </a:schemeClr>
                </a:solidFill>
              </a:rPr>
              <a:t>Geographical Distribution</a:t>
            </a:r>
            <a:endParaRPr lang="en-US" dirty="0">
              <a:solidFill>
                <a:schemeClr val="tx1">
                  <a:lumMod val="90000"/>
                  <a:lumOff val="10000"/>
                </a:schemeClr>
              </a:solidFill>
            </a:endParaRPr>
          </a:p>
        </p:txBody>
      </p:sp>
      <p:sp>
        <p:nvSpPr>
          <p:cNvPr id="39" name="TextBox 38"/>
          <p:cNvSpPr txBox="1"/>
          <p:nvPr/>
        </p:nvSpPr>
        <p:spPr>
          <a:xfrm>
            <a:off x="7459224" y="1293957"/>
            <a:ext cx="3567447" cy="373488"/>
          </a:xfrm>
          <a:prstGeom prst="rect">
            <a:avLst/>
          </a:prstGeom>
          <a:noFill/>
        </p:spPr>
        <p:txBody>
          <a:bodyPr wrap="square" rtlCol="0">
            <a:spAutoFit/>
          </a:bodyPr>
          <a:lstStyle/>
          <a:p>
            <a:pPr algn="ctr"/>
            <a:r>
              <a:rPr lang="en-US" dirty="0" smtClean="0">
                <a:solidFill>
                  <a:schemeClr val="tx1">
                    <a:lumMod val="90000"/>
                    <a:lumOff val="10000"/>
                  </a:schemeClr>
                </a:solidFill>
              </a:rPr>
              <a:t>Miles Traveled</a:t>
            </a:r>
            <a:endParaRPr lang="en-US" dirty="0">
              <a:solidFill>
                <a:schemeClr val="tx1">
                  <a:lumMod val="90000"/>
                  <a:lumOff val="10000"/>
                </a:schemeClr>
              </a:solidFill>
            </a:endParaRPr>
          </a:p>
        </p:txBody>
      </p:sp>
      <p:sp>
        <p:nvSpPr>
          <p:cNvPr id="40" name="Flowchart: Alternate Process 39"/>
          <p:cNvSpPr/>
          <p:nvPr/>
        </p:nvSpPr>
        <p:spPr>
          <a:xfrm>
            <a:off x="8532980" y="3647858"/>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8532980" y="3735070"/>
            <a:ext cx="588704" cy="369332"/>
          </a:xfrm>
          <a:prstGeom prst="rect">
            <a:avLst/>
          </a:prstGeom>
          <a:noFill/>
        </p:spPr>
        <p:txBody>
          <a:bodyPr wrap="square" rtlCol="0">
            <a:spAutoFit/>
          </a:bodyPr>
          <a:lstStyle/>
          <a:p>
            <a:r>
              <a:rPr lang="en-US" dirty="0" smtClean="0">
                <a:solidFill>
                  <a:schemeClr val="bg1"/>
                </a:solidFill>
              </a:rPr>
              <a:t>68%</a:t>
            </a:r>
            <a:endParaRPr lang="en-US" dirty="0">
              <a:solidFill>
                <a:schemeClr val="bg1"/>
              </a:solidFill>
            </a:endParaRPr>
          </a:p>
        </p:txBody>
      </p:sp>
      <p:sp>
        <p:nvSpPr>
          <p:cNvPr id="42" name="TextBox 41"/>
          <p:cNvSpPr txBox="1"/>
          <p:nvPr/>
        </p:nvSpPr>
        <p:spPr>
          <a:xfrm>
            <a:off x="9242947" y="3668444"/>
            <a:ext cx="1270190" cy="523220"/>
          </a:xfrm>
          <a:prstGeom prst="rect">
            <a:avLst/>
          </a:prstGeom>
          <a:noFill/>
        </p:spPr>
        <p:txBody>
          <a:bodyPr wrap="square" rtlCol="0">
            <a:spAutoFit/>
          </a:bodyPr>
          <a:lstStyle/>
          <a:p>
            <a:r>
              <a:rPr lang="en-US" sz="1400" dirty="0" smtClean="0">
                <a:solidFill>
                  <a:schemeClr val="tx1">
                    <a:lumMod val="90000"/>
                    <a:lumOff val="10000"/>
                  </a:schemeClr>
                </a:solidFill>
              </a:rPr>
              <a:t>ESI Norm </a:t>
            </a:r>
          </a:p>
          <a:p>
            <a:r>
              <a:rPr lang="en-US" sz="1400" dirty="0">
                <a:solidFill>
                  <a:schemeClr val="tx1">
                    <a:lumMod val="90000"/>
                    <a:lumOff val="10000"/>
                  </a:schemeClr>
                </a:solidFill>
              </a:rPr>
              <a:t>O</a:t>
            </a:r>
            <a:r>
              <a:rPr lang="en-US" sz="1400" dirty="0" smtClean="0">
                <a:solidFill>
                  <a:schemeClr val="tx1">
                    <a:lumMod val="90000"/>
                    <a:lumOff val="10000"/>
                  </a:schemeClr>
                </a:solidFill>
              </a:rPr>
              <a:t>ver 400 miles</a:t>
            </a:r>
            <a:endParaRPr lang="en-US" sz="1400" dirty="0">
              <a:solidFill>
                <a:schemeClr val="tx1">
                  <a:lumMod val="90000"/>
                  <a:lumOff val="10000"/>
                </a:schemeClr>
              </a:solidFill>
            </a:endParaRPr>
          </a:p>
        </p:txBody>
      </p:sp>
    </p:spTree>
    <p:extLst>
      <p:ext uri="{BB962C8B-B14F-4D97-AF65-F5344CB8AC3E}">
        <p14:creationId xmlns:p14="http://schemas.microsoft.com/office/powerpoint/2010/main" val="2684652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47558" y="817880"/>
            <a:ext cx="5452407" cy="203738"/>
          </a:xfrm>
        </p:spPr>
        <p:txBody>
          <a:bodyPr/>
          <a:lstStyle/>
          <a:p>
            <a:r>
              <a:rPr lang="en-US" dirty="0" smtClean="0"/>
              <a:t>Only one-third of attendees are </a:t>
            </a:r>
            <a:r>
              <a:rPr lang="en-US" dirty="0"/>
              <a:t>exclusive to </a:t>
            </a:r>
            <a:r>
              <a:rPr lang="en-US" dirty="0" smtClean="0"/>
              <a:t>WEFTEC</a:t>
            </a:r>
            <a:r>
              <a:rPr lang="en-US" dirty="0" smtClean="0">
                <a:latin typeface="Calibri" panose="020F0502020204030204" pitchFamily="34" charset="0"/>
                <a:cs typeface="Calibri" panose="020F0502020204030204" pitchFamily="34" charset="0"/>
              </a:rPr>
              <a:t>®</a:t>
            </a:r>
            <a:r>
              <a:rPr lang="en-US" dirty="0" smtClean="0"/>
              <a:t> </a:t>
            </a:r>
            <a:endParaRPr lang="en-US" dirty="0"/>
          </a:p>
        </p:txBody>
      </p:sp>
      <p:graphicFrame>
        <p:nvGraphicFramePr>
          <p:cNvPr id="7" name="Table Placeholder 18"/>
          <p:cNvGraphicFramePr>
            <a:graphicFrameLocks noGrp="1"/>
          </p:cNvGraphicFramePr>
          <p:nvPr>
            <p:ph type="tbl" sz="quarter" idx="12"/>
            <p:extLst>
              <p:ext uri="{D42A27DB-BD31-4B8C-83A1-F6EECF244321}">
                <p14:modId xmlns:p14="http://schemas.microsoft.com/office/powerpoint/2010/main" val="1263459138"/>
              </p:ext>
            </p:extLst>
          </p:nvPr>
        </p:nvGraphicFramePr>
        <p:xfrm>
          <a:off x="1137505" y="1080867"/>
          <a:ext cx="4408365" cy="4441142"/>
        </p:xfrm>
        <a:graphic>
          <a:graphicData uri="http://schemas.openxmlformats.org/drawingml/2006/table">
            <a:tbl>
              <a:tblPr firstRow="1" bandRow="1">
                <a:tableStyleId>{5C22544A-7EE6-4342-B048-85BDC9FD1C3A}</a:tableStyleId>
              </a:tblPr>
              <a:tblGrid>
                <a:gridCol w="2999754">
                  <a:extLst>
                    <a:ext uri="{9D8B030D-6E8A-4147-A177-3AD203B41FA5}">
                      <a16:colId xmlns:a16="http://schemas.microsoft.com/office/drawing/2014/main" val="20000"/>
                    </a:ext>
                  </a:extLst>
                </a:gridCol>
                <a:gridCol w="713423">
                  <a:extLst>
                    <a:ext uri="{9D8B030D-6E8A-4147-A177-3AD203B41FA5}">
                      <a16:colId xmlns:a16="http://schemas.microsoft.com/office/drawing/2014/main" val="2993841660"/>
                    </a:ext>
                  </a:extLst>
                </a:gridCol>
                <a:gridCol w="695188">
                  <a:extLst>
                    <a:ext uri="{9D8B030D-6E8A-4147-A177-3AD203B41FA5}">
                      <a16:colId xmlns:a16="http://schemas.microsoft.com/office/drawing/2014/main" val="801630339"/>
                    </a:ext>
                  </a:extLst>
                </a:gridCol>
              </a:tblGrid>
              <a:tr h="239977">
                <a:tc>
                  <a:txBody>
                    <a:bodyPr/>
                    <a:lstStyle/>
                    <a:p>
                      <a:pPr algn="ctr"/>
                      <a:endParaRPr lang="en-US" sz="14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t>2015</a:t>
                      </a:r>
                      <a:endParaRPr lang="en-US" sz="14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t>2017</a:t>
                      </a:r>
                      <a:endParaRPr lang="en-US" sz="1400" dirty="0"/>
                    </a:p>
                  </a:txBody>
                  <a:tcPr anchor="ctr">
                    <a:lnR w="6350" cap="flat" cmpd="sng" algn="ctr">
                      <a:solidFill>
                        <a:schemeClr val="tx1">
                          <a:lumMod val="25000"/>
                          <a:lumOff val="7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239977">
                <a:tc>
                  <a:txBody>
                    <a:bodyPr/>
                    <a:lstStyle/>
                    <a:p>
                      <a:pPr algn="l"/>
                      <a:r>
                        <a:rPr lang="en-US" sz="1200" dirty="0" smtClean="0">
                          <a:solidFill>
                            <a:schemeClr val="tx1">
                              <a:lumMod val="90000"/>
                              <a:lumOff val="10000"/>
                            </a:schemeClr>
                          </a:solidFill>
                        </a:rPr>
                        <a:t>WEF MA or AWWA Section Conference</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295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AWWA Annual Conference and Exposition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16%</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IFAT Munich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American Public </a:t>
                      </a:r>
                      <a:r>
                        <a:rPr lang="en-US" sz="1200" baseline="0" dirty="0" smtClean="0">
                          <a:solidFill>
                            <a:schemeClr val="tx1">
                              <a:lumMod val="90000"/>
                              <a:lumOff val="10000"/>
                            </a:schemeClr>
                          </a:solidFill>
                        </a:rPr>
                        <a:t> Works Assoc.</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Aquatech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2036590"/>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WaterReuse Assoc. Symposium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239977">
                <a:tc>
                  <a:txBody>
                    <a:bodyPr/>
                    <a:lstStyle/>
                    <a:p>
                      <a:pPr algn="l"/>
                      <a:r>
                        <a:rPr lang="en-US" sz="1200" dirty="0" smtClean="0">
                          <a:solidFill>
                            <a:schemeClr val="tx1">
                              <a:lumMod val="90000"/>
                              <a:lumOff val="10000"/>
                            </a:schemeClr>
                          </a:solidFill>
                        </a:rPr>
                        <a:t>Offshore Technology Conference</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WWETT (Pumper Show)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IWA Congress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Singapore International Water</a:t>
                      </a:r>
                      <a:r>
                        <a:rPr lang="en-US" sz="1200" baseline="0" dirty="0" smtClean="0">
                          <a:solidFill>
                            <a:schemeClr val="tx1">
                              <a:lumMod val="90000"/>
                              <a:lumOff val="10000"/>
                            </a:schemeClr>
                          </a:solidFill>
                        </a:rPr>
                        <a:t> Week</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3058248"/>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No-Dig</a:t>
                      </a:r>
                      <a:r>
                        <a:rPr lang="en-US" sz="1200" baseline="0" dirty="0" smtClean="0">
                          <a:solidFill>
                            <a:schemeClr val="tx1">
                              <a:lumMod val="90000"/>
                              <a:lumOff val="10000"/>
                            </a:schemeClr>
                          </a:solidFill>
                        </a:rPr>
                        <a:t> Show</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39977">
                <a:tc>
                  <a:txBody>
                    <a:bodyPr/>
                    <a:lstStyle/>
                    <a:p>
                      <a:pPr algn="l"/>
                      <a:r>
                        <a:rPr lang="en-US" sz="1200" dirty="0" smtClean="0">
                          <a:solidFill>
                            <a:schemeClr val="tx1">
                              <a:lumMod val="90000"/>
                              <a:lumOff val="10000"/>
                            </a:schemeClr>
                          </a:solidFill>
                        </a:rPr>
                        <a:t>StormCon</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Low Impact Development Conf. (LID)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4438819"/>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Stockholm World Water Week</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1%</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8939440"/>
                  </a:ext>
                </a:extLst>
              </a:tr>
              <a:tr h="23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Other state/regional</a:t>
                      </a:r>
                      <a:r>
                        <a:rPr lang="en-US" sz="1200" baseline="0" dirty="0" smtClean="0">
                          <a:solidFill>
                            <a:schemeClr val="tx1">
                              <a:lumMod val="90000"/>
                              <a:lumOff val="10000"/>
                            </a:schemeClr>
                          </a:solidFill>
                        </a:rPr>
                        <a:t> shows</a:t>
                      </a:r>
                      <a:endParaRPr lang="en-US" sz="12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34%</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solidFill>
                            <a:schemeClr val="tx1">
                              <a:lumMod val="90000"/>
                              <a:lumOff val="10000"/>
                            </a:schemeClr>
                          </a:solidFill>
                        </a:rPr>
                        <a:t>27%</a:t>
                      </a:r>
                      <a:endParaRPr lang="en-US" sz="12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6350" cap="flat" cmpd="sng" algn="ctr">
                      <a:solidFill>
                        <a:schemeClr val="tx1">
                          <a:lumMod val="25000"/>
                          <a:lumOff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3250775"/>
                  </a:ext>
                </a:extLst>
              </a:tr>
            </a:tbl>
          </a:graphicData>
        </a:graphic>
      </p:graphicFrame>
      <p:sp>
        <p:nvSpPr>
          <p:cNvPr id="8" name="TextBox 7"/>
          <p:cNvSpPr txBox="1"/>
          <p:nvPr/>
        </p:nvSpPr>
        <p:spPr>
          <a:xfrm>
            <a:off x="1707356" y="604925"/>
            <a:ext cx="3567447" cy="373488"/>
          </a:xfrm>
          <a:prstGeom prst="rect">
            <a:avLst/>
          </a:prstGeom>
          <a:noFill/>
        </p:spPr>
        <p:txBody>
          <a:bodyPr wrap="square" rtlCol="0">
            <a:spAutoFit/>
          </a:bodyPr>
          <a:lstStyle/>
          <a:p>
            <a:pPr algn="ctr"/>
            <a:r>
              <a:rPr lang="en-US" dirty="0" smtClean="0">
                <a:solidFill>
                  <a:schemeClr val="tx1">
                    <a:lumMod val="90000"/>
                    <a:lumOff val="10000"/>
                  </a:schemeClr>
                </a:solidFill>
              </a:rPr>
              <a:t>Other Events Attended</a:t>
            </a:r>
            <a:endParaRPr lang="en-US" dirty="0">
              <a:solidFill>
                <a:schemeClr val="tx1">
                  <a:lumMod val="90000"/>
                  <a:lumOff val="10000"/>
                </a:schemeClr>
              </a:solidFill>
            </a:endParaRPr>
          </a:p>
        </p:txBody>
      </p:sp>
      <p:grpSp>
        <p:nvGrpSpPr>
          <p:cNvPr id="15" name="Group 14"/>
          <p:cNvGrpSpPr/>
          <p:nvPr/>
        </p:nvGrpSpPr>
        <p:grpSpPr>
          <a:xfrm>
            <a:off x="449279" y="5969152"/>
            <a:ext cx="10580670" cy="400110"/>
            <a:chOff x="449279" y="5969152"/>
            <a:chExt cx="10580670" cy="400110"/>
          </a:xfrm>
        </p:grpSpPr>
        <p:sp>
          <p:nvSpPr>
            <p:cNvPr id="16" name="TextBox 15"/>
            <p:cNvSpPr txBox="1"/>
            <p:nvPr/>
          </p:nvSpPr>
          <p:spPr>
            <a:xfrm>
              <a:off x="728886" y="5969152"/>
              <a:ext cx="10301063" cy="400110"/>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What other conferences and exhibitions have you attended in the past 12 months?</a:t>
              </a:r>
            </a:p>
            <a:p>
              <a:r>
                <a:rPr lang="en-US" sz="1000" i="1" dirty="0" smtClean="0">
                  <a:solidFill>
                    <a:schemeClr val="bg1"/>
                  </a:solidFill>
                </a:rPr>
                <a:t>Q. Of the conferences and exhibitions you have attended in the past 12 months, which ONE do you consider to be most valuable?</a:t>
              </a:r>
              <a:endParaRPr lang="en-US" sz="1000" i="1"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9" name="Text Placeholder 1"/>
          <p:cNvSpPr>
            <a:spLocks noGrp="1"/>
          </p:cNvSpPr>
          <p:nvPr>
            <p:ph type="body" sz="quarter" idx="11"/>
          </p:nvPr>
        </p:nvSpPr>
        <p:spPr>
          <a:xfrm>
            <a:off x="530225" y="123825"/>
            <a:ext cx="2354263" cy="320675"/>
          </a:xfrm>
        </p:spPr>
        <p:txBody>
          <a:bodyPr>
            <a:normAutofit/>
          </a:bodyPr>
          <a:lstStyle/>
          <a:p>
            <a:pPr marL="0" indent="0">
              <a:buNone/>
            </a:pPr>
            <a:r>
              <a:rPr lang="en-US" sz="1400" dirty="0" smtClean="0">
                <a:solidFill>
                  <a:schemeClr val="accent1"/>
                </a:solidFill>
              </a:rPr>
              <a:t>Attendee Demographics</a:t>
            </a:r>
            <a:endParaRPr lang="en-US" sz="1400" dirty="0">
              <a:solidFill>
                <a:schemeClr val="accent1"/>
              </a:solidFill>
            </a:endParaRPr>
          </a:p>
        </p:txBody>
      </p:sp>
      <p:sp>
        <p:nvSpPr>
          <p:cNvPr id="10" name="Flowchart: Alternate Process 9"/>
          <p:cNvSpPr/>
          <p:nvPr/>
        </p:nvSpPr>
        <p:spPr>
          <a:xfrm>
            <a:off x="8139914" y="1711571"/>
            <a:ext cx="588704" cy="588704"/>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1768" y="1769713"/>
            <a:ext cx="2977910" cy="523220"/>
          </a:xfrm>
          <a:prstGeom prst="rect">
            <a:avLst/>
          </a:prstGeom>
          <a:noFill/>
        </p:spPr>
        <p:txBody>
          <a:bodyPr wrap="square" rtlCol="0">
            <a:spAutoFit/>
          </a:bodyPr>
          <a:lstStyle/>
          <a:p>
            <a:r>
              <a:rPr lang="en-US" sz="1400" dirty="0" smtClean="0">
                <a:solidFill>
                  <a:schemeClr val="tx1">
                    <a:lumMod val="90000"/>
                    <a:lumOff val="10000"/>
                  </a:schemeClr>
                </a:solidFill>
              </a:rPr>
              <a:t>WEFTEC</a:t>
            </a:r>
            <a:r>
              <a:rPr lang="en-US" sz="14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400" dirty="0" smtClean="0">
                <a:solidFill>
                  <a:schemeClr val="tx1">
                    <a:lumMod val="90000"/>
                    <a:lumOff val="10000"/>
                  </a:schemeClr>
                </a:solidFill>
              </a:rPr>
              <a:t> </a:t>
            </a:r>
          </a:p>
          <a:p>
            <a:r>
              <a:rPr lang="en-US" sz="1400" dirty="0" smtClean="0">
                <a:solidFill>
                  <a:schemeClr val="tx1">
                    <a:lumMod val="90000"/>
                    <a:lumOff val="10000"/>
                  </a:schemeClr>
                </a:solidFill>
              </a:rPr>
              <a:t>Attend No Other Show</a:t>
            </a:r>
            <a:endParaRPr lang="en-US" sz="1400" dirty="0">
              <a:solidFill>
                <a:schemeClr val="tx1">
                  <a:lumMod val="90000"/>
                  <a:lumOff val="10000"/>
                </a:schemeClr>
              </a:solidFill>
            </a:endParaRPr>
          </a:p>
        </p:txBody>
      </p:sp>
      <p:sp>
        <p:nvSpPr>
          <p:cNvPr id="12" name="Flowchart: Alternate Process 11"/>
          <p:cNvSpPr/>
          <p:nvPr/>
        </p:nvSpPr>
        <p:spPr>
          <a:xfrm>
            <a:off x="8139914" y="2374072"/>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767402" y="2458358"/>
            <a:ext cx="2262547" cy="523220"/>
          </a:xfrm>
          <a:prstGeom prst="rect">
            <a:avLst/>
          </a:prstGeom>
          <a:noFill/>
        </p:spPr>
        <p:txBody>
          <a:bodyPr wrap="square" rtlCol="0">
            <a:spAutoFit/>
          </a:bodyPr>
          <a:lstStyle/>
          <a:p>
            <a:r>
              <a:rPr lang="en-US" sz="1400" dirty="0" smtClean="0">
                <a:solidFill>
                  <a:schemeClr val="tx1">
                    <a:lumMod val="90000"/>
                    <a:lumOff val="10000"/>
                  </a:schemeClr>
                </a:solidFill>
              </a:rPr>
              <a:t>ESI Norm </a:t>
            </a:r>
          </a:p>
          <a:p>
            <a:r>
              <a:rPr lang="en-US" sz="1400" dirty="0" smtClean="0">
                <a:solidFill>
                  <a:schemeClr val="tx1">
                    <a:lumMod val="90000"/>
                    <a:lumOff val="10000"/>
                  </a:schemeClr>
                </a:solidFill>
              </a:rPr>
              <a:t>Attend No Other Show</a:t>
            </a:r>
            <a:endParaRPr lang="en-US" sz="1400" dirty="0">
              <a:solidFill>
                <a:schemeClr val="tx1">
                  <a:lumMod val="90000"/>
                  <a:lumOff val="10000"/>
                </a:schemeClr>
              </a:solidFill>
            </a:endParaRPr>
          </a:p>
        </p:txBody>
      </p:sp>
      <p:sp>
        <p:nvSpPr>
          <p:cNvPr id="18" name="TextBox 17"/>
          <p:cNvSpPr txBox="1"/>
          <p:nvPr/>
        </p:nvSpPr>
        <p:spPr>
          <a:xfrm>
            <a:off x="8139914" y="1821257"/>
            <a:ext cx="588704" cy="369332"/>
          </a:xfrm>
          <a:prstGeom prst="rect">
            <a:avLst/>
          </a:prstGeom>
          <a:noFill/>
        </p:spPr>
        <p:txBody>
          <a:bodyPr wrap="square" rtlCol="0">
            <a:spAutoFit/>
          </a:bodyPr>
          <a:lstStyle/>
          <a:p>
            <a:r>
              <a:rPr lang="en-US" dirty="0" smtClean="0">
                <a:solidFill>
                  <a:schemeClr val="bg1"/>
                </a:solidFill>
              </a:rPr>
              <a:t>32%</a:t>
            </a:r>
            <a:endParaRPr lang="en-US" dirty="0">
              <a:solidFill>
                <a:schemeClr val="bg1"/>
              </a:solidFill>
            </a:endParaRPr>
          </a:p>
        </p:txBody>
      </p:sp>
      <p:sp>
        <p:nvSpPr>
          <p:cNvPr id="19" name="TextBox 18"/>
          <p:cNvSpPr txBox="1"/>
          <p:nvPr/>
        </p:nvSpPr>
        <p:spPr>
          <a:xfrm>
            <a:off x="8139914" y="2458358"/>
            <a:ext cx="588704" cy="369332"/>
          </a:xfrm>
          <a:prstGeom prst="rect">
            <a:avLst/>
          </a:prstGeom>
          <a:noFill/>
        </p:spPr>
        <p:txBody>
          <a:bodyPr wrap="square" rtlCol="0">
            <a:spAutoFit/>
          </a:bodyPr>
          <a:lstStyle/>
          <a:p>
            <a:r>
              <a:rPr lang="en-US" dirty="0" smtClean="0">
                <a:solidFill>
                  <a:schemeClr val="bg1"/>
                </a:solidFill>
              </a:rPr>
              <a:t>48%</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1749624949"/>
              </p:ext>
            </p:extLst>
          </p:nvPr>
        </p:nvGraphicFramePr>
        <p:xfrm>
          <a:off x="6860169" y="3473072"/>
          <a:ext cx="2691085" cy="2077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488767" y="3551855"/>
            <a:ext cx="1369637" cy="307777"/>
          </a:xfrm>
          <a:prstGeom prst="rect">
            <a:avLst/>
          </a:prstGeom>
          <a:noFill/>
        </p:spPr>
        <p:txBody>
          <a:bodyPr wrap="square" rtlCol="0">
            <a:spAutoFit/>
          </a:bodyPr>
          <a:lstStyle/>
          <a:p>
            <a:r>
              <a:rPr lang="en-US" sz="1400" dirty="0" smtClean="0"/>
              <a:t>WEFTEC</a:t>
            </a:r>
            <a:r>
              <a:rPr lang="en-US" sz="1400" dirty="0" smtClean="0">
                <a:latin typeface="Calibri" panose="020F0502020204030204" pitchFamily="34" charset="0"/>
                <a:cs typeface="Calibri" panose="020F0502020204030204" pitchFamily="34" charset="0"/>
              </a:rPr>
              <a:t>®</a:t>
            </a:r>
            <a:endParaRPr lang="en-US" sz="1400" dirty="0"/>
          </a:p>
        </p:txBody>
      </p:sp>
      <p:sp>
        <p:nvSpPr>
          <p:cNvPr id="21" name="TextBox 20"/>
          <p:cNvSpPr txBox="1"/>
          <p:nvPr/>
        </p:nvSpPr>
        <p:spPr>
          <a:xfrm>
            <a:off x="9172207" y="3970561"/>
            <a:ext cx="2463800" cy="307777"/>
          </a:xfrm>
          <a:prstGeom prst="rect">
            <a:avLst/>
          </a:prstGeom>
          <a:noFill/>
        </p:spPr>
        <p:txBody>
          <a:bodyPr wrap="square" rtlCol="0">
            <a:spAutoFit/>
          </a:bodyPr>
          <a:lstStyle/>
          <a:p>
            <a:r>
              <a:rPr lang="en-US" sz="1400" dirty="0" smtClean="0"/>
              <a:t>Other state/regional shows</a:t>
            </a:r>
            <a:endParaRPr lang="en-US" sz="1400" dirty="0"/>
          </a:p>
        </p:txBody>
      </p:sp>
      <p:sp>
        <p:nvSpPr>
          <p:cNvPr id="22" name="TextBox 21"/>
          <p:cNvSpPr txBox="1"/>
          <p:nvPr/>
        </p:nvSpPr>
        <p:spPr>
          <a:xfrm>
            <a:off x="8911058" y="4422981"/>
            <a:ext cx="3280942" cy="307777"/>
          </a:xfrm>
          <a:prstGeom prst="rect">
            <a:avLst/>
          </a:prstGeom>
          <a:noFill/>
        </p:spPr>
        <p:txBody>
          <a:bodyPr wrap="square" rtlCol="0">
            <a:spAutoFit/>
          </a:bodyPr>
          <a:lstStyle/>
          <a:p>
            <a:r>
              <a:rPr lang="en-US" sz="1400" dirty="0" smtClean="0"/>
              <a:t>WEF MA or AWWA Section Conference</a:t>
            </a:r>
            <a:endParaRPr lang="en-US" sz="1400" dirty="0"/>
          </a:p>
        </p:txBody>
      </p:sp>
      <p:sp>
        <p:nvSpPr>
          <p:cNvPr id="5" name="TextBox 4"/>
          <p:cNvSpPr txBox="1"/>
          <p:nvPr/>
        </p:nvSpPr>
        <p:spPr>
          <a:xfrm>
            <a:off x="6410621" y="3101366"/>
            <a:ext cx="3528431" cy="369332"/>
          </a:xfrm>
          <a:prstGeom prst="rect">
            <a:avLst/>
          </a:prstGeom>
          <a:noFill/>
        </p:spPr>
        <p:txBody>
          <a:bodyPr wrap="square" rtlCol="0">
            <a:spAutoFit/>
          </a:bodyPr>
          <a:lstStyle/>
          <a:p>
            <a:pPr algn="ctr"/>
            <a:r>
              <a:rPr lang="en-US" u="sng" dirty="0" smtClean="0"/>
              <a:t>Most Valuable Shows</a:t>
            </a:r>
            <a:endParaRPr lang="en-US" u="sng" dirty="0"/>
          </a:p>
        </p:txBody>
      </p:sp>
      <p:sp>
        <p:nvSpPr>
          <p:cNvPr id="30" name="TextBox 29"/>
          <p:cNvSpPr txBox="1"/>
          <p:nvPr/>
        </p:nvSpPr>
        <p:spPr>
          <a:xfrm>
            <a:off x="8610252" y="4840549"/>
            <a:ext cx="3280942" cy="307777"/>
          </a:xfrm>
          <a:prstGeom prst="rect">
            <a:avLst/>
          </a:prstGeom>
          <a:noFill/>
        </p:spPr>
        <p:txBody>
          <a:bodyPr wrap="square" rtlCol="0">
            <a:spAutoFit/>
          </a:bodyPr>
          <a:lstStyle/>
          <a:p>
            <a:r>
              <a:rPr lang="en-US" sz="1400" dirty="0" smtClean="0"/>
              <a:t>AWWA Annual Conference &amp; Exposition</a:t>
            </a:r>
            <a:endParaRPr lang="en-US" sz="1400" dirty="0"/>
          </a:p>
        </p:txBody>
      </p:sp>
      <p:sp>
        <p:nvSpPr>
          <p:cNvPr id="31" name="TextBox 30"/>
          <p:cNvSpPr txBox="1"/>
          <p:nvPr/>
        </p:nvSpPr>
        <p:spPr>
          <a:xfrm>
            <a:off x="8472844" y="5210443"/>
            <a:ext cx="3280942" cy="307777"/>
          </a:xfrm>
          <a:prstGeom prst="rect">
            <a:avLst/>
          </a:prstGeom>
          <a:noFill/>
        </p:spPr>
        <p:txBody>
          <a:bodyPr wrap="square" rtlCol="0">
            <a:spAutoFit/>
          </a:bodyPr>
          <a:lstStyle/>
          <a:p>
            <a:r>
              <a:rPr lang="en-US" sz="1400" dirty="0" smtClean="0"/>
              <a:t>IFAT Munich</a:t>
            </a:r>
            <a:endParaRPr lang="en-US" sz="1400" dirty="0"/>
          </a:p>
        </p:txBody>
      </p:sp>
    </p:spTree>
    <p:extLst>
      <p:ext uri="{BB962C8B-B14F-4D97-AF65-F5344CB8AC3E}">
        <p14:creationId xmlns:p14="http://schemas.microsoft.com/office/powerpoint/2010/main" val="1247828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443713"/>
            <a:ext cx="9497226" cy="288131"/>
          </a:xfrm>
          <a:noFill/>
        </p:spPr>
        <p:txBody>
          <a:bodyPr/>
          <a:lstStyle/>
          <a:p>
            <a:r>
              <a:rPr lang="en-US" dirty="0"/>
              <a:t>Methodology and Response</a:t>
            </a:r>
          </a:p>
        </p:txBody>
      </p:sp>
      <p:sp>
        <p:nvSpPr>
          <p:cNvPr id="13" name="TextBox 12"/>
          <p:cNvSpPr txBox="1"/>
          <p:nvPr/>
        </p:nvSpPr>
        <p:spPr>
          <a:xfrm>
            <a:off x="530352" y="880207"/>
            <a:ext cx="11435466" cy="646331"/>
          </a:xfrm>
          <a:prstGeom prst="rect">
            <a:avLst/>
          </a:prstGeom>
          <a:noFill/>
        </p:spPr>
        <p:txBody>
          <a:bodyPr wrap="square" rtlCol="0">
            <a:spAutoFit/>
          </a:bodyPr>
          <a:lstStyle/>
          <a:p>
            <a:pPr>
              <a:lnSpc>
                <a:spcPct val="150000"/>
              </a:lnSpc>
            </a:pPr>
            <a:r>
              <a:rPr lang="en-US" sz="1200" dirty="0" smtClean="0">
                <a:solidFill>
                  <a:schemeClr val="tx1">
                    <a:lumMod val="90000"/>
                    <a:lumOff val="10000"/>
                  </a:schemeClr>
                </a:solidFill>
              </a:rPr>
              <a:t>The </a:t>
            </a:r>
            <a:r>
              <a:rPr lang="en-US" sz="1200" dirty="0">
                <a:solidFill>
                  <a:schemeClr val="tx1">
                    <a:lumMod val="90000"/>
                    <a:lumOff val="10000"/>
                  </a:schemeClr>
                </a:solidFill>
              </a:rPr>
              <a:t>attendee </a:t>
            </a:r>
            <a:r>
              <a:rPr lang="en-US" sz="1200" dirty="0" smtClean="0">
                <a:solidFill>
                  <a:schemeClr val="tx1">
                    <a:lumMod val="90000"/>
                    <a:lumOff val="10000"/>
                  </a:schemeClr>
                </a:solidFill>
              </a:rPr>
              <a:t>survey was </a:t>
            </a:r>
            <a:r>
              <a:rPr lang="en-US" sz="1200" dirty="0">
                <a:solidFill>
                  <a:schemeClr val="tx1">
                    <a:lumMod val="90000"/>
                    <a:lumOff val="10000"/>
                  </a:schemeClr>
                </a:solidFill>
              </a:rPr>
              <a:t>conducted online.</a:t>
            </a:r>
          </a:p>
          <a:p>
            <a:pPr>
              <a:lnSpc>
                <a:spcPct val="150000"/>
              </a:lnSpc>
            </a:pPr>
            <a:r>
              <a:rPr lang="en-US" sz="1200" dirty="0">
                <a:solidFill>
                  <a:schemeClr val="tx1">
                    <a:lumMod val="90000"/>
                    <a:lumOff val="10000"/>
                  </a:schemeClr>
                </a:solidFill>
              </a:rPr>
              <a:t>Where applicable, comparisons have been made to previous years as well as Exhibit Surveys’ norms providing a benchmark comparison to other trade shows</a:t>
            </a:r>
            <a:r>
              <a:rPr lang="en-US" sz="1200" dirty="0" smtClean="0">
                <a:solidFill>
                  <a:schemeClr val="tx1">
                    <a:lumMod val="90000"/>
                    <a:lumOff val="10000"/>
                  </a:schemeClr>
                </a:solidFill>
              </a:rPr>
              <a:t>.  </a:t>
            </a:r>
            <a:endParaRPr lang="en-US" sz="1200" dirty="0">
              <a:solidFill>
                <a:schemeClr val="tx1">
                  <a:lumMod val="90000"/>
                  <a:lumOff val="10000"/>
                </a:schemeClr>
              </a:solidFill>
            </a:endParaRPr>
          </a:p>
        </p:txBody>
      </p:sp>
      <p:grpSp>
        <p:nvGrpSpPr>
          <p:cNvPr id="4" name="Group 3"/>
          <p:cNvGrpSpPr/>
          <p:nvPr/>
        </p:nvGrpSpPr>
        <p:grpSpPr>
          <a:xfrm>
            <a:off x="530352" y="5540457"/>
            <a:ext cx="11435466" cy="340734"/>
            <a:chOff x="530352" y="5540457"/>
            <a:chExt cx="11435466" cy="340734"/>
          </a:xfrm>
        </p:grpSpPr>
        <p:sp>
          <p:nvSpPr>
            <p:cNvPr id="11" name="TextBox 10"/>
            <p:cNvSpPr txBox="1"/>
            <p:nvPr/>
          </p:nvSpPr>
          <p:spPr>
            <a:xfrm>
              <a:off x="530352" y="5540457"/>
              <a:ext cx="11435466" cy="340734"/>
            </a:xfrm>
            <a:prstGeom prst="rect">
              <a:avLst/>
            </a:prstGeom>
            <a:noFill/>
          </p:spPr>
          <p:txBody>
            <a:bodyPr wrap="square" rtlCol="0">
              <a:spAutoFit/>
            </a:bodyPr>
            <a:lstStyle/>
            <a:p>
              <a:pPr>
                <a:lnSpc>
                  <a:spcPct val="150000"/>
                </a:lnSpc>
              </a:pPr>
              <a:r>
                <a:rPr lang="en-US" sz="1200" dirty="0">
                  <a:solidFill>
                    <a:schemeClr val="tx1">
                      <a:lumMod val="90000"/>
                      <a:lumOff val="10000"/>
                    </a:schemeClr>
                  </a:solidFill>
                </a:rPr>
                <a:t>Throughout the report any statistically significant differences between survey years or audience segments have been noted </a:t>
              </a:r>
              <a:r>
                <a:rPr lang="en-US" sz="1200" dirty="0" smtClean="0">
                  <a:solidFill>
                    <a:schemeClr val="tx1">
                      <a:lumMod val="90000"/>
                      <a:lumOff val="10000"/>
                    </a:schemeClr>
                  </a:solidFill>
                </a:rPr>
                <a:t>by </a:t>
              </a:r>
              <a:endParaRPr lang="en-US" sz="1200" dirty="0">
                <a:solidFill>
                  <a:schemeClr val="tx1">
                    <a:lumMod val="90000"/>
                    <a:lumOff val="10000"/>
                  </a:schemeClr>
                </a:solidFill>
              </a:endParaRPr>
            </a:p>
          </p:txBody>
        </p:sp>
        <p:sp>
          <p:nvSpPr>
            <p:cNvPr id="2" name="Isosceles Triangle 1"/>
            <p:cNvSpPr/>
            <p:nvPr/>
          </p:nvSpPr>
          <p:spPr>
            <a:xfrm>
              <a:off x="8527890" y="5678089"/>
              <a:ext cx="152205" cy="130697"/>
            </a:xfrm>
            <a:prstGeom prst="triangle">
              <a:avLst/>
            </a:prstGeom>
            <a:solidFill>
              <a:srgbClr val="65A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8680290" y="5688820"/>
              <a:ext cx="152205" cy="130697"/>
            </a:xfrm>
            <a:prstGeom prst="triangle">
              <a:avLst/>
            </a:prstGeom>
            <a:solidFill>
              <a:srgbClr val="F0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Table 2"/>
          <p:cNvGraphicFramePr>
            <a:graphicFrameLocks noGrp="1"/>
          </p:cNvGraphicFramePr>
          <p:nvPr>
            <p:extLst>
              <p:ext uri="{D42A27DB-BD31-4B8C-83A1-F6EECF244321}">
                <p14:modId xmlns:p14="http://schemas.microsoft.com/office/powerpoint/2010/main" val="2671157416"/>
              </p:ext>
            </p:extLst>
          </p:nvPr>
        </p:nvGraphicFramePr>
        <p:xfrm>
          <a:off x="1293767" y="1766402"/>
          <a:ext cx="9784542" cy="1463040"/>
        </p:xfrm>
        <a:graphic>
          <a:graphicData uri="http://schemas.openxmlformats.org/drawingml/2006/table">
            <a:tbl>
              <a:tblPr firstRow="1" bandRow="1">
                <a:tableStyleId>{5940675A-B579-460E-94D1-54222C63F5DA}</a:tableStyleId>
              </a:tblPr>
              <a:tblGrid>
                <a:gridCol w="2680356">
                  <a:extLst>
                    <a:ext uri="{9D8B030D-6E8A-4147-A177-3AD203B41FA5}">
                      <a16:colId xmlns:a16="http://schemas.microsoft.com/office/drawing/2014/main" val="20000"/>
                    </a:ext>
                  </a:extLst>
                </a:gridCol>
                <a:gridCol w="1668326">
                  <a:extLst>
                    <a:ext uri="{9D8B030D-6E8A-4147-A177-3AD203B41FA5}">
                      <a16:colId xmlns:a16="http://schemas.microsoft.com/office/drawing/2014/main" val="20001"/>
                    </a:ext>
                  </a:extLst>
                </a:gridCol>
                <a:gridCol w="1358965">
                  <a:extLst>
                    <a:ext uri="{9D8B030D-6E8A-4147-A177-3AD203B41FA5}">
                      <a16:colId xmlns:a16="http://schemas.microsoft.com/office/drawing/2014/main" val="610783134"/>
                    </a:ext>
                  </a:extLst>
                </a:gridCol>
                <a:gridCol w="1157848">
                  <a:extLst>
                    <a:ext uri="{9D8B030D-6E8A-4147-A177-3AD203B41FA5}">
                      <a16:colId xmlns:a16="http://schemas.microsoft.com/office/drawing/2014/main" val="83489228"/>
                    </a:ext>
                  </a:extLst>
                </a:gridCol>
                <a:gridCol w="1560082">
                  <a:extLst>
                    <a:ext uri="{9D8B030D-6E8A-4147-A177-3AD203B41FA5}">
                      <a16:colId xmlns:a16="http://schemas.microsoft.com/office/drawing/2014/main" val="4245187929"/>
                    </a:ext>
                  </a:extLst>
                </a:gridCol>
                <a:gridCol w="1358965">
                  <a:extLst>
                    <a:ext uri="{9D8B030D-6E8A-4147-A177-3AD203B41FA5}">
                      <a16:colId xmlns:a16="http://schemas.microsoft.com/office/drawing/2014/main" val="403889895"/>
                    </a:ext>
                  </a:extLst>
                </a:gridCol>
              </a:tblGrid>
              <a:tr h="433707">
                <a:tc>
                  <a:txBody>
                    <a:bodyPr/>
                    <a:lstStyle/>
                    <a:p>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lang="en-US" sz="1200" dirty="0" smtClean="0">
                          <a:solidFill>
                            <a:schemeClr val="tx1">
                              <a:lumMod val="90000"/>
                              <a:lumOff val="10000"/>
                            </a:schemeClr>
                          </a:solidFill>
                        </a:rPr>
                        <a:t>Survey</a:t>
                      </a:r>
                      <a:r>
                        <a:rPr lang="en-US" sz="1200" baseline="0" dirty="0" smtClean="0">
                          <a:solidFill>
                            <a:schemeClr val="tx1">
                              <a:lumMod val="90000"/>
                              <a:lumOff val="10000"/>
                            </a:schemeClr>
                          </a:solidFill>
                        </a:rPr>
                        <a:t> Period</a:t>
                      </a:r>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dirty="0" smtClean="0">
                          <a:solidFill>
                            <a:schemeClr val="tx1">
                              <a:lumMod val="90000"/>
                              <a:lumOff val="10000"/>
                            </a:schemeClr>
                          </a:solidFill>
                        </a:rPr>
                        <a:t>Sample Size</a:t>
                      </a:r>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dirty="0" smtClean="0">
                          <a:solidFill>
                            <a:schemeClr val="tx1">
                              <a:lumMod val="90000"/>
                              <a:lumOff val="10000"/>
                            </a:schemeClr>
                          </a:solidFill>
                        </a:rPr>
                        <a:t>Number of Responses</a:t>
                      </a:r>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dirty="0" smtClean="0">
                          <a:solidFill>
                            <a:schemeClr val="tx1">
                              <a:lumMod val="90000"/>
                              <a:lumOff val="10000"/>
                            </a:schemeClr>
                          </a:solidFill>
                        </a:rPr>
                        <a:t>Response Rate (excluding undeliverable emails)</a:t>
                      </a:r>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dirty="0" smtClean="0">
                          <a:solidFill>
                            <a:schemeClr val="tx1">
                              <a:lumMod val="90000"/>
                              <a:lumOff val="10000"/>
                            </a:schemeClr>
                          </a:solidFill>
                        </a:rPr>
                        <a:t>Maximum Statistical Error</a:t>
                      </a:r>
                      <a:r>
                        <a:rPr lang="en-US" sz="1200" baseline="0" dirty="0" smtClean="0">
                          <a:solidFill>
                            <a:schemeClr val="tx1">
                              <a:lumMod val="90000"/>
                              <a:lumOff val="10000"/>
                            </a:schemeClr>
                          </a:solidFill>
                        </a:rPr>
                        <a:t> @ 95%</a:t>
                      </a:r>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18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Attendees</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lumMod val="90000"/>
                            <a:lumOff val="10000"/>
                          </a:schemeClr>
                        </a:solidFill>
                        <a:latin typeface="+mn-lt"/>
                        <a:ea typeface="+mn-ea"/>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algn="ctr"/>
                      <a:endParaRPr lang="en-US" sz="1200" dirty="0">
                        <a:solidFill>
                          <a:schemeClr val="tx1">
                            <a:lumMod val="90000"/>
                            <a:lumOff val="10000"/>
                          </a:schemeClr>
                        </a:solidFill>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286329047"/>
                  </a:ext>
                </a:extLst>
              </a:tr>
              <a:tr h="167906">
                <a:tc>
                  <a:txBody>
                    <a:bodyPr/>
                    <a:lstStyle/>
                    <a:p>
                      <a:r>
                        <a:rPr lang="en-US" sz="1200" dirty="0" smtClean="0">
                          <a:solidFill>
                            <a:schemeClr val="tx1">
                              <a:lumMod val="90000"/>
                              <a:lumOff val="10000"/>
                            </a:schemeClr>
                          </a:solidFill>
                        </a:rPr>
                        <a:t>2017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90000"/>
                              <a:lumOff val="10000"/>
                            </a:schemeClr>
                          </a:solidFill>
                          <a:latin typeface="+mn-lt"/>
                          <a:ea typeface="+mn-ea"/>
                          <a:cs typeface="+mn-cs"/>
                        </a:rPr>
                        <a:t>10/23/17 – 11/6/17</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10,480</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955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10%</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90000"/>
                              <a:lumOff val="10000"/>
                            </a:schemeClr>
                          </a:solidFill>
                          <a:latin typeface="Calibri" panose="020F0502020204030204" pitchFamily="34" charset="0"/>
                          <a:ea typeface="+mn-ea"/>
                          <a:cs typeface="Calibri" panose="020F0502020204030204" pitchFamily="34" charset="0"/>
                        </a:rPr>
                        <a:t>±</a:t>
                      </a:r>
                      <a:r>
                        <a:rPr lang="en-US" sz="1200" kern="1200" dirty="0" smtClean="0">
                          <a:solidFill>
                            <a:schemeClr val="tx1">
                              <a:lumMod val="90000"/>
                              <a:lumOff val="10000"/>
                            </a:schemeClr>
                          </a:solidFill>
                          <a:latin typeface="+mn-lt"/>
                          <a:ea typeface="+mn-ea"/>
                          <a:cs typeface="+mn-cs"/>
                        </a:rPr>
                        <a:t>3.0%</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298920339"/>
                  </a:ext>
                </a:extLst>
              </a:tr>
              <a:tr h="185874">
                <a:tc>
                  <a:txBody>
                    <a:bodyPr/>
                    <a:lstStyle/>
                    <a:p>
                      <a:r>
                        <a:rPr lang="en-US" sz="1200" dirty="0" smtClean="0">
                          <a:solidFill>
                            <a:schemeClr val="tx1">
                              <a:lumMod val="90000"/>
                              <a:lumOff val="10000"/>
                            </a:schemeClr>
                          </a:solidFill>
                        </a:rPr>
                        <a:t>2015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indent="0" algn="ctr">
                        <a:lnSpc>
                          <a:spcPct val="122000"/>
                        </a:lnSpc>
                        <a:spcBef>
                          <a:spcPts val="0"/>
                        </a:spcBef>
                        <a:spcAft>
                          <a:spcPts val="20"/>
                        </a:spcAft>
                      </a:pPr>
                      <a:r>
                        <a:rPr lang="en-US" sz="1200" b="0" u="none" dirty="0" smtClean="0">
                          <a:solidFill>
                            <a:schemeClr val="tx1"/>
                          </a:solidFill>
                          <a:effectLst/>
                          <a:latin typeface="+mn-lt"/>
                          <a:ea typeface="Calibri" panose="020F0502020204030204" pitchFamily="34" charset="0"/>
                          <a:cs typeface="Calibri" panose="020F0502020204030204" pitchFamily="34" charset="0"/>
                        </a:rPr>
                        <a:t>10/16/15</a:t>
                      </a:r>
                      <a:r>
                        <a:rPr lang="en-US" sz="1200" b="0" u="none" baseline="0" dirty="0" smtClean="0">
                          <a:solidFill>
                            <a:schemeClr val="tx1"/>
                          </a:solidFill>
                          <a:effectLst/>
                          <a:latin typeface="+mn-lt"/>
                          <a:ea typeface="Calibri" panose="020F0502020204030204" pitchFamily="34" charset="0"/>
                          <a:cs typeface="Calibri" panose="020F0502020204030204" pitchFamily="34" charset="0"/>
                        </a:rPr>
                        <a:t> – 10/28/15</a:t>
                      </a:r>
                      <a:endParaRPr lang="en-US" sz="1200" b="0" u="none" dirty="0">
                        <a:solidFill>
                          <a:schemeClr val="tx1"/>
                        </a:solidFill>
                        <a:effectLst/>
                        <a:latin typeface="+mn-lt"/>
                        <a:ea typeface="Calibri" panose="020F0502020204030204" pitchFamily="34" charset="0"/>
                        <a:cs typeface="Calibri" panose="020F0502020204030204" pitchFamily="34" charset="0"/>
                      </a:endParaRPr>
                    </a:p>
                  </a:txBody>
                  <a:tcPr marL="18415" marR="18415"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indent="0" algn="ctr">
                        <a:lnSpc>
                          <a:spcPct val="122000"/>
                        </a:lnSpc>
                        <a:spcBef>
                          <a:spcPts val="0"/>
                        </a:spcBef>
                        <a:spcAft>
                          <a:spcPts val="20"/>
                        </a:spcAft>
                      </a:pPr>
                      <a:r>
                        <a:rPr lang="en-US" sz="1200" b="0" u="none" dirty="0" smtClean="0">
                          <a:solidFill>
                            <a:schemeClr val="tx1"/>
                          </a:solidFill>
                          <a:effectLst/>
                          <a:latin typeface="+mn-lt"/>
                          <a:ea typeface="Calibri" panose="020F0502020204030204" pitchFamily="34" charset="0"/>
                          <a:cs typeface="Calibri" panose="020F0502020204030204" pitchFamily="34" charset="0"/>
                        </a:rPr>
                        <a:t>10,988</a:t>
                      </a:r>
                      <a:endParaRPr lang="en-US" sz="1200" b="0" u="none" dirty="0">
                        <a:solidFill>
                          <a:schemeClr val="tx1"/>
                        </a:solidFill>
                        <a:effectLst/>
                        <a:latin typeface="+mn-lt"/>
                        <a:ea typeface="Calibri" panose="020F0502020204030204" pitchFamily="34" charset="0"/>
                        <a:cs typeface="Calibri" panose="020F0502020204030204" pitchFamily="34" charset="0"/>
                      </a:endParaRPr>
                    </a:p>
                  </a:txBody>
                  <a:tcPr marL="18415" marR="18415"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indent="0" algn="ctr">
                        <a:lnSpc>
                          <a:spcPct val="122000"/>
                        </a:lnSpc>
                        <a:spcBef>
                          <a:spcPts val="0"/>
                        </a:spcBef>
                        <a:spcAft>
                          <a:spcPts val="20"/>
                        </a:spcAft>
                      </a:pPr>
                      <a:r>
                        <a:rPr lang="en-US" sz="1200" b="0" u="none" dirty="0" smtClean="0">
                          <a:solidFill>
                            <a:schemeClr val="tx1"/>
                          </a:solidFill>
                          <a:effectLst/>
                          <a:latin typeface="+mn-lt"/>
                          <a:ea typeface="Calibri" panose="020F0502020204030204" pitchFamily="34" charset="0"/>
                          <a:cs typeface="Calibri" panose="020F0502020204030204" pitchFamily="34" charset="0"/>
                        </a:rPr>
                        <a:t>1,148</a:t>
                      </a:r>
                      <a:endParaRPr lang="en-US" sz="1200" b="0" u="none" dirty="0">
                        <a:solidFill>
                          <a:schemeClr val="tx1"/>
                        </a:solidFill>
                        <a:effectLst/>
                        <a:latin typeface="+mn-lt"/>
                        <a:ea typeface="Calibri" panose="020F0502020204030204" pitchFamily="34" charset="0"/>
                        <a:cs typeface="Calibri" panose="020F0502020204030204" pitchFamily="34" charset="0"/>
                      </a:endParaRPr>
                    </a:p>
                  </a:txBody>
                  <a:tcPr marL="18415" marR="18415"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indent="0" algn="ctr">
                        <a:lnSpc>
                          <a:spcPct val="122000"/>
                        </a:lnSpc>
                        <a:spcBef>
                          <a:spcPts val="0"/>
                        </a:spcBef>
                        <a:spcAft>
                          <a:spcPts val="20"/>
                        </a:spcAft>
                      </a:pPr>
                      <a:r>
                        <a:rPr lang="en-US" sz="1200" b="0" u="none" dirty="0" smtClean="0">
                          <a:solidFill>
                            <a:schemeClr val="tx1"/>
                          </a:solidFill>
                          <a:effectLst/>
                          <a:latin typeface="+mn-lt"/>
                          <a:ea typeface="Calibri" panose="020F0502020204030204" pitchFamily="34" charset="0"/>
                          <a:cs typeface="Calibri" panose="020F0502020204030204" pitchFamily="34" charset="0"/>
                        </a:rPr>
                        <a:t>13%</a:t>
                      </a:r>
                      <a:endParaRPr lang="en-US" sz="1200" b="0" u="none" dirty="0">
                        <a:solidFill>
                          <a:schemeClr val="tx1"/>
                        </a:solidFill>
                        <a:effectLst/>
                        <a:latin typeface="+mn-lt"/>
                        <a:ea typeface="Calibri" panose="020F0502020204030204" pitchFamily="34" charset="0"/>
                        <a:cs typeface="Calibri" panose="020F0502020204030204" pitchFamily="34" charset="0"/>
                      </a:endParaRPr>
                    </a:p>
                  </a:txBody>
                  <a:tcPr marL="18415" marR="18415"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2000"/>
                        </a:lnSpc>
                        <a:spcBef>
                          <a:spcPts val="0"/>
                        </a:spcBef>
                        <a:spcAft>
                          <a:spcPts val="20"/>
                        </a:spcAft>
                        <a:buClrTx/>
                        <a:buSzTx/>
                        <a:buFontTx/>
                        <a:buNone/>
                        <a:tabLst/>
                        <a:defRPr/>
                      </a:pPr>
                      <a:r>
                        <a:rPr lang="en-US" sz="1200" b="0" u="none" dirty="0" smtClean="0">
                          <a:solidFill>
                            <a:schemeClr val="tx1"/>
                          </a:solidFill>
                          <a:effectLst/>
                          <a:latin typeface="+mn-lt"/>
                          <a:ea typeface="Calibri" panose="020F0502020204030204" pitchFamily="34" charset="0"/>
                          <a:cs typeface="Calibri" panose="020F0502020204030204" pitchFamily="34" charset="0"/>
                        </a:rPr>
                        <a:t>±2.7%</a:t>
                      </a:r>
                    </a:p>
                  </a:txBody>
                  <a:tcPr marL="18415" marR="18415"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189007813"/>
                  </a:ext>
                </a:extLst>
              </a:tr>
            </a:tbl>
          </a:graphicData>
        </a:graphic>
      </p:graphicFrame>
    </p:spTree>
    <p:extLst>
      <p:ext uri="{BB962C8B-B14F-4D97-AF65-F5344CB8AC3E}">
        <p14:creationId xmlns:p14="http://schemas.microsoft.com/office/powerpoint/2010/main" val="466658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531" b="24531"/>
          <a:stretch>
            <a:fillRect/>
          </a:stretch>
        </p:blipFill>
        <p:spPr/>
      </p:pic>
      <p:sp>
        <p:nvSpPr>
          <p:cNvPr id="8" name="Rectangle 7"/>
          <p:cNvSpPr/>
          <p:nvPr/>
        </p:nvSpPr>
        <p:spPr>
          <a:xfrm>
            <a:off x="0" y="-1"/>
            <a:ext cx="12192000" cy="4140201"/>
          </a:xfrm>
          <a:prstGeom prst="rect">
            <a:avLst/>
          </a:prstGeom>
          <a:solidFill>
            <a:srgbClr val="36445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Oval 8"/>
          <p:cNvSpPr/>
          <p:nvPr/>
        </p:nvSpPr>
        <p:spPr>
          <a:xfrm>
            <a:off x="3206323" y="3512733"/>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14" name="TextBox 13"/>
          <p:cNvSpPr txBox="1"/>
          <p:nvPr/>
        </p:nvSpPr>
        <p:spPr>
          <a:xfrm>
            <a:off x="4955103" y="4526246"/>
            <a:ext cx="2452426" cy="523220"/>
          </a:xfrm>
          <a:prstGeom prst="rect">
            <a:avLst/>
          </a:prstGeom>
          <a:noFill/>
        </p:spPr>
        <p:txBody>
          <a:bodyPr wrap="square" rtlCol="0">
            <a:spAutoFit/>
          </a:bodyPr>
          <a:lstStyle/>
          <a:p>
            <a:pPr algn="ctr"/>
            <a:r>
              <a:rPr lang="en-US" sz="1400" b="1" dirty="0" smtClean="0">
                <a:solidFill>
                  <a:schemeClr val="tx1">
                    <a:lumMod val="90000"/>
                    <a:lumOff val="10000"/>
                  </a:schemeClr>
                </a:solidFill>
              </a:rPr>
              <a:t>Organizations </a:t>
            </a:r>
          </a:p>
          <a:p>
            <a:pPr algn="ctr"/>
            <a:r>
              <a:rPr lang="en-US" sz="1400" b="1" dirty="0" smtClean="0">
                <a:solidFill>
                  <a:schemeClr val="tx1">
                    <a:lumMod val="90000"/>
                    <a:lumOff val="10000"/>
                  </a:schemeClr>
                </a:solidFill>
              </a:rPr>
              <a:t>Represented</a:t>
            </a:r>
            <a:endParaRPr lang="id-ID" sz="1400" b="1" dirty="0">
              <a:solidFill>
                <a:schemeClr val="tx1">
                  <a:lumMod val="90000"/>
                  <a:lumOff val="10000"/>
                </a:schemeClr>
              </a:solidFill>
            </a:endParaRPr>
          </a:p>
        </p:txBody>
      </p:sp>
      <p:sp>
        <p:nvSpPr>
          <p:cNvPr id="31" name="Oval 30"/>
          <p:cNvSpPr/>
          <p:nvPr/>
        </p:nvSpPr>
        <p:spPr>
          <a:xfrm>
            <a:off x="5590748" y="3512733"/>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41" name="TextBox 40"/>
          <p:cNvSpPr txBox="1"/>
          <p:nvPr/>
        </p:nvSpPr>
        <p:spPr>
          <a:xfrm>
            <a:off x="2480516" y="4533846"/>
            <a:ext cx="2452426" cy="307778"/>
          </a:xfrm>
          <a:prstGeom prst="rect">
            <a:avLst/>
          </a:prstGeom>
          <a:noFill/>
        </p:spPr>
        <p:txBody>
          <a:bodyPr wrap="square" rtlCol="0">
            <a:spAutoFit/>
          </a:bodyPr>
          <a:lstStyle/>
          <a:p>
            <a:pPr algn="ctr"/>
            <a:r>
              <a:rPr lang="en-US" sz="1400" b="1" dirty="0" smtClean="0">
                <a:solidFill>
                  <a:schemeClr val="tx1">
                    <a:lumMod val="90000"/>
                    <a:lumOff val="10000"/>
                  </a:schemeClr>
                </a:solidFill>
              </a:rPr>
              <a:t>Overall Value</a:t>
            </a:r>
            <a:endParaRPr lang="id-ID" sz="1400" b="1" dirty="0">
              <a:solidFill>
                <a:schemeClr val="tx1">
                  <a:lumMod val="90000"/>
                  <a:lumOff val="10000"/>
                </a:schemeClr>
              </a:solidFill>
            </a:endParaRPr>
          </a:p>
        </p:txBody>
      </p:sp>
      <p:sp>
        <p:nvSpPr>
          <p:cNvPr id="48" name="Title 1"/>
          <p:cNvSpPr txBox="1">
            <a:spLocks/>
          </p:cNvSpPr>
          <p:nvPr/>
        </p:nvSpPr>
        <p:spPr>
          <a:xfrm>
            <a:off x="2942228" y="1821753"/>
            <a:ext cx="5808136" cy="2881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Calibri  "/>
                <a:ea typeface="Open Sans" pitchFamily="34" charset="0"/>
                <a:cs typeface="Arial" panose="020B0604020202020204" pitchFamily="34" charset="0"/>
              </a:rPr>
              <a:t>Assessing </a:t>
            </a:r>
            <a:r>
              <a:rPr lang="en-US" sz="2400" b="1" dirty="0" smtClean="0">
                <a:solidFill>
                  <a:schemeClr val="bg1"/>
                </a:solidFill>
                <a:latin typeface="Calibri  "/>
                <a:ea typeface="Open Sans" pitchFamily="34" charset="0"/>
                <a:cs typeface="Arial" panose="020B0604020202020204" pitchFamily="34" charset="0"/>
              </a:rPr>
              <a:t>Value</a:t>
            </a:r>
            <a:endParaRPr lang="en-US" sz="2400" b="1" dirty="0">
              <a:solidFill>
                <a:schemeClr val="bg1"/>
              </a:solidFill>
              <a:latin typeface="Calibri  "/>
              <a:ea typeface="Open Sans" pitchFamily="34" charset="0"/>
              <a:cs typeface="Arial" panose="020B0604020202020204" pitchFamily="34" charset="0"/>
            </a:endParaRPr>
          </a:p>
        </p:txBody>
      </p:sp>
      <p:sp>
        <p:nvSpPr>
          <p:cNvPr id="16" name="Oval 15"/>
          <p:cNvSpPr/>
          <p:nvPr/>
        </p:nvSpPr>
        <p:spPr>
          <a:xfrm>
            <a:off x="8117504" y="3526821"/>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18" name="TextBox 17"/>
          <p:cNvSpPr txBox="1"/>
          <p:nvPr/>
        </p:nvSpPr>
        <p:spPr>
          <a:xfrm>
            <a:off x="7391697" y="4513546"/>
            <a:ext cx="2452426" cy="523220"/>
          </a:xfrm>
          <a:prstGeom prst="rect">
            <a:avLst/>
          </a:prstGeom>
          <a:noFill/>
        </p:spPr>
        <p:txBody>
          <a:bodyPr wrap="square" rtlCol="0">
            <a:spAutoFit/>
          </a:bodyPr>
          <a:lstStyle/>
          <a:p>
            <a:pPr algn="ctr"/>
            <a:r>
              <a:rPr lang="en-US" sz="1400" b="1" dirty="0" smtClean="0">
                <a:solidFill>
                  <a:schemeClr val="tx1">
                    <a:lumMod val="90000"/>
                    <a:lumOff val="10000"/>
                  </a:schemeClr>
                </a:solidFill>
              </a:rPr>
              <a:t>Job Functions </a:t>
            </a:r>
          </a:p>
          <a:p>
            <a:pPr algn="ctr"/>
            <a:r>
              <a:rPr lang="en-US" sz="1400" b="1" dirty="0" smtClean="0">
                <a:solidFill>
                  <a:schemeClr val="tx1">
                    <a:lumMod val="90000"/>
                    <a:lumOff val="10000"/>
                  </a:schemeClr>
                </a:solidFill>
              </a:rPr>
              <a:t>Represented</a:t>
            </a:r>
            <a:endParaRPr lang="id-ID" sz="1400" b="1" dirty="0">
              <a:solidFill>
                <a:schemeClr val="tx1">
                  <a:lumMod val="90000"/>
                  <a:lumOff val="10000"/>
                </a:schemeClr>
              </a:solidFill>
            </a:endParaRPr>
          </a:p>
        </p:txBody>
      </p:sp>
    </p:spTree>
    <p:extLst>
      <p:ext uri="{BB962C8B-B14F-4D97-AF65-F5344CB8AC3E}">
        <p14:creationId xmlns:p14="http://schemas.microsoft.com/office/powerpoint/2010/main" val="200972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Placeholder 74"/>
          <p:cNvGraphicFramePr>
            <a:graphicFrameLocks noGrp="1"/>
          </p:cNvGraphicFramePr>
          <p:nvPr>
            <p:ph type="chart" sz="quarter" idx="10"/>
            <p:extLst>
              <p:ext uri="{D42A27DB-BD31-4B8C-83A1-F6EECF244321}">
                <p14:modId xmlns:p14="http://schemas.microsoft.com/office/powerpoint/2010/main" val="2787396605"/>
              </p:ext>
            </p:extLst>
          </p:nvPr>
        </p:nvGraphicFramePr>
        <p:xfrm>
          <a:off x="476250" y="1079221"/>
          <a:ext cx="4887988" cy="420708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530351" y="530350"/>
            <a:ext cx="10646985" cy="448056"/>
          </a:xfrm>
        </p:spPr>
        <p:txBody>
          <a:bodyPr/>
          <a:lstStyle/>
          <a:p>
            <a:r>
              <a:rPr lang="en-US" dirty="0" smtClean="0"/>
              <a:t>Attendee </a:t>
            </a:r>
            <a:r>
              <a:rPr lang="en-US" dirty="0"/>
              <a:t>o</a:t>
            </a:r>
            <a:r>
              <a:rPr lang="en-US" dirty="0" smtClean="0"/>
              <a:t>verall value continues to be strong and above the ESI Norm</a:t>
            </a:r>
            <a:endParaRPr lang="en-US" dirty="0"/>
          </a:p>
        </p:txBody>
      </p:sp>
      <p:grpSp>
        <p:nvGrpSpPr>
          <p:cNvPr id="53" name="Group 52"/>
          <p:cNvGrpSpPr/>
          <p:nvPr/>
        </p:nvGrpSpPr>
        <p:grpSpPr>
          <a:xfrm>
            <a:off x="449279" y="5969152"/>
            <a:ext cx="10580670" cy="400110"/>
            <a:chOff x="449279" y="5969152"/>
            <a:chExt cx="10580670" cy="400110"/>
          </a:xfrm>
        </p:grpSpPr>
        <p:sp>
          <p:nvSpPr>
            <p:cNvPr id="66" name="TextBox 65"/>
            <p:cNvSpPr txBox="1"/>
            <p:nvPr/>
          </p:nvSpPr>
          <p:spPr>
            <a:xfrm>
              <a:off x="728886" y="5969152"/>
              <a:ext cx="10301063" cy="400110"/>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Please rate the value of WEFTEC</a:t>
              </a:r>
              <a:r>
                <a:rPr lang="en-US" sz="1000" i="1" dirty="0" smtClean="0">
                  <a:solidFill>
                    <a:schemeClr val="bg1"/>
                  </a:solidFill>
                  <a:latin typeface="Calibri" panose="020F0502020204030204" pitchFamily="34" charset="0"/>
                  <a:cs typeface="Calibri" panose="020F0502020204030204" pitchFamily="34" charset="0"/>
                </a:rPr>
                <a:t>® 2017 in terms of meeting your objectives relative to the amount of time and money invested</a:t>
              </a:r>
              <a:r>
                <a:rPr lang="en-US" sz="1000" i="1" dirty="0" smtClean="0">
                  <a:solidFill>
                    <a:schemeClr val="bg1"/>
                  </a:solidFill>
                </a:rPr>
                <a:t>.</a:t>
              </a:r>
              <a:endParaRPr lang="en-US" sz="1000" i="1" dirty="0">
                <a:solidFill>
                  <a:schemeClr val="bg1"/>
                </a:solidFill>
              </a:endParaRPr>
            </a:p>
            <a:p>
              <a:r>
                <a:rPr lang="en-US" sz="1000" i="1" dirty="0">
                  <a:solidFill>
                    <a:schemeClr val="bg1"/>
                  </a:solidFill>
                </a:rPr>
                <a:t>Q. </a:t>
              </a:r>
              <a:r>
                <a:rPr lang="en-US" sz="1000" i="1" dirty="0" smtClean="0">
                  <a:solidFill>
                    <a:schemeClr val="bg1"/>
                  </a:solidFill>
                </a:rPr>
                <a:t>What is your reason for your rating?</a:t>
              </a:r>
              <a:endParaRPr lang="en-US" sz="1000" i="1" dirty="0">
                <a:solidFill>
                  <a:schemeClr val="bg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graphicFrame>
        <p:nvGraphicFramePr>
          <p:cNvPr id="97" name="Table Placeholder 18"/>
          <p:cNvGraphicFramePr>
            <a:graphicFrameLocks/>
          </p:cNvGraphicFramePr>
          <p:nvPr>
            <p:extLst>
              <p:ext uri="{D42A27DB-BD31-4B8C-83A1-F6EECF244321}">
                <p14:modId xmlns:p14="http://schemas.microsoft.com/office/powerpoint/2010/main" val="2215599386"/>
              </p:ext>
            </p:extLst>
          </p:nvPr>
        </p:nvGraphicFramePr>
        <p:xfrm>
          <a:off x="6983678" y="2429896"/>
          <a:ext cx="3703702" cy="3474720"/>
        </p:xfrm>
        <a:graphic>
          <a:graphicData uri="http://schemas.openxmlformats.org/drawingml/2006/table">
            <a:tbl>
              <a:tblPr firstRow="1" bandRow="1">
                <a:tableStyleId>{5C22544A-7EE6-4342-B048-85BDC9FD1C3A}</a:tableStyleId>
              </a:tblPr>
              <a:tblGrid>
                <a:gridCol w="2512677">
                  <a:extLst>
                    <a:ext uri="{9D8B030D-6E8A-4147-A177-3AD203B41FA5}">
                      <a16:colId xmlns:a16="http://schemas.microsoft.com/office/drawing/2014/main" val="20000"/>
                    </a:ext>
                  </a:extLst>
                </a:gridCol>
                <a:gridCol w="599354">
                  <a:extLst>
                    <a:ext uri="{9D8B030D-6E8A-4147-A177-3AD203B41FA5}">
                      <a16:colId xmlns:a16="http://schemas.microsoft.com/office/drawing/2014/main" val="2993841660"/>
                    </a:ext>
                  </a:extLst>
                </a:gridCol>
                <a:gridCol w="591671">
                  <a:extLst>
                    <a:ext uri="{9D8B030D-6E8A-4147-A177-3AD203B41FA5}">
                      <a16:colId xmlns:a16="http://schemas.microsoft.com/office/drawing/2014/main" val="801630339"/>
                    </a:ext>
                  </a:extLst>
                </a:gridCol>
              </a:tblGrid>
              <a:tr h="166296">
                <a:tc>
                  <a:txBody>
                    <a:bodyPr/>
                    <a:lstStyle/>
                    <a:p>
                      <a:pPr algn="l"/>
                      <a:endParaRPr lang="en-US" sz="1000" dirty="0"/>
                    </a:p>
                  </a:txBody>
                  <a:tcPr anchor="ctr">
                    <a:lnB w="3175" cap="flat" cmpd="sng" algn="ctr">
                      <a:solidFill>
                        <a:schemeClr val="tx1"/>
                      </a:solidFill>
                      <a:prstDash val="solid"/>
                      <a:round/>
                      <a:headEnd type="none" w="med" len="med"/>
                      <a:tailEnd type="none" w="med" len="med"/>
                    </a:lnB>
                    <a:noFill/>
                  </a:tcPr>
                </a:tc>
                <a:tc>
                  <a:txBody>
                    <a:bodyPr/>
                    <a:lstStyle/>
                    <a:p>
                      <a:pPr algn="ctr"/>
                      <a:r>
                        <a:rPr lang="en-US" sz="1000" dirty="0" smtClean="0"/>
                        <a:t>2015</a:t>
                      </a:r>
                      <a:endParaRPr lang="en-US" sz="1000" dirty="0"/>
                    </a:p>
                  </a:txBody>
                  <a:tcPr anchor="ctr">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sz="1000" dirty="0" smtClean="0"/>
                        <a:t>2017</a:t>
                      </a:r>
                      <a:endParaRPr lang="en-US" sz="1000" dirty="0"/>
                    </a:p>
                  </a:txBody>
                  <a:tcPr anchor="ctr">
                    <a:lnR w="12700" cap="flat" cmpd="sng" algn="ctr">
                      <a:solidFill>
                        <a:srgbClr val="939598"/>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B0D235"/>
                    </a:solidFill>
                  </a:tcPr>
                </a:tc>
                <a:extLst>
                  <a:ext uri="{0D108BD9-81ED-4DB2-BD59-A6C34878D82A}">
                    <a16:rowId xmlns:a16="http://schemas.microsoft.com/office/drawing/2014/main" val="4046469882"/>
                  </a:ext>
                </a:extLst>
              </a:tr>
              <a:tr h="166296">
                <a:tc>
                  <a:txBody>
                    <a:bodyPr/>
                    <a:lstStyle/>
                    <a:p>
                      <a:pPr algn="l"/>
                      <a:r>
                        <a:rPr lang="en-US" sz="1000" b="1" dirty="0" smtClean="0">
                          <a:solidFill>
                            <a:schemeClr val="tx1">
                              <a:lumMod val="90000"/>
                              <a:lumOff val="10000"/>
                            </a:schemeClr>
                          </a:solidFill>
                        </a:rPr>
                        <a:t>POSITIVE COMMENTS (NET)</a:t>
                      </a:r>
                      <a:endParaRPr lang="en-US" sz="10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90000"/>
                              <a:lumOff val="10000"/>
                            </a:schemeClr>
                          </a:solidFill>
                        </a:rPr>
                        <a:t>41%</a:t>
                      </a:r>
                      <a:endParaRPr lang="en-US" sz="10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90000"/>
                              <a:lumOff val="10000"/>
                            </a:schemeClr>
                          </a:solidFill>
                        </a:rPr>
                        <a:t>37%</a:t>
                      </a:r>
                      <a:endParaRPr lang="en-US" sz="10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9212436"/>
                  </a:ext>
                </a:extLst>
              </a:tr>
              <a:tr h="240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Range of exhibitors/ equipment /products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14%</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9%</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470492"/>
                  </a:ext>
                </a:extLst>
              </a:tr>
              <a:tr h="16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Good Networking/leads/ contacts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14%</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9%</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519404"/>
                  </a:ext>
                </a:extLst>
              </a:tr>
              <a:tr h="16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Good information/knowledge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6%</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8%</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209944"/>
                  </a:ext>
                </a:extLst>
              </a:tr>
              <a:tr h="16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Good overall/Accomplished</a:t>
                      </a:r>
                      <a:r>
                        <a:rPr lang="en-US" sz="1000" baseline="0" dirty="0" smtClean="0">
                          <a:solidFill>
                            <a:schemeClr val="tx1">
                              <a:lumMod val="90000"/>
                              <a:lumOff val="10000"/>
                            </a:schemeClr>
                          </a:solidFill>
                        </a:rPr>
                        <a:t> tasks</a:t>
                      </a:r>
                      <a:endParaRPr lang="en-US" sz="1000" dirty="0" smtClean="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8%</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7%</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503355"/>
                  </a:ext>
                </a:extLst>
              </a:tr>
              <a:tr h="16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Everything in one place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3%</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4%</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492624"/>
                  </a:ext>
                </a:extLst>
              </a:tr>
              <a:tr h="16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90000"/>
                              <a:lumOff val="10000"/>
                            </a:schemeClr>
                          </a:solidFill>
                        </a:rPr>
                        <a:t>NEGATIVE COMMENTS (NET)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90000"/>
                              <a:lumOff val="10000"/>
                            </a:schemeClr>
                          </a:solidFill>
                        </a:rPr>
                        <a:t>23%</a:t>
                      </a:r>
                      <a:endParaRPr lang="en-US" sz="10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90000"/>
                              <a:lumOff val="10000"/>
                            </a:schemeClr>
                          </a:solidFill>
                        </a:rPr>
                        <a:t>15%</a:t>
                      </a:r>
                      <a:endParaRPr lang="en-US" sz="1000" b="1"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583940"/>
                  </a:ext>
                </a:extLst>
              </a:tr>
              <a:tr h="166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Too expensive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5%</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5%</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Lacking new/specific interest/ missing exhibitors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4%</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90000"/>
                              <a:lumOff val="10000"/>
                            </a:schemeClr>
                          </a:solidFill>
                        </a:rPr>
                        <a:t>4%</a:t>
                      </a:r>
                      <a:endParaRPr lang="en-US" sz="100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231">
                <a:tc>
                  <a:txBody>
                    <a:bodyPr/>
                    <a:lstStyle/>
                    <a:p>
                      <a:pPr algn="l"/>
                      <a:r>
                        <a:rPr lang="en-US" sz="1000" dirty="0" smtClean="0"/>
                        <a:t>Tech session</a:t>
                      </a:r>
                      <a:r>
                        <a:rPr lang="en-US" sz="1000" baseline="0" dirty="0" smtClean="0"/>
                        <a:t> content/timing/ overlap/Inaccurate descriptions</a:t>
                      </a:r>
                      <a:endParaRPr lang="en-US" sz="10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lumMod val="90000"/>
                              <a:lumOff val="10000"/>
                            </a:schemeClr>
                          </a:solidFill>
                        </a:rPr>
                        <a:t>2%</a:t>
                      </a:r>
                      <a:endParaRPr lang="en-US" sz="10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lumMod val="90000"/>
                              <a:lumOff val="10000"/>
                            </a:schemeClr>
                          </a:solidFill>
                        </a:rPr>
                        <a:t>2%</a:t>
                      </a:r>
                      <a:endParaRPr lang="en-US" sz="10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66296">
                <a:tc>
                  <a:txBody>
                    <a:bodyPr/>
                    <a:lstStyle/>
                    <a:p>
                      <a:pPr algn="l"/>
                      <a:r>
                        <a:rPr lang="en-US" sz="1000" dirty="0" smtClean="0"/>
                        <a:t>Improve floor layout</a:t>
                      </a:r>
                      <a:endParaRPr lang="en-US" sz="10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lumMod val="90000"/>
                              <a:lumOff val="10000"/>
                            </a:schemeClr>
                          </a:solidFill>
                        </a:rPr>
                        <a:t>2%</a:t>
                      </a:r>
                      <a:endParaRPr lang="en-US" sz="10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lumMod val="90000"/>
                              <a:lumOff val="10000"/>
                            </a:schemeClr>
                          </a:solidFill>
                        </a:rPr>
                        <a:t>2%</a:t>
                      </a:r>
                      <a:endParaRPr lang="en-US" sz="10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2546203"/>
                  </a:ext>
                </a:extLst>
              </a:tr>
              <a:tr h="166296">
                <a:tc>
                  <a:txBody>
                    <a:bodyPr/>
                    <a:lstStyle/>
                    <a:p>
                      <a:pPr algn="l"/>
                      <a:r>
                        <a:rPr lang="en-US" sz="1000" dirty="0" smtClean="0"/>
                        <a:t>Poor organization/management/process</a:t>
                      </a:r>
                      <a:endParaRPr lang="en-US" sz="10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lumMod val="90000"/>
                              <a:lumOff val="10000"/>
                            </a:schemeClr>
                          </a:solidFill>
                        </a:rPr>
                        <a:t>--</a:t>
                      </a:r>
                      <a:endParaRPr lang="en-US" sz="10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lumMod val="90000"/>
                              <a:lumOff val="10000"/>
                            </a:schemeClr>
                          </a:solidFill>
                        </a:rPr>
                        <a:t>1%</a:t>
                      </a:r>
                      <a:endParaRPr lang="en-US" sz="1000" i="0" dirty="0">
                        <a:solidFill>
                          <a:schemeClr val="tx1">
                            <a:lumMod val="90000"/>
                            <a:lumOff val="10000"/>
                          </a:schemeClr>
                        </a:solidFill>
                      </a:endParaRPr>
                    </a:p>
                  </a:txBody>
                  <a:tcPr anchor="ctr">
                    <a:lnL w="3175" cap="flat" cmpd="sng" algn="ctr">
                      <a:solidFill>
                        <a:schemeClr val="tx1"/>
                      </a:solidFill>
                      <a:prstDash val="solid"/>
                      <a:round/>
                      <a:headEnd type="none" w="med" len="med"/>
                      <a:tailEnd type="none" w="med" len="med"/>
                    </a:lnL>
                    <a:lnR w="12700" cap="flat" cmpd="sng" algn="ctr">
                      <a:solidFill>
                        <a:srgbClr val="939598"/>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4090548"/>
                  </a:ext>
                </a:extLst>
              </a:tr>
            </a:tbl>
          </a:graphicData>
        </a:graphic>
      </p:graphicFrame>
      <p:sp>
        <p:nvSpPr>
          <p:cNvPr id="98" name="TextBox 97"/>
          <p:cNvSpPr txBox="1"/>
          <p:nvPr/>
        </p:nvSpPr>
        <p:spPr>
          <a:xfrm>
            <a:off x="7249401" y="2060564"/>
            <a:ext cx="3567447" cy="369332"/>
          </a:xfrm>
          <a:prstGeom prst="rect">
            <a:avLst/>
          </a:prstGeom>
          <a:noFill/>
        </p:spPr>
        <p:txBody>
          <a:bodyPr wrap="square" rtlCol="0">
            <a:spAutoFit/>
          </a:bodyPr>
          <a:lstStyle/>
          <a:p>
            <a:pPr algn="ctr"/>
            <a:r>
              <a:rPr lang="en-US" dirty="0" smtClean="0">
                <a:solidFill>
                  <a:schemeClr val="tx1">
                    <a:lumMod val="90000"/>
                    <a:lumOff val="10000"/>
                  </a:schemeClr>
                </a:solidFill>
              </a:rPr>
              <a:t>Top 5 Reasons for Value Rating</a:t>
            </a:r>
            <a:endParaRPr lang="en-US" dirty="0">
              <a:solidFill>
                <a:schemeClr val="tx1">
                  <a:lumMod val="90000"/>
                  <a:lumOff val="10000"/>
                </a:schemeClr>
              </a:solidFill>
            </a:endParaRPr>
          </a:p>
        </p:txBody>
      </p:sp>
      <p:grpSp>
        <p:nvGrpSpPr>
          <p:cNvPr id="2" name="Group 1"/>
          <p:cNvGrpSpPr/>
          <p:nvPr/>
        </p:nvGrpSpPr>
        <p:grpSpPr>
          <a:xfrm>
            <a:off x="9227699" y="1310278"/>
            <a:ext cx="3604499" cy="692497"/>
            <a:chOff x="8135179" y="1080242"/>
            <a:chExt cx="3604499" cy="692497"/>
          </a:xfrm>
        </p:grpSpPr>
        <p:sp>
          <p:nvSpPr>
            <p:cNvPr id="88" name="Flowchart: Alternate Process 87"/>
            <p:cNvSpPr/>
            <p:nvPr/>
          </p:nvSpPr>
          <p:spPr>
            <a:xfrm>
              <a:off x="8135179" y="1132138"/>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761768" y="1080242"/>
              <a:ext cx="2977910" cy="692497"/>
            </a:xfrm>
            <a:prstGeom prst="rect">
              <a:avLst/>
            </a:prstGeom>
            <a:noFill/>
          </p:spPr>
          <p:txBody>
            <a:bodyPr wrap="square" rtlCol="0">
              <a:spAutoFit/>
            </a:bodyPr>
            <a:lstStyle/>
            <a:p>
              <a:r>
                <a:rPr lang="en-US" sz="1400" dirty="0" smtClean="0">
                  <a:solidFill>
                    <a:schemeClr val="accent1"/>
                  </a:solidFill>
                </a:rPr>
                <a:t>ESI Norm</a:t>
              </a:r>
            </a:p>
            <a:p>
              <a:pPr lvl="0"/>
              <a:r>
                <a:rPr lang="en-US" sz="1400" dirty="0">
                  <a:solidFill>
                    <a:srgbClr val="0066B3"/>
                  </a:solidFill>
                </a:rPr>
                <a:t>Overall Value </a:t>
              </a:r>
            </a:p>
            <a:p>
              <a:pPr lvl="0"/>
              <a:r>
                <a:rPr lang="en-US" sz="1100" dirty="0">
                  <a:solidFill>
                    <a:srgbClr val="0066B3"/>
                  </a:solidFill>
                </a:rPr>
                <a:t>(Excellent/Very Good)</a:t>
              </a:r>
              <a:endParaRPr lang="en-US" sz="1400" dirty="0">
                <a:solidFill>
                  <a:srgbClr val="0066B3"/>
                </a:solidFill>
              </a:endParaRPr>
            </a:p>
          </p:txBody>
        </p:sp>
        <p:sp>
          <p:nvSpPr>
            <p:cNvPr id="100" name="TextBox 99"/>
            <p:cNvSpPr txBox="1"/>
            <p:nvPr/>
          </p:nvSpPr>
          <p:spPr>
            <a:xfrm>
              <a:off x="8140488" y="1241824"/>
              <a:ext cx="588704" cy="369332"/>
            </a:xfrm>
            <a:prstGeom prst="rect">
              <a:avLst/>
            </a:prstGeom>
            <a:noFill/>
          </p:spPr>
          <p:txBody>
            <a:bodyPr wrap="square" rtlCol="0">
              <a:spAutoFit/>
            </a:bodyPr>
            <a:lstStyle/>
            <a:p>
              <a:r>
                <a:rPr lang="en-US" dirty="0" smtClean="0">
                  <a:solidFill>
                    <a:schemeClr val="bg1"/>
                  </a:solidFill>
                </a:rPr>
                <a:t>74%</a:t>
              </a:r>
              <a:endParaRPr lang="en-US" dirty="0">
                <a:solidFill>
                  <a:schemeClr val="bg1"/>
                </a:solidFill>
              </a:endParaRPr>
            </a:p>
          </p:txBody>
        </p:sp>
      </p:grpSp>
      <p:grpSp>
        <p:nvGrpSpPr>
          <p:cNvPr id="3" name="Group 2"/>
          <p:cNvGrpSpPr/>
          <p:nvPr/>
        </p:nvGrpSpPr>
        <p:grpSpPr>
          <a:xfrm>
            <a:off x="6357089" y="1345446"/>
            <a:ext cx="2889136" cy="692497"/>
            <a:chOff x="8135179" y="1933243"/>
            <a:chExt cx="2889136" cy="692497"/>
          </a:xfrm>
        </p:grpSpPr>
        <p:sp>
          <p:nvSpPr>
            <p:cNvPr id="92" name="Flowchart: Alternate Process 91"/>
            <p:cNvSpPr/>
            <p:nvPr/>
          </p:nvSpPr>
          <p:spPr>
            <a:xfrm>
              <a:off x="8135179" y="1985139"/>
              <a:ext cx="588704" cy="588704"/>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8761768" y="1933243"/>
              <a:ext cx="2262547" cy="692497"/>
            </a:xfrm>
            <a:prstGeom prst="rect">
              <a:avLst/>
            </a:prstGeom>
            <a:noFill/>
          </p:spPr>
          <p:txBody>
            <a:bodyPr wrap="square" rtlCol="0">
              <a:spAutoFit/>
            </a:bodyPr>
            <a:lstStyle/>
            <a:p>
              <a:r>
                <a:rPr lang="en-US" sz="1400" dirty="0" smtClean="0">
                  <a:solidFill>
                    <a:schemeClr val="tx1">
                      <a:lumMod val="90000"/>
                      <a:lumOff val="10000"/>
                    </a:schemeClr>
                  </a:solidFill>
                </a:rPr>
                <a:t>WEFTEC</a:t>
              </a:r>
              <a:r>
                <a:rPr lang="en-US" sz="14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400" dirty="0" smtClean="0">
                  <a:solidFill>
                    <a:schemeClr val="tx1">
                      <a:lumMod val="90000"/>
                      <a:lumOff val="10000"/>
                    </a:schemeClr>
                  </a:solidFill>
                </a:rPr>
                <a:t> </a:t>
              </a:r>
            </a:p>
            <a:p>
              <a:pPr lvl="0"/>
              <a:r>
                <a:rPr lang="en-US" sz="1400" dirty="0">
                  <a:solidFill>
                    <a:srgbClr val="2F2D2E">
                      <a:lumMod val="90000"/>
                      <a:lumOff val="10000"/>
                    </a:srgbClr>
                  </a:solidFill>
                </a:rPr>
                <a:t>Overall Value </a:t>
              </a:r>
            </a:p>
            <a:p>
              <a:pPr lvl="0"/>
              <a:r>
                <a:rPr lang="en-US" sz="1100" dirty="0">
                  <a:solidFill>
                    <a:srgbClr val="2F2D2E">
                      <a:lumMod val="90000"/>
                      <a:lumOff val="10000"/>
                    </a:srgbClr>
                  </a:solidFill>
                </a:rPr>
                <a:t>(Excellent/Very Good</a:t>
              </a:r>
              <a:r>
                <a:rPr lang="en-US" sz="1100" dirty="0" smtClean="0">
                  <a:solidFill>
                    <a:srgbClr val="2F2D2E">
                      <a:lumMod val="90000"/>
                      <a:lumOff val="10000"/>
                    </a:srgbClr>
                  </a:solidFill>
                </a:rPr>
                <a:t>)</a:t>
              </a:r>
              <a:endParaRPr lang="en-US" sz="1100" dirty="0">
                <a:solidFill>
                  <a:srgbClr val="2F2D2E">
                    <a:lumMod val="90000"/>
                    <a:lumOff val="10000"/>
                  </a:srgbClr>
                </a:solidFill>
              </a:endParaRPr>
            </a:p>
          </p:txBody>
        </p:sp>
        <p:sp>
          <p:nvSpPr>
            <p:cNvPr id="101" name="TextBox 100"/>
            <p:cNvSpPr txBox="1"/>
            <p:nvPr/>
          </p:nvSpPr>
          <p:spPr>
            <a:xfrm>
              <a:off x="8144650" y="2094825"/>
              <a:ext cx="588704" cy="369332"/>
            </a:xfrm>
            <a:prstGeom prst="rect">
              <a:avLst/>
            </a:prstGeom>
            <a:noFill/>
          </p:spPr>
          <p:txBody>
            <a:bodyPr wrap="square" rtlCol="0">
              <a:spAutoFit/>
            </a:bodyPr>
            <a:lstStyle/>
            <a:p>
              <a:r>
                <a:rPr lang="en-US" dirty="0" smtClean="0">
                  <a:solidFill>
                    <a:schemeClr val="bg1"/>
                  </a:solidFill>
                </a:rPr>
                <a:t>81%</a:t>
              </a:r>
              <a:endParaRPr lang="en-US" dirty="0">
                <a:solidFill>
                  <a:schemeClr val="bg1"/>
                </a:solidFill>
              </a:endParaRPr>
            </a:p>
          </p:txBody>
        </p:sp>
      </p:grpSp>
      <p:sp>
        <p:nvSpPr>
          <p:cNvPr id="102" name="TextBox 101"/>
          <p:cNvSpPr txBox="1"/>
          <p:nvPr/>
        </p:nvSpPr>
        <p:spPr>
          <a:xfrm>
            <a:off x="530352" y="111005"/>
            <a:ext cx="2793027" cy="307777"/>
          </a:xfrm>
          <a:prstGeom prst="rect">
            <a:avLst/>
          </a:prstGeom>
          <a:noFill/>
        </p:spPr>
        <p:txBody>
          <a:bodyPr wrap="square" rtlCol="0">
            <a:spAutoFit/>
          </a:bodyPr>
          <a:lstStyle/>
          <a:p>
            <a:r>
              <a:rPr lang="en-US" sz="1400" dirty="0">
                <a:solidFill>
                  <a:schemeClr val="accent1"/>
                </a:solidFill>
              </a:rPr>
              <a:t>Assessing </a:t>
            </a:r>
            <a:r>
              <a:rPr lang="en-US" sz="1400" dirty="0" smtClean="0">
                <a:solidFill>
                  <a:schemeClr val="accent1"/>
                </a:solidFill>
              </a:rPr>
              <a:t>Value</a:t>
            </a:r>
            <a:endParaRPr lang="en-US" sz="1400" dirty="0">
              <a:solidFill>
                <a:schemeClr val="accent1"/>
              </a:solidFill>
            </a:endParaRPr>
          </a:p>
        </p:txBody>
      </p:sp>
      <p:sp>
        <p:nvSpPr>
          <p:cNvPr id="19" name="TextBox 18"/>
          <p:cNvSpPr txBox="1"/>
          <p:nvPr/>
        </p:nvSpPr>
        <p:spPr>
          <a:xfrm>
            <a:off x="530224" y="914375"/>
            <a:ext cx="10829765" cy="276999"/>
          </a:xfrm>
          <a:prstGeom prst="rect">
            <a:avLst/>
          </a:prstGeom>
          <a:noFill/>
        </p:spPr>
        <p:txBody>
          <a:bodyPr wrap="square" rtlCol="0">
            <a:spAutoFit/>
          </a:bodyPr>
          <a:lstStyle/>
          <a:p>
            <a:r>
              <a:rPr lang="en-US" sz="1200" dirty="0" smtClean="0">
                <a:solidFill>
                  <a:schemeClr val="tx1">
                    <a:lumMod val="90000"/>
                    <a:lumOff val="10000"/>
                  </a:schemeClr>
                </a:solidFill>
              </a:rPr>
              <a:t>Overall value is significantly higher than in 2015 (81% vs. 74%)</a:t>
            </a:r>
            <a:endParaRPr lang="en-US" sz="1200" dirty="0">
              <a:solidFill>
                <a:schemeClr val="tx1">
                  <a:lumMod val="90000"/>
                  <a:lumOff val="10000"/>
                </a:schemeClr>
              </a:solidFill>
            </a:endParaRPr>
          </a:p>
        </p:txBody>
      </p:sp>
    </p:spTree>
    <p:extLst>
      <p:ext uri="{BB962C8B-B14F-4D97-AF65-F5344CB8AC3E}">
        <p14:creationId xmlns:p14="http://schemas.microsoft.com/office/powerpoint/2010/main" val="1816083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Placeholder 7"/>
          <p:cNvGraphicFramePr>
            <a:graphicFrameLocks noGrp="1"/>
          </p:cNvGraphicFramePr>
          <p:nvPr>
            <p:ph type="tbl" sz="quarter" idx="12"/>
            <p:extLst>
              <p:ext uri="{D42A27DB-BD31-4B8C-83A1-F6EECF244321}">
                <p14:modId xmlns:p14="http://schemas.microsoft.com/office/powerpoint/2010/main" val="943229853"/>
              </p:ext>
            </p:extLst>
          </p:nvPr>
        </p:nvGraphicFramePr>
        <p:xfrm>
          <a:off x="3205081" y="1546242"/>
          <a:ext cx="6054180" cy="3920343"/>
        </p:xfrm>
        <a:graphic>
          <a:graphicData uri="http://schemas.openxmlformats.org/drawingml/2006/table">
            <a:tbl>
              <a:tblPr firstRow="1" bandRow="1">
                <a:tableStyleId>{00A15C55-8517-42AA-B614-E9B94910E393}</a:tableStyleId>
              </a:tblPr>
              <a:tblGrid>
                <a:gridCol w="4562392">
                  <a:extLst>
                    <a:ext uri="{9D8B030D-6E8A-4147-A177-3AD203B41FA5}">
                      <a16:colId xmlns:a16="http://schemas.microsoft.com/office/drawing/2014/main" val="3961081141"/>
                    </a:ext>
                  </a:extLst>
                </a:gridCol>
                <a:gridCol w="1491788">
                  <a:extLst>
                    <a:ext uri="{9D8B030D-6E8A-4147-A177-3AD203B41FA5}">
                      <a16:colId xmlns:a16="http://schemas.microsoft.com/office/drawing/2014/main" val="2143508238"/>
                    </a:ext>
                  </a:extLst>
                </a:gridCol>
              </a:tblGrid>
              <a:tr h="416929">
                <a:tc>
                  <a:txBody>
                    <a:bodyPr/>
                    <a:lstStyle/>
                    <a:p>
                      <a:pPr algn="l"/>
                      <a:r>
                        <a:rPr lang="en-US" sz="1200" b="1" dirty="0" smtClean="0">
                          <a:solidFill>
                            <a:schemeClr val="bg1"/>
                          </a:solidFill>
                        </a:rPr>
                        <a:t>Organization Type</a:t>
                      </a:r>
                      <a:endParaRPr lang="en-US" sz="1200" b="1" dirty="0">
                        <a:solidFill>
                          <a:schemeClr val="bg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779810929"/>
                  </a:ext>
                </a:extLst>
              </a:tr>
              <a:tr h="254790">
                <a:tc>
                  <a:txBody>
                    <a:bodyPr/>
                    <a:lstStyle/>
                    <a:p>
                      <a:pPr marL="91440" algn="l"/>
                      <a:r>
                        <a:rPr lang="en-US" sz="1100" kern="1200" dirty="0" smtClean="0">
                          <a:solidFill>
                            <a:schemeClr val="dk1"/>
                          </a:solidFill>
                          <a:effectLst/>
                          <a:latin typeface="+mn-lt"/>
                          <a:ea typeface="+mn-ea"/>
                          <a:cs typeface="+mn-cs"/>
                        </a:rPr>
                        <a:t>Consulting or Contracting Firm</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26% (26%)</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316502"/>
                  </a:ext>
                </a:extLst>
              </a:tr>
              <a:tr h="302576">
                <a:tc>
                  <a:txBody>
                    <a:bodyPr/>
                    <a:lstStyle/>
                    <a:p>
                      <a:pPr marL="91440" algn="l"/>
                      <a:r>
                        <a:rPr lang="en-US" sz="1100" kern="1200" dirty="0" smtClean="0">
                          <a:solidFill>
                            <a:schemeClr val="dk1"/>
                          </a:solidFill>
                          <a:effectLst/>
                          <a:latin typeface="+mn-lt"/>
                          <a:ea typeface="+mn-ea"/>
                          <a:cs typeface="+mn-cs"/>
                        </a:rPr>
                        <a:t>Water/Wastewater</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Product</a:t>
                      </a:r>
                      <a:r>
                        <a:rPr lang="en-US" sz="1100" kern="1200" baseline="0" dirty="0" smtClean="0">
                          <a:solidFill>
                            <a:schemeClr val="dk1"/>
                          </a:solidFill>
                          <a:effectLst/>
                          <a:latin typeface="+mn-lt"/>
                          <a:ea typeface="+mn-ea"/>
                          <a:cs typeface="+mn-cs"/>
                        </a:rPr>
                        <a:t> Distributor or Manufacturer’s Rep.</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17% (19%)</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8442200"/>
                  </a:ext>
                </a:extLst>
              </a:tr>
              <a:tr h="302576">
                <a:tc>
                  <a:txBody>
                    <a:bodyPr/>
                    <a:lstStyle/>
                    <a:p>
                      <a:pPr marL="91440" algn="l"/>
                      <a:r>
                        <a:rPr lang="en-US" sz="1100" kern="1200" dirty="0" smtClean="0">
                          <a:solidFill>
                            <a:schemeClr val="dk1"/>
                          </a:solidFill>
                          <a:effectLst/>
                          <a:latin typeface="+mn-lt"/>
                          <a:ea typeface="+mn-ea"/>
                          <a:cs typeface="+mn-cs"/>
                        </a:rPr>
                        <a:t>Municipal/District Water and </a:t>
                      </a:r>
                      <a:r>
                        <a:rPr lang="en-US" sz="1100" kern="1200" baseline="0" dirty="0" smtClean="0">
                          <a:solidFill>
                            <a:schemeClr val="dk1"/>
                          </a:solidFill>
                          <a:effectLst/>
                          <a:latin typeface="+mn-lt"/>
                          <a:ea typeface="+mn-ea"/>
                          <a:cs typeface="+mn-cs"/>
                        </a:rPr>
                        <a:t>Wastewater Systems and/or Plants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16% (15%)</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75041"/>
                  </a:ext>
                </a:extLst>
              </a:tr>
              <a:tr h="302576">
                <a:tc>
                  <a:txBody>
                    <a:bodyPr/>
                    <a:lstStyle/>
                    <a:p>
                      <a:pPr marL="91440" algn="l"/>
                      <a:r>
                        <a:rPr lang="en-US" sz="1100" kern="1200" dirty="0" smtClean="0">
                          <a:solidFill>
                            <a:schemeClr val="dk1"/>
                          </a:solidFill>
                          <a:effectLst/>
                          <a:latin typeface="+mn-lt"/>
                          <a:ea typeface="+mn-ea"/>
                          <a:cs typeface="+mn-cs"/>
                        </a:rPr>
                        <a:t>Manufacturer of Water/Wastewater Equipment or Products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14% (10%)</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692143"/>
                  </a:ext>
                </a:extLst>
              </a:tr>
              <a:tr h="302576">
                <a:tc>
                  <a:txBody>
                    <a:bodyPr/>
                    <a:lstStyle/>
                    <a:p>
                      <a:pPr marL="91440" algn="l"/>
                      <a:r>
                        <a:rPr lang="en-US" sz="1100" kern="1200" dirty="0" smtClean="0">
                          <a:solidFill>
                            <a:schemeClr val="dk1"/>
                          </a:solidFill>
                          <a:effectLst/>
                          <a:latin typeface="+mn-lt"/>
                          <a:ea typeface="+mn-ea"/>
                          <a:cs typeface="+mn-cs"/>
                        </a:rPr>
                        <a:t>Municipal/District Wastewater</a:t>
                      </a:r>
                      <a:r>
                        <a:rPr lang="en-US" sz="1100" kern="1200" baseline="0" dirty="0" smtClean="0">
                          <a:solidFill>
                            <a:schemeClr val="dk1"/>
                          </a:solidFill>
                          <a:effectLst/>
                          <a:latin typeface="+mn-lt"/>
                          <a:ea typeface="+mn-ea"/>
                          <a:cs typeface="+mn-cs"/>
                        </a:rPr>
                        <a:t> Only Systems and/or Plants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14% (14%)</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886750"/>
                  </a:ext>
                </a:extLst>
              </a:tr>
              <a:tr h="254790">
                <a:tc>
                  <a:txBody>
                    <a:bodyPr/>
                    <a:lstStyle/>
                    <a:p>
                      <a:pPr marL="91440" algn="l"/>
                      <a:r>
                        <a:rPr lang="en-US" sz="1100" kern="1200" dirty="0" smtClean="0">
                          <a:solidFill>
                            <a:schemeClr val="dk1"/>
                          </a:solidFill>
                          <a:effectLst/>
                          <a:latin typeface="+mn-lt"/>
                          <a:ea typeface="+mn-ea"/>
                          <a:cs typeface="+mn-cs"/>
                        </a:rPr>
                        <a:t>Educational Institution</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2% (1%)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017599"/>
                  </a:ext>
                </a:extLst>
              </a:tr>
              <a:tr h="254790">
                <a:tc>
                  <a:txBody>
                    <a:bodyPr/>
                    <a:lstStyle/>
                    <a:p>
                      <a:pPr marL="91440" algn="l"/>
                      <a:r>
                        <a:rPr lang="en-US" sz="1100" kern="1200" dirty="0" smtClean="0">
                          <a:solidFill>
                            <a:schemeClr val="dk1"/>
                          </a:solidFill>
                          <a:effectLst/>
                          <a:latin typeface="+mn-lt"/>
                          <a:ea typeface="+mn-ea"/>
                          <a:cs typeface="+mn-cs"/>
                        </a:rPr>
                        <a:t>Industrial Systems and Plants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2% (1%)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8750910"/>
                  </a:ext>
                </a:extLst>
              </a:tr>
              <a:tr h="254790">
                <a:tc>
                  <a:txBody>
                    <a:bodyPr/>
                    <a:lstStyle/>
                    <a:p>
                      <a:pPr marL="91440" algn="l"/>
                      <a:r>
                        <a:rPr lang="en-US" sz="1100" kern="1200" dirty="0" smtClean="0">
                          <a:solidFill>
                            <a:schemeClr val="dk1"/>
                          </a:solidFill>
                          <a:effectLst/>
                          <a:latin typeface="+mn-lt"/>
                          <a:ea typeface="+mn-ea"/>
                          <a:cs typeface="+mn-cs"/>
                        </a:rPr>
                        <a:t>State, Federal, Regional Government Agency</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2% (1%)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9263879"/>
                  </a:ext>
                </a:extLst>
              </a:tr>
              <a:tr h="254790">
                <a:tc>
                  <a:txBody>
                    <a:bodyPr/>
                    <a:lstStyle/>
                    <a:p>
                      <a:pPr marL="91440" algn="l"/>
                      <a:r>
                        <a:rPr lang="en-US" sz="1100" kern="1200" dirty="0" smtClean="0">
                          <a:solidFill>
                            <a:schemeClr val="dk1"/>
                          </a:solidFill>
                          <a:effectLst/>
                          <a:latin typeface="+mn-lt"/>
                          <a:ea typeface="+mn-ea"/>
                          <a:cs typeface="+mn-cs"/>
                        </a:rPr>
                        <a:t>Municipal/District Water Only Systems and/or Plants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1% (1%)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389737"/>
                  </a:ext>
                </a:extLst>
              </a:tr>
              <a:tr h="254790">
                <a:tc>
                  <a:txBody>
                    <a:bodyPr/>
                    <a:lstStyle/>
                    <a:p>
                      <a:pPr marL="91440" algn="l"/>
                      <a:r>
                        <a:rPr lang="en-US" sz="1100" kern="1200" dirty="0" smtClean="0">
                          <a:solidFill>
                            <a:schemeClr val="dk1"/>
                          </a:solidFill>
                          <a:effectLst/>
                          <a:latin typeface="+mn-lt"/>
                          <a:ea typeface="+mn-ea"/>
                          <a:cs typeface="+mn-cs"/>
                        </a:rPr>
                        <a:t>Stormwater System/Plants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1% (1%)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543655"/>
                  </a:ext>
                </a:extLst>
              </a:tr>
              <a:tr h="254790">
                <a:tc>
                  <a:txBody>
                    <a:bodyPr/>
                    <a:lstStyle/>
                    <a:p>
                      <a:pPr marL="91440" algn="l"/>
                      <a:r>
                        <a:rPr lang="en-US" sz="1100" kern="1200" dirty="0" smtClean="0">
                          <a:solidFill>
                            <a:schemeClr val="dk1"/>
                          </a:solidFill>
                          <a:effectLst/>
                          <a:latin typeface="+mn-lt"/>
                          <a:ea typeface="+mn-ea"/>
                          <a:cs typeface="+mn-cs"/>
                        </a:rPr>
                        <a:t>Venture Capitalist/Financial Institutions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&lt;1%(1%)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4790">
                <a:tc>
                  <a:txBody>
                    <a:bodyPr/>
                    <a:lstStyle/>
                    <a:p>
                      <a:pPr marL="91440" algn="l"/>
                      <a:r>
                        <a:rPr lang="en-US" sz="1100" kern="1200" dirty="0" smtClean="0">
                          <a:solidFill>
                            <a:schemeClr val="dk1"/>
                          </a:solidFill>
                          <a:effectLst/>
                          <a:latin typeface="+mn-lt"/>
                          <a:ea typeface="+mn-ea"/>
                          <a:cs typeface="+mn-cs"/>
                        </a:rPr>
                        <a:t>Research or Analytical Laboratories</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&lt;1% (1%)</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4790">
                <a:tc>
                  <a:txBody>
                    <a:bodyPr/>
                    <a:lstStyle/>
                    <a:p>
                      <a:pPr marL="91440" algn="l"/>
                      <a:r>
                        <a:rPr lang="en-US" sz="1100" kern="1200" dirty="0" smtClean="0">
                          <a:solidFill>
                            <a:schemeClr val="dk1"/>
                          </a:solidFill>
                          <a:effectLst/>
                          <a:latin typeface="+mn-lt"/>
                          <a:ea typeface="+mn-ea"/>
                          <a:cs typeface="+mn-cs"/>
                        </a:rPr>
                        <a:t>Other</a:t>
                      </a:r>
                      <a:endParaRPr lang="en-US" sz="11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0000"/>
                              <a:lumOff val="10000"/>
                            </a:schemeClr>
                          </a:solidFill>
                        </a:rPr>
                        <a:t>5% (9%)</a:t>
                      </a:r>
                      <a:endParaRPr lang="en-US" sz="11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744323"/>
                  </a:ext>
                </a:extLst>
              </a:tr>
            </a:tbl>
          </a:graphicData>
        </a:graphic>
      </p:graphicFrame>
      <p:sp>
        <p:nvSpPr>
          <p:cNvPr id="13" name="TextBox 12"/>
          <p:cNvSpPr txBox="1"/>
          <p:nvPr/>
        </p:nvSpPr>
        <p:spPr>
          <a:xfrm>
            <a:off x="3809824" y="1019369"/>
            <a:ext cx="4844693" cy="382092"/>
          </a:xfrm>
          <a:prstGeom prst="rect">
            <a:avLst/>
          </a:prstGeom>
          <a:noFill/>
        </p:spPr>
        <p:txBody>
          <a:bodyPr wrap="square" rtlCol="0">
            <a:spAutoFit/>
          </a:bodyPr>
          <a:lstStyle/>
          <a:p>
            <a:pPr>
              <a:lnSpc>
                <a:spcPct val="150000"/>
              </a:lnSpc>
            </a:pPr>
            <a:r>
              <a:rPr lang="en-US" sz="1400" dirty="0" smtClean="0">
                <a:solidFill>
                  <a:schemeClr val="tx1">
                    <a:lumMod val="90000"/>
                    <a:lumOff val="10000"/>
                  </a:schemeClr>
                </a:solidFill>
              </a:rPr>
              <a:t>The representation of organizations were comparable to 2015</a:t>
            </a:r>
            <a:endParaRPr lang="en-US" sz="1400" dirty="0">
              <a:solidFill>
                <a:schemeClr val="tx1">
                  <a:lumMod val="90000"/>
                  <a:lumOff val="10000"/>
                </a:schemeClr>
              </a:solidFill>
            </a:endParaRPr>
          </a:p>
        </p:txBody>
      </p:sp>
      <p:grpSp>
        <p:nvGrpSpPr>
          <p:cNvPr id="7" name="Group 6"/>
          <p:cNvGrpSpPr/>
          <p:nvPr/>
        </p:nvGrpSpPr>
        <p:grpSpPr>
          <a:xfrm>
            <a:off x="449279" y="6034420"/>
            <a:ext cx="10580670" cy="263829"/>
            <a:chOff x="449279" y="5889640"/>
            <a:chExt cx="10580670" cy="408610"/>
          </a:xfrm>
        </p:grpSpPr>
        <p:sp>
          <p:nvSpPr>
            <p:cNvPr id="9" name="TextBox 8"/>
            <p:cNvSpPr txBox="1"/>
            <p:nvPr/>
          </p:nvSpPr>
          <p:spPr>
            <a:xfrm>
              <a:off x="728886" y="5889640"/>
              <a:ext cx="10301063" cy="246221"/>
            </a:xfrm>
            <a:prstGeom prst="rect">
              <a:avLst/>
            </a:prstGeom>
            <a:noFill/>
          </p:spPr>
          <p:txBody>
            <a:bodyPr wrap="square" rtlCol="0">
              <a:spAutoFit/>
            </a:bodyPr>
            <a:lstStyle/>
            <a:p>
              <a:r>
                <a:rPr lang="en-US" sz="1000" i="1" dirty="0">
                  <a:solidFill>
                    <a:schemeClr val="bg1"/>
                  </a:solidFill>
                </a:rPr>
                <a:t>Q.  </a:t>
              </a:r>
              <a:r>
                <a:rPr lang="en-US" sz="1000" i="1" dirty="0" smtClean="0">
                  <a:solidFill>
                    <a:schemeClr val="bg1"/>
                  </a:solidFill>
                </a:rPr>
                <a:t>Attendee Business/Organization : Appended from Registration Data</a:t>
              </a:r>
              <a:endParaRPr lang="en-US" sz="1000" i="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19" name="Title 3"/>
          <p:cNvSpPr>
            <a:spLocks noGrp="1"/>
          </p:cNvSpPr>
          <p:nvPr>
            <p:ph type="title"/>
          </p:nvPr>
        </p:nvSpPr>
        <p:spPr>
          <a:xfrm>
            <a:off x="530352" y="530350"/>
            <a:ext cx="10191750" cy="448056"/>
          </a:xfrm>
        </p:spPr>
        <p:txBody>
          <a:bodyPr/>
          <a:lstStyle/>
          <a:p>
            <a:r>
              <a:rPr lang="en-US" dirty="0" smtClean="0"/>
              <a:t>Businesses/Organizations</a:t>
            </a:r>
            <a:endParaRPr lang="en-US" dirty="0"/>
          </a:p>
        </p:txBody>
      </p:sp>
      <p:sp>
        <p:nvSpPr>
          <p:cNvPr id="20" name="TextBox 19"/>
          <p:cNvSpPr txBox="1"/>
          <p:nvPr/>
        </p:nvSpPr>
        <p:spPr>
          <a:xfrm>
            <a:off x="530352" y="111005"/>
            <a:ext cx="2793027" cy="307777"/>
          </a:xfrm>
          <a:prstGeom prst="rect">
            <a:avLst/>
          </a:prstGeom>
          <a:noFill/>
        </p:spPr>
        <p:txBody>
          <a:bodyPr wrap="square" rtlCol="0">
            <a:spAutoFit/>
          </a:bodyPr>
          <a:lstStyle/>
          <a:p>
            <a:r>
              <a:rPr lang="en-US" sz="1400" dirty="0" smtClean="0">
                <a:solidFill>
                  <a:schemeClr val="accent1"/>
                </a:solidFill>
              </a:rPr>
              <a:t>Assessing </a:t>
            </a:r>
            <a:r>
              <a:rPr lang="en-US" sz="1400" dirty="0">
                <a:solidFill>
                  <a:schemeClr val="accent1"/>
                </a:solidFill>
              </a:rPr>
              <a:t>Value</a:t>
            </a:r>
          </a:p>
        </p:txBody>
      </p:sp>
      <p:sp>
        <p:nvSpPr>
          <p:cNvPr id="17" name="TextBox 16"/>
          <p:cNvSpPr txBox="1"/>
          <p:nvPr/>
        </p:nvSpPr>
        <p:spPr>
          <a:xfrm>
            <a:off x="529669" y="5628030"/>
            <a:ext cx="2587894" cy="261610"/>
          </a:xfrm>
          <a:prstGeom prst="rect">
            <a:avLst/>
          </a:prstGeom>
          <a:noFill/>
        </p:spPr>
        <p:txBody>
          <a:bodyPr wrap="square" rtlCol="0">
            <a:spAutoFit/>
          </a:bodyPr>
          <a:lstStyle/>
          <a:p>
            <a:r>
              <a:rPr lang="en-US" sz="1100" dirty="0" smtClean="0"/>
              <a:t>Numbers in parentheses are 2015 results</a:t>
            </a:r>
            <a:endParaRPr lang="en-US" sz="1100" dirty="0"/>
          </a:p>
        </p:txBody>
      </p:sp>
    </p:spTree>
    <p:extLst>
      <p:ext uri="{BB962C8B-B14F-4D97-AF65-F5344CB8AC3E}">
        <p14:creationId xmlns:p14="http://schemas.microsoft.com/office/powerpoint/2010/main" val="115213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Placeholder 7"/>
          <p:cNvGraphicFramePr>
            <a:graphicFrameLocks noGrp="1"/>
          </p:cNvGraphicFramePr>
          <p:nvPr>
            <p:ph type="tbl" sz="quarter" idx="12"/>
            <p:extLst>
              <p:ext uri="{D42A27DB-BD31-4B8C-83A1-F6EECF244321}">
                <p14:modId xmlns:p14="http://schemas.microsoft.com/office/powerpoint/2010/main" val="2665703189"/>
              </p:ext>
            </p:extLst>
          </p:nvPr>
        </p:nvGraphicFramePr>
        <p:xfrm>
          <a:off x="2256229" y="1816606"/>
          <a:ext cx="6739996" cy="3194016"/>
        </p:xfrm>
        <a:graphic>
          <a:graphicData uri="http://schemas.openxmlformats.org/drawingml/2006/table">
            <a:tbl>
              <a:tblPr firstRow="1" bandRow="1">
                <a:tableStyleId>{00A15C55-8517-42AA-B614-E9B94910E393}</a:tableStyleId>
              </a:tblPr>
              <a:tblGrid>
                <a:gridCol w="4858207">
                  <a:extLst>
                    <a:ext uri="{9D8B030D-6E8A-4147-A177-3AD203B41FA5}">
                      <a16:colId xmlns:a16="http://schemas.microsoft.com/office/drawing/2014/main" val="3961081141"/>
                    </a:ext>
                  </a:extLst>
                </a:gridCol>
                <a:gridCol w="1881789">
                  <a:extLst>
                    <a:ext uri="{9D8B030D-6E8A-4147-A177-3AD203B41FA5}">
                      <a16:colId xmlns:a16="http://schemas.microsoft.com/office/drawing/2014/main" val="2143508238"/>
                    </a:ext>
                  </a:extLst>
                </a:gridCol>
              </a:tblGrid>
              <a:tr h="408713">
                <a:tc>
                  <a:txBody>
                    <a:bodyPr/>
                    <a:lstStyle/>
                    <a:p>
                      <a:pPr algn="l"/>
                      <a:r>
                        <a:rPr lang="en-US" sz="1200" b="1" dirty="0" smtClean="0">
                          <a:solidFill>
                            <a:schemeClr val="bg1"/>
                          </a:solidFill>
                        </a:rPr>
                        <a:t>Job Functions</a:t>
                      </a:r>
                      <a:endParaRPr lang="en-US" sz="1200" b="1" dirty="0">
                        <a:solidFill>
                          <a:schemeClr val="bg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270335">
                <a:tc>
                  <a:txBody>
                    <a:bodyPr/>
                    <a:lstStyle/>
                    <a:p>
                      <a:pPr marL="91440" lvl="0" algn="l"/>
                      <a:r>
                        <a:rPr lang="en-US" sz="1200" kern="1200" dirty="0" smtClean="0">
                          <a:solidFill>
                            <a:schemeClr val="dk1"/>
                          </a:solidFill>
                          <a:effectLst/>
                          <a:latin typeface="+mn-lt"/>
                          <a:ea typeface="+mn-ea"/>
                          <a:cs typeface="+mn-cs"/>
                        </a:rPr>
                        <a:t>Upper or Senior Management</a:t>
                      </a:r>
                      <a:endParaRPr lang="en-US" sz="12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26% (32%) </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316502"/>
                  </a:ext>
                </a:extLst>
              </a:tr>
              <a:tr h="352288">
                <a:tc>
                  <a:txBody>
                    <a:bodyPr/>
                    <a:lstStyle/>
                    <a:p>
                      <a:pPr marL="91440" algn="l"/>
                      <a:r>
                        <a:rPr lang="en-US" sz="1200" kern="1200" dirty="0" smtClean="0">
                          <a:solidFill>
                            <a:schemeClr val="dk1"/>
                          </a:solidFill>
                          <a:effectLst/>
                          <a:latin typeface="+mn-lt"/>
                          <a:ea typeface="+mn-ea"/>
                          <a:cs typeface="+mn-cs"/>
                        </a:rPr>
                        <a:t>Engineering and Design Staff </a:t>
                      </a:r>
                      <a:endParaRPr lang="en-US" sz="10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22% (20%)</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655286"/>
                  </a:ext>
                </a:extLst>
              </a:tr>
              <a:tr h="270335">
                <a:tc>
                  <a:txBody>
                    <a:bodyPr/>
                    <a:lstStyle/>
                    <a:p>
                      <a:pPr marL="91440" algn="l"/>
                      <a:r>
                        <a:rPr lang="en-US" sz="1200" kern="1200" dirty="0" smtClean="0">
                          <a:solidFill>
                            <a:schemeClr val="dk1"/>
                          </a:solidFill>
                          <a:effectLst/>
                          <a:latin typeface="+mn-lt"/>
                          <a:ea typeface="+mn-ea"/>
                          <a:cs typeface="+mn-cs"/>
                        </a:rPr>
                        <a:t>Purchasing/Marketing/Sales</a:t>
                      </a:r>
                      <a:endParaRPr lang="en-US" sz="12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16% (16%)</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7254959"/>
                  </a:ext>
                </a:extLst>
              </a:tr>
              <a:tr h="540670">
                <a:tc>
                  <a:txBody>
                    <a:bodyPr/>
                    <a:lstStyle/>
                    <a:p>
                      <a:pPr marL="91440" algn="l"/>
                      <a:r>
                        <a:rPr lang="en-US" sz="1200" kern="1200" dirty="0" smtClean="0">
                          <a:solidFill>
                            <a:schemeClr val="dk1"/>
                          </a:solidFill>
                          <a:effectLst/>
                          <a:latin typeface="+mn-lt"/>
                          <a:ea typeface="+mn-ea"/>
                          <a:cs typeface="+mn-cs"/>
                        </a:rPr>
                        <a:t>Engineering, Laboratory, Operations, Inspection</a:t>
                      </a:r>
                      <a:r>
                        <a:rPr lang="en-US" sz="1200" kern="1200" baseline="0" dirty="0" smtClean="0">
                          <a:solidFill>
                            <a:schemeClr val="dk1"/>
                          </a:solidFill>
                          <a:effectLst/>
                          <a:latin typeface="+mn-lt"/>
                          <a:ea typeface="+mn-ea"/>
                          <a:cs typeface="+mn-cs"/>
                        </a:rPr>
                        <a:t> and Maintenance</a:t>
                      </a:r>
                      <a:r>
                        <a:rPr lang="en-US" sz="1200" kern="1200" dirty="0" smtClean="0">
                          <a:solidFill>
                            <a:schemeClr val="dk1"/>
                          </a:solidFill>
                          <a:effectLst/>
                          <a:latin typeface="+mn-lt"/>
                          <a:ea typeface="+mn-ea"/>
                          <a:cs typeface="+mn-cs"/>
                        </a:rPr>
                        <a:t> Management</a:t>
                      </a:r>
                      <a:endParaRPr lang="en-US" sz="10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16% (14%)</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978189"/>
                  </a:ext>
                </a:extLst>
              </a:tr>
              <a:tr h="270335">
                <a:tc>
                  <a:txBody>
                    <a:bodyPr/>
                    <a:lstStyle/>
                    <a:p>
                      <a:pPr marL="91440" algn="l"/>
                      <a:r>
                        <a:rPr lang="en-US" sz="1200" kern="1200" dirty="0" smtClean="0">
                          <a:solidFill>
                            <a:schemeClr val="dk1"/>
                          </a:solidFill>
                          <a:effectLst/>
                          <a:latin typeface="+mn-lt"/>
                          <a:ea typeface="+mn-ea"/>
                          <a:cs typeface="+mn-cs"/>
                        </a:rPr>
                        <a:t>Operations</a:t>
                      </a:r>
                      <a:endParaRPr lang="en-US" sz="12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 (6%)</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159362"/>
                  </a:ext>
                </a:extLst>
              </a:tr>
              <a:tr h="270335">
                <a:tc>
                  <a:txBody>
                    <a:bodyPr/>
                    <a:lstStyle/>
                    <a:p>
                      <a:pPr marL="91440" algn="l"/>
                      <a:r>
                        <a:rPr lang="en-US" sz="1200" kern="1200" dirty="0" smtClean="0">
                          <a:solidFill>
                            <a:schemeClr val="dk1"/>
                          </a:solidFill>
                          <a:effectLst/>
                          <a:latin typeface="+mn-lt"/>
                          <a:ea typeface="+mn-ea"/>
                          <a:cs typeface="+mn-cs"/>
                        </a:rPr>
                        <a:t>Scientific and Research Staff </a:t>
                      </a:r>
                      <a:endParaRPr lang="en-US" sz="10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3% (2%)</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8750910"/>
                  </a:ext>
                </a:extLst>
              </a:tr>
              <a:tr h="270335">
                <a:tc>
                  <a:txBody>
                    <a:bodyPr/>
                    <a:lstStyle/>
                    <a:p>
                      <a:pPr marL="91440" algn="l"/>
                      <a:r>
                        <a:rPr lang="en-US" sz="1200" kern="1200" dirty="0" smtClean="0">
                          <a:solidFill>
                            <a:schemeClr val="dk1"/>
                          </a:solidFill>
                          <a:effectLst/>
                          <a:latin typeface="+mn-lt"/>
                          <a:ea typeface="+mn-ea"/>
                          <a:cs typeface="+mn-cs"/>
                        </a:rPr>
                        <a:t>Educator</a:t>
                      </a:r>
                      <a:endParaRPr lang="en-US" sz="12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2% (1%)</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310537"/>
                  </a:ext>
                </a:extLst>
              </a:tr>
              <a:tr h="270335">
                <a:tc>
                  <a:txBody>
                    <a:bodyPr/>
                    <a:lstStyle/>
                    <a:p>
                      <a:pPr marL="91440" algn="l"/>
                      <a:r>
                        <a:rPr lang="en-US" sz="1200" kern="1200" dirty="0" smtClean="0">
                          <a:solidFill>
                            <a:schemeClr val="dk1"/>
                          </a:solidFill>
                          <a:effectLst/>
                          <a:latin typeface="+mn-lt"/>
                          <a:ea typeface="+mn-ea"/>
                          <a:cs typeface="+mn-cs"/>
                        </a:rPr>
                        <a:t>Elected or Appointed Public Official </a:t>
                      </a:r>
                      <a:endParaRPr lang="en-US" sz="12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1% (1%)</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389737"/>
                  </a:ext>
                </a:extLst>
              </a:tr>
              <a:tr h="270335">
                <a:tc>
                  <a:txBody>
                    <a:bodyPr/>
                    <a:lstStyle/>
                    <a:p>
                      <a:pPr marL="91440" algn="l"/>
                      <a:r>
                        <a:rPr lang="en-US" sz="1200" kern="1200" dirty="0" smtClean="0">
                          <a:solidFill>
                            <a:schemeClr val="dk1"/>
                          </a:solidFill>
                          <a:effectLst/>
                          <a:latin typeface="+mn-lt"/>
                          <a:ea typeface="+mn-ea"/>
                          <a:cs typeface="+mn-cs"/>
                        </a:rPr>
                        <a:t>Other</a:t>
                      </a:r>
                      <a:endParaRPr lang="en-US" sz="12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7% (8%)</a:t>
                      </a:r>
                      <a:endParaRPr lang="en-US" sz="1200" dirty="0">
                        <a:solidFill>
                          <a:schemeClr val="tx1">
                            <a:lumMod val="90000"/>
                            <a:lumOff val="10000"/>
                          </a:schemeClr>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5728010"/>
                  </a:ext>
                </a:extLst>
              </a:tr>
            </a:tbl>
          </a:graphicData>
        </a:graphic>
      </p:graphicFrame>
      <p:sp>
        <p:nvSpPr>
          <p:cNvPr id="13" name="TextBox 12"/>
          <p:cNvSpPr txBox="1"/>
          <p:nvPr/>
        </p:nvSpPr>
        <p:spPr>
          <a:xfrm>
            <a:off x="1429230" y="1174062"/>
            <a:ext cx="9197788" cy="415498"/>
          </a:xfrm>
          <a:prstGeom prst="rect">
            <a:avLst/>
          </a:prstGeom>
          <a:noFill/>
        </p:spPr>
        <p:txBody>
          <a:bodyPr wrap="square" rtlCol="0">
            <a:spAutoFit/>
          </a:bodyPr>
          <a:lstStyle/>
          <a:p>
            <a:pPr>
              <a:lnSpc>
                <a:spcPct val="150000"/>
              </a:lnSpc>
            </a:pPr>
            <a:r>
              <a:rPr lang="en-US" sz="1400" dirty="0" smtClean="0">
                <a:solidFill>
                  <a:schemeClr val="tx1">
                    <a:lumMod val="90000"/>
                    <a:lumOff val="10000"/>
                  </a:schemeClr>
                </a:solidFill>
              </a:rPr>
              <a:t>All job functions were comparable to 2015 with the exception of upper/senior management which decreased this year</a:t>
            </a:r>
            <a:endParaRPr lang="en-US" sz="1400" dirty="0">
              <a:solidFill>
                <a:schemeClr val="tx1">
                  <a:lumMod val="90000"/>
                  <a:lumOff val="10000"/>
                </a:schemeClr>
              </a:solidFill>
            </a:endParaRPr>
          </a:p>
        </p:txBody>
      </p:sp>
      <p:grpSp>
        <p:nvGrpSpPr>
          <p:cNvPr id="7" name="Group 6"/>
          <p:cNvGrpSpPr/>
          <p:nvPr/>
        </p:nvGrpSpPr>
        <p:grpSpPr>
          <a:xfrm>
            <a:off x="433911" y="6035520"/>
            <a:ext cx="10580670" cy="291760"/>
            <a:chOff x="449279" y="5889640"/>
            <a:chExt cx="10580670" cy="408610"/>
          </a:xfrm>
        </p:grpSpPr>
        <p:sp>
          <p:nvSpPr>
            <p:cNvPr id="9" name="TextBox 8"/>
            <p:cNvSpPr txBox="1"/>
            <p:nvPr/>
          </p:nvSpPr>
          <p:spPr>
            <a:xfrm>
              <a:off x="728886" y="5889640"/>
              <a:ext cx="10301063" cy="246221"/>
            </a:xfrm>
            <a:prstGeom prst="rect">
              <a:avLst/>
            </a:prstGeom>
            <a:noFill/>
          </p:spPr>
          <p:txBody>
            <a:bodyPr wrap="square" rtlCol="0">
              <a:spAutoFit/>
            </a:bodyPr>
            <a:lstStyle/>
            <a:p>
              <a:r>
                <a:rPr lang="en-US" sz="1000" i="1" dirty="0">
                  <a:solidFill>
                    <a:schemeClr val="bg1"/>
                  </a:solidFill>
                </a:rPr>
                <a:t>Q. Attendee </a:t>
              </a:r>
              <a:r>
                <a:rPr lang="en-US" sz="1000" i="1" dirty="0" smtClean="0">
                  <a:solidFill>
                    <a:schemeClr val="bg1"/>
                  </a:solidFill>
                </a:rPr>
                <a:t>Job Function: </a:t>
              </a:r>
              <a:r>
                <a:rPr lang="en-US" sz="1000" i="1" dirty="0">
                  <a:solidFill>
                    <a:schemeClr val="bg1"/>
                  </a:solidFill>
                </a:rPr>
                <a:t>Appended from Registration </a:t>
              </a:r>
              <a:r>
                <a:rPr lang="en-US" sz="1000" i="1" dirty="0" smtClean="0">
                  <a:solidFill>
                    <a:schemeClr val="bg1"/>
                  </a:solidFill>
                </a:rPr>
                <a:t>Data</a:t>
              </a:r>
              <a:endParaRPr lang="en-US" sz="1000" i="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19" name="Title 3"/>
          <p:cNvSpPr>
            <a:spLocks noGrp="1"/>
          </p:cNvSpPr>
          <p:nvPr>
            <p:ph type="title"/>
          </p:nvPr>
        </p:nvSpPr>
        <p:spPr>
          <a:xfrm>
            <a:off x="530352" y="530350"/>
            <a:ext cx="10191750" cy="448056"/>
          </a:xfrm>
        </p:spPr>
        <p:txBody>
          <a:bodyPr/>
          <a:lstStyle/>
          <a:p>
            <a:r>
              <a:rPr lang="en-US" dirty="0" smtClean="0"/>
              <a:t>Job Function</a:t>
            </a:r>
            <a:endParaRPr lang="en-US" dirty="0"/>
          </a:p>
        </p:txBody>
      </p:sp>
      <p:sp>
        <p:nvSpPr>
          <p:cNvPr id="20" name="TextBox 19"/>
          <p:cNvSpPr txBox="1"/>
          <p:nvPr/>
        </p:nvSpPr>
        <p:spPr>
          <a:xfrm>
            <a:off x="530352" y="111005"/>
            <a:ext cx="2793027" cy="307777"/>
          </a:xfrm>
          <a:prstGeom prst="rect">
            <a:avLst/>
          </a:prstGeom>
          <a:noFill/>
        </p:spPr>
        <p:txBody>
          <a:bodyPr wrap="square" rtlCol="0">
            <a:spAutoFit/>
          </a:bodyPr>
          <a:lstStyle/>
          <a:p>
            <a:r>
              <a:rPr lang="en-US" sz="1400" dirty="0">
                <a:solidFill>
                  <a:schemeClr val="accent1"/>
                </a:solidFill>
              </a:rPr>
              <a:t>Assessing </a:t>
            </a:r>
            <a:r>
              <a:rPr lang="en-US" sz="1400" dirty="0" smtClean="0">
                <a:solidFill>
                  <a:schemeClr val="accent1"/>
                </a:solidFill>
              </a:rPr>
              <a:t>Value</a:t>
            </a:r>
            <a:endParaRPr lang="en-US" sz="1400" dirty="0">
              <a:solidFill>
                <a:schemeClr val="accent1"/>
              </a:solidFill>
            </a:endParaRPr>
          </a:p>
        </p:txBody>
      </p:sp>
      <p:sp>
        <p:nvSpPr>
          <p:cNvPr id="2" name="TextBox 1"/>
          <p:cNvSpPr txBox="1"/>
          <p:nvPr/>
        </p:nvSpPr>
        <p:spPr>
          <a:xfrm>
            <a:off x="688627" y="5570246"/>
            <a:ext cx="2587894" cy="261610"/>
          </a:xfrm>
          <a:prstGeom prst="rect">
            <a:avLst/>
          </a:prstGeom>
          <a:noFill/>
        </p:spPr>
        <p:txBody>
          <a:bodyPr wrap="square" rtlCol="0">
            <a:spAutoFit/>
          </a:bodyPr>
          <a:lstStyle/>
          <a:p>
            <a:r>
              <a:rPr lang="en-US" sz="1100" dirty="0" smtClean="0"/>
              <a:t>Numbers in parentheses are 2015 results</a:t>
            </a:r>
            <a:endParaRPr lang="en-US" sz="1100" dirty="0"/>
          </a:p>
        </p:txBody>
      </p:sp>
    </p:spTree>
    <p:extLst>
      <p:ext uri="{BB962C8B-B14F-4D97-AF65-F5344CB8AC3E}">
        <p14:creationId xmlns:p14="http://schemas.microsoft.com/office/powerpoint/2010/main" val="1405910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531" b="24531"/>
          <a:stretch>
            <a:fillRect/>
          </a:stretch>
        </p:blipFill>
        <p:spPr/>
      </p:pic>
      <p:sp>
        <p:nvSpPr>
          <p:cNvPr id="8" name="Rectangle 7"/>
          <p:cNvSpPr/>
          <p:nvPr/>
        </p:nvSpPr>
        <p:spPr>
          <a:xfrm>
            <a:off x="0" y="-1"/>
            <a:ext cx="12192000" cy="4140201"/>
          </a:xfrm>
          <a:prstGeom prst="rect">
            <a:avLst/>
          </a:prstGeom>
          <a:solidFill>
            <a:srgbClr val="36445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Oval 8"/>
          <p:cNvSpPr/>
          <p:nvPr/>
        </p:nvSpPr>
        <p:spPr>
          <a:xfrm>
            <a:off x="3240045" y="351468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14" name="TextBox 13"/>
          <p:cNvSpPr txBox="1"/>
          <p:nvPr/>
        </p:nvSpPr>
        <p:spPr>
          <a:xfrm>
            <a:off x="2514238" y="4594141"/>
            <a:ext cx="2452426" cy="307777"/>
          </a:xfrm>
          <a:prstGeom prst="rect">
            <a:avLst/>
          </a:prstGeom>
          <a:noFill/>
        </p:spPr>
        <p:txBody>
          <a:bodyPr wrap="square" rtlCol="0">
            <a:spAutoFit/>
          </a:bodyPr>
          <a:lstStyle/>
          <a:p>
            <a:pPr algn="ctr"/>
            <a:r>
              <a:rPr lang="en-US" sz="1400" b="1" dirty="0">
                <a:solidFill>
                  <a:schemeClr val="tx1">
                    <a:lumMod val="90000"/>
                    <a:lumOff val="10000"/>
                  </a:schemeClr>
                </a:solidFill>
              </a:rPr>
              <a:t>Net Promoter® Score</a:t>
            </a:r>
          </a:p>
        </p:txBody>
      </p:sp>
      <p:sp>
        <p:nvSpPr>
          <p:cNvPr id="26" name="Oval 25"/>
          <p:cNvSpPr/>
          <p:nvPr/>
        </p:nvSpPr>
        <p:spPr>
          <a:xfrm>
            <a:off x="5373760" y="351468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31" name="Oval 30"/>
          <p:cNvSpPr/>
          <p:nvPr/>
        </p:nvSpPr>
        <p:spPr>
          <a:xfrm>
            <a:off x="7712451" y="3514682"/>
            <a:ext cx="1000813" cy="1000813"/>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dirty="0">
              <a:solidFill>
                <a:srgbClr val="69BE28"/>
              </a:solidFill>
            </a:endParaRPr>
          </a:p>
        </p:txBody>
      </p:sp>
      <p:sp>
        <p:nvSpPr>
          <p:cNvPr id="41" name="TextBox 40"/>
          <p:cNvSpPr txBox="1"/>
          <p:nvPr/>
        </p:nvSpPr>
        <p:spPr>
          <a:xfrm>
            <a:off x="4684844" y="4594140"/>
            <a:ext cx="2452426" cy="307778"/>
          </a:xfrm>
          <a:prstGeom prst="rect">
            <a:avLst/>
          </a:prstGeom>
          <a:noFill/>
        </p:spPr>
        <p:txBody>
          <a:bodyPr wrap="square" rtlCol="0">
            <a:spAutoFit/>
          </a:bodyPr>
          <a:lstStyle/>
          <a:p>
            <a:pPr algn="ctr"/>
            <a:r>
              <a:rPr lang="en-US" sz="1400" b="1" dirty="0" smtClean="0">
                <a:solidFill>
                  <a:schemeClr val="tx1">
                    <a:lumMod val="90000"/>
                    <a:lumOff val="10000"/>
                  </a:schemeClr>
                </a:solidFill>
              </a:rPr>
              <a:t>Likelihood to Return</a:t>
            </a:r>
            <a:endParaRPr lang="id-ID" sz="1400" b="1" dirty="0">
              <a:solidFill>
                <a:schemeClr val="tx1">
                  <a:lumMod val="90000"/>
                  <a:lumOff val="10000"/>
                </a:schemeClr>
              </a:solidFill>
            </a:endParaRPr>
          </a:p>
        </p:txBody>
      </p:sp>
      <p:sp>
        <p:nvSpPr>
          <p:cNvPr id="44" name="TextBox 43"/>
          <p:cNvSpPr txBox="1"/>
          <p:nvPr/>
        </p:nvSpPr>
        <p:spPr>
          <a:xfrm>
            <a:off x="7056496" y="4608428"/>
            <a:ext cx="2452426" cy="307778"/>
          </a:xfrm>
          <a:prstGeom prst="rect">
            <a:avLst/>
          </a:prstGeom>
          <a:noFill/>
        </p:spPr>
        <p:txBody>
          <a:bodyPr wrap="square" rtlCol="0">
            <a:spAutoFit/>
          </a:bodyPr>
          <a:lstStyle/>
          <a:p>
            <a:pPr algn="ctr"/>
            <a:r>
              <a:rPr lang="en-US" sz="1400" b="1" dirty="0" smtClean="0">
                <a:solidFill>
                  <a:schemeClr val="tx1">
                    <a:lumMod val="90000"/>
                    <a:lumOff val="10000"/>
                  </a:schemeClr>
                </a:solidFill>
              </a:rPr>
              <a:t>History at </a:t>
            </a:r>
            <a:r>
              <a:rPr lang="en-US" sz="1400" b="1" dirty="0">
                <a:solidFill>
                  <a:schemeClr val="tx1">
                    <a:lumMod val="90000"/>
                    <a:lumOff val="10000"/>
                  </a:schemeClr>
                </a:solidFill>
              </a:rPr>
              <a:t>WEFTEC</a:t>
            </a:r>
            <a:r>
              <a:rPr lang="en-US" sz="1400" b="1" dirty="0" smtClean="0">
                <a:solidFill>
                  <a:schemeClr val="tx1">
                    <a:lumMod val="90000"/>
                    <a:lumOff val="10000"/>
                  </a:schemeClr>
                </a:solidFill>
              </a:rPr>
              <a:t>®</a:t>
            </a:r>
            <a:endParaRPr lang="id-ID" sz="1400" b="1" dirty="0">
              <a:solidFill>
                <a:schemeClr val="tx1">
                  <a:lumMod val="90000"/>
                  <a:lumOff val="10000"/>
                </a:schemeClr>
              </a:solidFill>
            </a:endParaRPr>
          </a:p>
        </p:txBody>
      </p:sp>
      <p:sp>
        <p:nvSpPr>
          <p:cNvPr id="52" name="Title 1"/>
          <p:cNvSpPr txBox="1">
            <a:spLocks/>
          </p:cNvSpPr>
          <p:nvPr/>
        </p:nvSpPr>
        <p:spPr>
          <a:xfrm>
            <a:off x="2942228" y="1821753"/>
            <a:ext cx="5808136" cy="2881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latin typeface="Calibri  "/>
                <a:ea typeface="Open Sans" pitchFamily="34" charset="0"/>
                <a:cs typeface="Arial" panose="020B0604020202020204" pitchFamily="34" charset="0"/>
              </a:rPr>
              <a:t>Loyalty</a:t>
            </a:r>
            <a:endParaRPr lang="en-US" sz="2400" b="1" dirty="0">
              <a:solidFill>
                <a:schemeClr val="bg1"/>
              </a:solidFill>
              <a:latin typeface="Calibri  "/>
              <a:ea typeface="Open Sans" pitchFamily="34" charset="0"/>
              <a:cs typeface="Arial" panose="020B0604020202020204" pitchFamily="34" charset="0"/>
            </a:endParaRPr>
          </a:p>
        </p:txBody>
      </p:sp>
    </p:spTree>
    <p:extLst>
      <p:ext uri="{BB962C8B-B14F-4D97-AF65-F5344CB8AC3E}">
        <p14:creationId xmlns:p14="http://schemas.microsoft.com/office/powerpoint/2010/main" val="229119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Placeholder 74"/>
          <p:cNvGraphicFramePr>
            <a:graphicFrameLocks noGrp="1"/>
          </p:cNvGraphicFramePr>
          <p:nvPr>
            <p:ph type="chart" sz="quarter" idx="10"/>
            <p:extLst>
              <p:ext uri="{D42A27DB-BD31-4B8C-83A1-F6EECF244321}">
                <p14:modId xmlns:p14="http://schemas.microsoft.com/office/powerpoint/2010/main" val="3123730746"/>
              </p:ext>
            </p:extLst>
          </p:nvPr>
        </p:nvGraphicFramePr>
        <p:xfrm>
          <a:off x="449279" y="1064260"/>
          <a:ext cx="5532693" cy="46183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noFill/>
        </p:spPr>
        <p:txBody>
          <a:bodyPr/>
          <a:lstStyle/>
          <a:p>
            <a:r>
              <a:rPr lang="en-US" dirty="0" smtClean="0"/>
              <a:t>Attendee NPS remains above the ESI Norm. NPS significantly higher than 2015 Chicago</a:t>
            </a:r>
            <a:endParaRPr lang="en-US" dirty="0"/>
          </a:p>
        </p:txBody>
      </p:sp>
      <p:sp>
        <p:nvSpPr>
          <p:cNvPr id="12" name="Text Placeholder 11"/>
          <p:cNvSpPr>
            <a:spLocks noGrp="1"/>
          </p:cNvSpPr>
          <p:nvPr>
            <p:ph type="body" sz="quarter" idx="11"/>
          </p:nvPr>
        </p:nvSpPr>
        <p:spPr/>
        <p:txBody>
          <a:bodyPr/>
          <a:lstStyle/>
          <a:p>
            <a:r>
              <a:rPr lang="en-US" dirty="0" smtClean="0"/>
              <a:t>Loyalty</a:t>
            </a:r>
            <a:endParaRPr lang="en-US" dirty="0"/>
          </a:p>
        </p:txBody>
      </p:sp>
      <p:grpSp>
        <p:nvGrpSpPr>
          <p:cNvPr id="53" name="Group 52"/>
          <p:cNvGrpSpPr/>
          <p:nvPr/>
        </p:nvGrpSpPr>
        <p:grpSpPr>
          <a:xfrm>
            <a:off x="449279" y="5969152"/>
            <a:ext cx="10580670" cy="400110"/>
            <a:chOff x="449279" y="5969152"/>
            <a:chExt cx="10580670" cy="400110"/>
          </a:xfrm>
        </p:grpSpPr>
        <p:sp>
          <p:nvSpPr>
            <p:cNvPr id="66" name="TextBox 65"/>
            <p:cNvSpPr txBox="1"/>
            <p:nvPr/>
          </p:nvSpPr>
          <p:spPr>
            <a:xfrm>
              <a:off x="728886" y="5969152"/>
              <a:ext cx="10301063" cy="400110"/>
            </a:xfrm>
            <a:prstGeom prst="rect">
              <a:avLst/>
            </a:prstGeom>
            <a:noFill/>
          </p:spPr>
          <p:txBody>
            <a:bodyPr wrap="square" rtlCol="0">
              <a:spAutoFit/>
            </a:bodyPr>
            <a:lstStyle/>
            <a:p>
              <a:r>
                <a:rPr lang="en-US" sz="1000" i="1" dirty="0" smtClean="0">
                  <a:solidFill>
                    <a:schemeClr val="bg1"/>
                  </a:solidFill>
                  <a:ea typeface="MS Mincho" panose="02020609040205080304" pitchFamily="49" charset="-128"/>
                  <a:cs typeface="Times New Roman" panose="02020603050405020304" pitchFamily="18" charset="0"/>
                </a:rPr>
                <a:t>*The </a:t>
              </a:r>
              <a:r>
                <a:rPr lang="en-US" sz="1000" i="1" dirty="0">
                  <a:solidFill>
                    <a:schemeClr val="bg1"/>
                  </a:solidFill>
                  <a:ea typeface="MS Mincho" panose="02020609040205080304" pitchFamily="49" charset="-128"/>
                  <a:cs typeface="Times New Roman" panose="02020603050405020304" pitchFamily="18" charset="0"/>
                </a:rPr>
                <a:t>Net Promoter</a:t>
              </a:r>
              <a:r>
                <a:rPr lang="en-US" sz="1000" i="1" baseline="30000" dirty="0">
                  <a:solidFill>
                    <a:schemeClr val="bg1"/>
                  </a:solidFill>
                  <a:ea typeface="MS Mincho" panose="02020609040205080304" pitchFamily="49" charset="-128"/>
                  <a:cs typeface="Times New Roman" panose="02020603050405020304" pitchFamily="18" charset="0"/>
                </a:rPr>
                <a:t>®</a:t>
              </a:r>
              <a:r>
                <a:rPr lang="en-US" sz="1000" i="1" dirty="0">
                  <a:solidFill>
                    <a:schemeClr val="bg1"/>
                  </a:solidFill>
                  <a:ea typeface="MS Mincho" panose="02020609040205080304" pitchFamily="49" charset="-128"/>
                  <a:cs typeface="Times New Roman" panose="02020603050405020304" pitchFamily="18" charset="0"/>
                </a:rPr>
                <a:t> Score is a trademark of F. Reichheld, Bain &amp; Co., and Satmetrix. </a:t>
              </a:r>
              <a:endParaRPr lang="en-US" sz="1000" i="1" dirty="0" smtClean="0">
                <a:solidFill>
                  <a:schemeClr val="bg1"/>
                </a:solidFill>
                <a:ea typeface="MS Mincho" panose="02020609040205080304" pitchFamily="49" charset="-128"/>
                <a:cs typeface="Times New Roman" panose="02020603050405020304" pitchFamily="18" charset="0"/>
              </a:endParaRPr>
            </a:p>
            <a:p>
              <a:r>
                <a:rPr lang="en-US" sz="1000" i="1" dirty="0" smtClean="0">
                  <a:solidFill>
                    <a:schemeClr val="bg1"/>
                  </a:solidFill>
                </a:rPr>
                <a:t>Q</a:t>
              </a:r>
              <a:r>
                <a:rPr lang="en-US" sz="1000" i="1" dirty="0">
                  <a:solidFill>
                    <a:schemeClr val="bg1"/>
                  </a:solidFill>
                </a:rPr>
                <a:t>. How likely </a:t>
              </a:r>
              <a:r>
                <a:rPr lang="en-US" sz="1000" i="1" dirty="0" smtClean="0">
                  <a:solidFill>
                    <a:schemeClr val="bg1"/>
                  </a:solidFill>
                </a:rPr>
                <a:t>are you to recommend WEFTEC </a:t>
              </a:r>
              <a:r>
                <a:rPr lang="en-US" sz="1000" i="1" dirty="0" smtClean="0">
                  <a:solidFill>
                    <a:schemeClr val="bg1"/>
                  </a:solidFill>
                  <a:latin typeface="Calibri" panose="020F0502020204030204" pitchFamily="34" charset="0"/>
                  <a:cs typeface="Calibri" panose="020F0502020204030204" pitchFamily="34" charset="0"/>
                </a:rPr>
                <a:t>® </a:t>
              </a:r>
              <a:r>
                <a:rPr lang="en-US" sz="1000" i="1" dirty="0" smtClean="0">
                  <a:solidFill>
                    <a:schemeClr val="bg1"/>
                  </a:solidFill>
                </a:rPr>
                <a:t>to a business associate or colleague? 			</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79" y="6058902"/>
              <a:ext cx="239348" cy="239348"/>
            </a:xfrm>
            <a:prstGeom prst="rect">
              <a:avLst/>
            </a:prstGeom>
          </p:spPr>
        </p:pic>
      </p:grpSp>
      <p:sp>
        <p:nvSpPr>
          <p:cNvPr id="85" name="TextBox 84"/>
          <p:cNvSpPr txBox="1"/>
          <p:nvPr/>
        </p:nvSpPr>
        <p:spPr>
          <a:xfrm>
            <a:off x="6529659" y="2591971"/>
            <a:ext cx="5208453" cy="2934186"/>
          </a:xfrm>
          <a:prstGeom prst="rect">
            <a:avLst/>
          </a:prstGeom>
          <a:noFill/>
          <a:ln>
            <a:noFill/>
          </a:ln>
        </p:spPr>
        <p:txBody>
          <a:bodyPr wrap="square" rtlCol="0">
            <a:noAutofit/>
          </a:bodyPr>
          <a:lstStyle/>
          <a:p>
            <a:endParaRPr lang="en-US" sz="1200" dirty="0">
              <a:solidFill>
                <a:schemeClr val="tx1">
                  <a:lumMod val="90000"/>
                  <a:lumOff val="10000"/>
                </a:schemeClr>
              </a:solidFill>
            </a:endParaRPr>
          </a:p>
          <a:p>
            <a:pPr>
              <a:spcAft>
                <a:spcPts val="600"/>
              </a:spcAft>
            </a:pPr>
            <a:r>
              <a:rPr lang="en-US" sz="1200" dirty="0">
                <a:solidFill>
                  <a:schemeClr val="tx1">
                    <a:lumMod val="90000"/>
                    <a:lumOff val="10000"/>
                  </a:schemeClr>
                </a:solidFill>
              </a:rPr>
              <a:t>The Net Promoter® Score* is a metric that has become a widely used measure of customer loyalty and satisfaction with the event. </a:t>
            </a:r>
            <a:r>
              <a:rPr lang="en-US" sz="1200" dirty="0" smtClean="0">
                <a:solidFill>
                  <a:schemeClr val="tx1">
                    <a:lumMod val="90000"/>
                    <a:lumOff val="10000"/>
                  </a:schemeClr>
                </a:solidFill>
              </a:rPr>
              <a:t> Attendees respond </a:t>
            </a:r>
            <a:r>
              <a:rPr lang="en-US" sz="1200" dirty="0">
                <a:solidFill>
                  <a:schemeClr val="tx1">
                    <a:lumMod val="90000"/>
                    <a:lumOff val="10000"/>
                  </a:schemeClr>
                </a:solidFill>
              </a:rPr>
              <a:t>on a 0-to-10 point rating scale and are grouped as follows</a:t>
            </a:r>
            <a:r>
              <a:rPr lang="en-US" sz="1200" dirty="0" smtClean="0">
                <a:solidFill>
                  <a:schemeClr val="tx1">
                    <a:lumMod val="90000"/>
                    <a:lumOff val="10000"/>
                  </a:schemeClr>
                </a:solidFill>
              </a:rPr>
              <a:t>:</a:t>
            </a:r>
            <a:endParaRPr lang="en-US" sz="1200" dirty="0">
              <a:solidFill>
                <a:schemeClr val="tx1">
                  <a:lumMod val="90000"/>
                  <a:lumOff val="10000"/>
                </a:schemeClr>
              </a:solidFill>
            </a:endParaRPr>
          </a:p>
          <a:p>
            <a:pPr marL="112713"/>
            <a:r>
              <a:rPr lang="en-US" sz="1200" b="1" dirty="0">
                <a:solidFill>
                  <a:schemeClr val="tx1">
                    <a:lumMod val="90000"/>
                    <a:lumOff val="10000"/>
                  </a:schemeClr>
                </a:solidFill>
              </a:rPr>
              <a:t>Promoters </a:t>
            </a:r>
            <a:r>
              <a:rPr lang="en-US" sz="1200" dirty="0">
                <a:solidFill>
                  <a:schemeClr val="tx1">
                    <a:lumMod val="90000"/>
                    <a:lumOff val="10000"/>
                  </a:schemeClr>
                </a:solidFill>
              </a:rPr>
              <a:t>(score 9-10) are loyal enthusiasts who will keep </a:t>
            </a:r>
            <a:r>
              <a:rPr lang="en-US" sz="1200" dirty="0" smtClean="0">
                <a:solidFill>
                  <a:schemeClr val="tx1">
                    <a:lumMod val="90000"/>
                    <a:lumOff val="10000"/>
                  </a:schemeClr>
                </a:solidFill>
              </a:rPr>
              <a:t>attending </a:t>
            </a:r>
            <a:r>
              <a:rPr lang="en-US" sz="1200" dirty="0">
                <a:solidFill>
                  <a:schemeClr val="tx1">
                    <a:lumMod val="90000"/>
                    <a:lumOff val="10000"/>
                  </a:schemeClr>
                </a:solidFill>
              </a:rPr>
              <a:t>and refer others, fueling growth.</a:t>
            </a:r>
          </a:p>
          <a:p>
            <a:pPr marL="112713"/>
            <a:r>
              <a:rPr lang="en-US" sz="1200" b="1" dirty="0">
                <a:solidFill>
                  <a:schemeClr val="tx1">
                    <a:lumMod val="90000"/>
                    <a:lumOff val="10000"/>
                  </a:schemeClr>
                </a:solidFill>
              </a:rPr>
              <a:t>Passives </a:t>
            </a:r>
            <a:r>
              <a:rPr lang="en-US" sz="1200" dirty="0">
                <a:solidFill>
                  <a:schemeClr val="tx1">
                    <a:lumMod val="90000"/>
                    <a:lumOff val="10000"/>
                  </a:schemeClr>
                </a:solidFill>
              </a:rPr>
              <a:t>(score 7-8) are satisfied but unenthusiastic participants who are vulnerable to competitive offerings.</a:t>
            </a:r>
          </a:p>
          <a:p>
            <a:pPr marL="112713">
              <a:spcAft>
                <a:spcPts val="600"/>
              </a:spcAft>
            </a:pPr>
            <a:r>
              <a:rPr lang="en-US" sz="1200" b="1" dirty="0">
                <a:solidFill>
                  <a:schemeClr val="tx1">
                    <a:lumMod val="90000"/>
                    <a:lumOff val="10000"/>
                  </a:schemeClr>
                </a:solidFill>
              </a:rPr>
              <a:t>Detractors </a:t>
            </a:r>
            <a:r>
              <a:rPr lang="en-US" sz="1200" dirty="0">
                <a:solidFill>
                  <a:schemeClr val="tx1">
                    <a:lumMod val="90000"/>
                    <a:lumOff val="10000"/>
                  </a:schemeClr>
                </a:solidFill>
              </a:rPr>
              <a:t>(score 0-6) are unhappy and can damage your brand and impede growth through negative word-of-mouth</a:t>
            </a:r>
            <a:r>
              <a:rPr lang="en-US" sz="1200" dirty="0" smtClean="0">
                <a:solidFill>
                  <a:schemeClr val="tx1">
                    <a:lumMod val="90000"/>
                    <a:lumOff val="10000"/>
                  </a:schemeClr>
                </a:solidFill>
              </a:rPr>
              <a:t>.</a:t>
            </a:r>
            <a:endParaRPr lang="en-US" sz="1200" dirty="0">
              <a:solidFill>
                <a:schemeClr val="tx1">
                  <a:lumMod val="90000"/>
                  <a:lumOff val="10000"/>
                </a:schemeClr>
              </a:solidFill>
            </a:endParaRPr>
          </a:p>
          <a:p>
            <a:r>
              <a:rPr lang="en-US" sz="1200" dirty="0">
                <a:solidFill>
                  <a:schemeClr val="tx1">
                    <a:lumMod val="90000"/>
                    <a:lumOff val="10000"/>
                  </a:schemeClr>
                </a:solidFill>
              </a:rPr>
              <a:t>The </a:t>
            </a:r>
            <a:r>
              <a:rPr lang="en-US" sz="1200" dirty="0" smtClean="0">
                <a:solidFill>
                  <a:schemeClr val="tx1">
                    <a:lumMod val="90000"/>
                    <a:lumOff val="10000"/>
                  </a:schemeClr>
                </a:solidFill>
              </a:rPr>
              <a:t>NPS® </a:t>
            </a:r>
            <a:r>
              <a:rPr lang="en-US" sz="1200" dirty="0">
                <a:solidFill>
                  <a:schemeClr val="tx1">
                    <a:lumMod val="90000"/>
                    <a:lumOff val="10000"/>
                  </a:schemeClr>
                </a:solidFill>
              </a:rPr>
              <a:t>is calculated by subtracting the Detractors from the Promoters</a:t>
            </a:r>
            <a:r>
              <a:rPr lang="en-US" sz="1200" dirty="0" smtClean="0">
                <a:solidFill>
                  <a:schemeClr val="tx1">
                    <a:lumMod val="90000"/>
                    <a:lumOff val="10000"/>
                  </a:schemeClr>
                </a:solidFill>
              </a:rPr>
              <a:t>.</a:t>
            </a:r>
          </a:p>
        </p:txBody>
      </p:sp>
      <p:sp>
        <p:nvSpPr>
          <p:cNvPr id="87" name="TextBox 86"/>
          <p:cNvSpPr txBox="1"/>
          <p:nvPr/>
        </p:nvSpPr>
        <p:spPr>
          <a:xfrm>
            <a:off x="3249296" y="2002569"/>
            <a:ext cx="616226" cy="307777"/>
          </a:xfrm>
          <a:prstGeom prst="rect">
            <a:avLst/>
          </a:prstGeom>
          <a:noFill/>
        </p:spPr>
        <p:txBody>
          <a:bodyPr wrap="square" rtlCol="0">
            <a:spAutoFit/>
          </a:bodyPr>
          <a:lstStyle/>
          <a:p>
            <a:pPr algn="ctr"/>
            <a:r>
              <a:rPr lang="en-US" sz="1400" dirty="0" smtClean="0">
                <a:solidFill>
                  <a:schemeClr val="tx1">
                    <a:lumMod val="90000"/>
                    <a:lumOff val="10000"/>
                  </a:schemeClr>
                </a:solidFill>
              </a:rPr>
              <a:t>+53</a:t>
            </a:r>
            <a:endParaRPr lang="en-US" sz="1400" dirty="0">
              <a:solidFill>
                <a:schemeClr val="tx1">
                  <a:lumMod val="90000"/>
                  <a:lumOff val="10000"/>
                </a:schemeClr>
              </a:solidFill>
            </a:endParaRPr>
          </a:p>
        </p:txBody>
      </p:sp>
      <p:sp>
        <p:nvSpPr>
          <p:cNvPr id="88" name="TextBox 87"/>
          <p:cNvSpPr txBox="1"/>
          <p:nvPr/>
        </p:nvSpPr>
        <p:spPr>
          <a:xfrm>
            <a:off x="4767509" y="2002569"/>
            <a:ext cx="616226" cy="307777"/>
          </a:xfrm>
          <a:prstGeom prst="rect">
            <a:avLst/>
          </a:prstGeom>
          <a:noFill/>
        </p:spPr>
        <p:txBody>
          <a:bodyPr wrap="square" rtlCol="0">
            <a:spAutoFit/>
          </a:bodyPr>
          <a:lstStyle/>
          <a:p>
            <a:pPr algn="ctr"/>
            <a:r>
              <a:rPr lang="en-US" sz="1400" b="1" dirty="0" smtClean="0">
                <a:solidFill>
                  <a:schemeClr val="accent1"/>
                </a:solidFill>
              </a:rPr>
              <a:t>+44</a:t>
            </a:r>
            <a:endParaRPr lang="en-US" sz="1400" b="1" dirty="0">
              <a:solidFill>
                <a:schemeClr val="accent1"/>
              </a:solidFill>
            </a:endParaRPr>
          </a:p>
        </p:txBody>
      </p:sp>
      <p:sp>
        <p:nvSpPr>
          <p:cNvPr id="89" name="Rectangle 88"/>
          <p:cNvSpPr/>
          <p:nvPr/>
        </p:nvSpPr>
        <p:spPr>
          <a:xfrm>
            <a:off x="4655078" y="1739151"/>
            <a:ext cx="840309" cy="30982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0" name="TextBox 19"/>
          <p:cNvSpPr txBox="1"/>
          <p:nvPr/>
        </p:nvSpPr>
        <p:spPr>
          <a:xfrm>
            <a:off x="1707058" y="2002569"/>
            <a:ext cx="616226" cy="307777"/>
          </a:xfrm>
          <a:prstGeom prst="rect">
            <a:avLst/>
          </a:prstGeom>
          <a:noFill/>
        </p:spPr>
        <p:txBody>
          <a:bodyPr wrap="square" rtlCol="0">
            <a:spAutoFit/>
          </a:bodyPr>
          <a:lstStyle/>
          <a:p>
            <a:pPr algn="ctr"/>
            <a:r>
              <a:rPr lang="en-US" sz="1400" dirty="0" smtClean="0">
                <a:solidFill>
                  <a:schemeClr val="tx1">
                    <a:lumMod val="90000"/>
                    <a:lumOff val="10000"/>
                  </a:schemeClr>
                </a:solidFill>
              </a:rPr>
              <a:t>+47</a:t>
            </a:r>
            <a:endParaRPr lang="en-US" sz="1400" dirty="0">
              <a:solidFill>
                <a:schemeClr val="tx1">
                  <a:lumMod val="90000"/>
                  <a:lumOff val="10000"/>
                </a:schemeClr>
              </a:solidFill>
            </a:endParaRPr>
          </a:p>
        </p:txBody>
      </p:sp>
      <p:grpSp>
        <p:nvGrpSpPr>
          <p:cNvPr id="11" name="Group 10"/>
          <p:cNvGrpSpPr/>
          <p:nvPr/>
        </p:nvGrpSpPr>
        <p:grpSpPr>
          <a:xfrm>
            <a:off x="6823449" y="1965996"/>
            <a:ext cx="4780203" cy="588704"/>
            <a:chOff x="6352415" y="1949024"/>
            <a:chExt cx="4780203" cy="588704"/>
          </a:xfrm>
        </p:grpSpPr>
        <p:grpSp>
          <p:nvGrpSpPr>
            <p:cNvPr id="10" name="Group 9"/>
            <p:cNvGrpSpPr/>
            <p:nvPr/>
          </p:nvGrpSpPr>
          <p:grpSpPr>
            <a:xfrm>
              <a:off x="6352415" y="1949024"/>
              <a:ext cx="2695621" cy="588704"/>
              <a:chOff x="6352415" y="1949024"/>
              <a:chExt cx="2695621" cy="588704"/>
            </a:xfrm>
          </p:grpSpPr>
          <p:sp>
            <p:nvSpPr>
              <p:cNvPr id="19" name="TextBox 18"/>
              <p:cNvSpPr txBox="1"/>
              <p:nvPr/>
            </p:nvSpPr>
            <p:spPr>
              <a:xfrm>
                <a:off x="7055664" y="1981766"/>
                <a:ext cx="1992372" cy="523220"/>
              </a:xfrm>
              <a:prstGeom prst="rect">
                <a:avLst/>
              </a:prstGeom>
              <a:noFill/>
            </p:spPr>
            <p:txBody>
              <a:bodyPr wrap="square" rtlCol="0">
                <a:spAutoFit/>
              </a:bodyPr>
              <a:lstStyle/>
              <a:p>
                <a:r>
                  <a:rPr lang="en-US" sz="1400" dirty="0" smtClean="0">
                    <a:solidFill>
                      <a:schemeClr val="tx1">
                        <a:lumMod val="90000"/>
                        <a:lumOff val="10000"/>
                      </a:schemeClr>
                    </a:solidFill>
                  </a:rPr>
                  <a:t>WEFTEC</a:t>
                </a:r>
                <a:r>
                  <a:rPr lang="en-US" sz="1400" dirty="0" smtClean="0">
                    <a:solidFill>
                      <a:schemeClr val="tx1">
                        <a:lumMod val="90000"/>
                        <a:lumOff val="10000"/>
                      </a:schemeClr>
                    </a:solidFill>
                    <a:latin typeface="Calibri" panose="020F0502020204030204" pitchFamily="34" charset="0"/>
                    <a:cs typeface="Calibri" panose="020F0502020204030204" pitchFamily="34" charset="0"/>
                  </a:rPr>
                  <a:t>®</a:t>
                </a:r>
                <a:r>
                  <a:rPr lang="en-US" sz="1400" dirty="0" smtClean="0">
                    <a:solidFill>
                      <a:schemeClr val="tx1">
                        <a:lumMod val="90000"/>
                        <a:lumOff val="10000"/>
                      </a:schemeClr>
                    </a:solidFill>
                  </a:rPr>
                  <a:t> </a:t>
                </a:r>
              </a:p>
              <a:p>
                <a:r>
                  <a:rPr lang="en-US" sz="1400" dirty="0" smtClean="0">
                    <a:solidFill>
                      <a:schemeClr val="tx1">
                        <a:lumMod val="90000"/>
                        <a:lumOff val="10000"/>
                      </a:schemeClr>
                    </a:solidFill>
                  </a:rPr>
                  <a:t>NPS</a:t>
                </a:r>
                <a:endParaRPr lang="en-US" sz="1400" dirty="0">
                  <a:solidFill>
                    <a:schemeClr val="tx1">
                      <a:lumMod val="90000"/>
                      <a:lumOff val="10000"/>
                    </a:schemeClr>
                  </a:solidFill>
                </a:endParaRPr>
              </a:p>
            </p:txBody>
          </p:sp>
          <p:grpSp>
            <p:nvGrpSpPr>
              <p:cNvPr id="3" name="Group 2"/>
              <p:cNvGrpSpPr/>
              <p:nvPr/>
            </p:nvGrpSpPr>
            <p:grpSpPr>
              <a:xfrm>
                <a:off x="6352415" y="1949024"/>
                <a:ext cx="588704" cy="588704"/>
                <a:chOff x="6352415" y="1949024"/>
                <a:chExt cx="588704" cy="588704"/>
              </a:xfrm>
            </p:grpSpPr>
            <p:sp>
              <p:nvSpPr>
                <p:cNvPr id="18" name="Flowchart: Alternate Process 17"/>
                <p:cNvSpPr/>
                <p:nvPr/>
              </p:nvSpPr>
              <p:spPr>
                <a:xfrm>
                  <a:off x="6352415" y="1949024"/>
                  <a:ext cx="588704" cy="588704"/>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352415" y="2058710"/>
                  <a:ext cx="588704" cy="369332"/>
                </a:xfrm>
                <a:prstGeom prst="rect">
                  <a:avLst/>
                </a:prstGeom>
                <a:noFill/>
              </p:spPr>
              <p:txBody>
                <a:bodyPr wrap="square" rtlCol="0">
                  <a:spAutoFit/>
                </a:bodyPr>
                <a:lstStyle/>
                <a:p>
                  <a:r>
                    <a:rPr lang="en-US" dirty="0" smtClean="0">
                      <a:solidFill>
                        <a:schemeClr val="bg1"/>
                      </a:solidFill>
                    </a:rPr>
                    <a:t>+53</a:t>
                  </a:r>
                  <a:endParaRPr lang="en-US" dirty="0">
                    <a:solidFill>
                      <a:schemeClr val="bg1"/>
                    </a:solidFill>
                  </a:endParaRPr>
                </a:p>
              </p:txBody>
            </p:sp>
          </p:grpSp>
        </p:grpSp>
        <p:grpSp>
          <p:nvGrpSpPr>
            <p:cNvPr id="9" name="Group 8"/>
            <p:cNvGrpSpPr/>
            <p:nvPr/>
          </p:nvGrpSpPr>
          <p:grpSpPr>
            <a:xfrm>
              <a:off x="8459332" y="1949024"/>
              <a:ext cx="2673286" cy="588704"/>
              <a:chOff x="8459332" y="1949024"/>
              <a:chExt cx="2673286" cy="588704"/>
            </a:xfrm>
          </p:grpSpPr>
          <p:sp>
            <p:nvSpPr>
              <p:cNvPr id="17" name="TextBox 16"/>
              <p:cNvSpPr txBox="1"/>
              <p:nvPr/>
            </p:nvSpPr>
            <p:spPr>
              <a:xfrm>
                <a:off x="9140246" y="1981766"/>
                <a:ext cx="1992372" cy="523220"/>
              </a:xfrm>
              <a:prstGeom prst="rect">
                <a:avLst/>
              </a:prstGeom>
              <a:noFill/>
            </p:spPr>
            <p:txBody>
              <a:bodyPr wrap="square" rtlCol="0">
                <a:spAutoFit/>
              </a:bodyPr>
              <a:lstStyle/>
              <a:p>
                <a:r>
                  <a:rPr lang="en-US" sz="1400" dirty="0" smtClean="0">
                    <a:solidFill>
                      <a:schemeClr val="accent1"/>
                    </a:solidFill>
                  </a:rPr>
                  <a:t>ESI Norm</a:t>
                </a:r>
              </a:p>
              <a:p>
                <a:r>
                  <a:rPr lang="en-US" sz="1400" dirty="0" smtClean="0">
                    <a:solidFill>
                      <a:schemeClr val="accent1"/>
                    </a:solidFill>
                  </a:rPr>
                  <a:t>NPS</a:t>
                </a:r>
                <a:endParaRPr lang="en-US" sz="1400" dirty="0">
                  <a:solidFill>
                    <a:schemeClr val="accent1"/>
                  </a:solidFill>
                </a:endParaRPr>
              </a:p>
            </p:txBody>
          </p:sp>
          <p:grpSp>
            <p:nvGrpSpPr>
              <p:cNvPr id="7" name="Group 6"/>
              <p:cNvGrpSpPr/>
              <p:nvPr/>
            </p:nvGrpSpPr>
            <p:grpSpPr>
              <a:xfrm>
                <a:off x="8459332" y="1949024"/>
                <a:ext cx="588704" cy="588704"/>
                <a:chOff x="8459332" y="1949024"/>
                <a:chExt cx="588704" cy="588704"/>
              </a:xfrm>
            </p:grpSpPr>
            <p:sp>
              <p:nvSpPr>
                <p:cNvPr id="16" name="Flowchart: Alternate Process 15"/>
                <p:cNvSpPr/>
                <p:nvPr/>
              </p:nvSpPr>
              <p:spPr>
                <a:xfrm>
                  <a:off x="8459332" y="1949024"/>
                  <a:ext cx="588704" cy="58870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8459332" y="2058710"/>
                  <a:ext cx="588704" cy="369332"/>
                </a:xfrm>
                <a:prstGeom prst="rect">
                  <a:avLst/>
                </a:prstGeom>
                <a:noFill/>
              </p:spPr>
              <p:txBody>
                <a:bodyPr wrap="square" rtlCol="0">
                  <a:spAutoFit/>
                </a:bodyPr>
                <a:lstStyle/>
                <a:p>
                  <a:r>
                    <a:rPr lang="en-US" dirty="0" smtClean="0">
                      <a:solidFill>
                        <a:schemeClr val="bg1"/>
                      </a:solidFill>
                    </a:rPr>
                    <a:t>+44</a:t>
                  </a:r>
                  <a:endParaRPr lang="en-US" dirty="0">
                    <a:solidFill>
                      <a:schemeClr val="bg1"/>
                    </a:solidFill>
                  </a:endParaRPr>
                </a:p>
              </p:txBody>
            </p:sp>
          </p:grpSp>
        </p:grpSp>
      </p:grpSp>
      <p:sp>
        <p:nvSpPr>
          <p:cNvPr id="31" name="TextBox 30"/>
          <p:cNvSpPr txBox="1"/>
          <p:nvPr/>
        </p:nvSpPr>
        <p:spPr>
          <a:xfrm>
            <a:off x="6945793" y="5527530"/>
            <a:ext cx="4995496" cy="276999"/>
          </a:xfrm>
          <a:prstGeom prst="rect">
            <a:avLst/>
          </a:prstGeom>
          <a:noFill/>
        </p:spPr>
        <p:txBody>
          <a:bodyPr wrap="square" rtlCol="0">
            <a:spAutoFit/>
          </a:bodyPr>
          <a:lstStyle/>
          <a:p>
            <a:r>
              <a:rPr lang="en-US" sz="1200" dirty="0" smtClean="0"/>
              <a:t>All comments for reasons for rating can be found in the addendum</a:t>
            </a:r>
            <a:endParaRPr lang="en-US" sz="1200" dirty="0"/>
          </a:p>
        </p:txBody>
      </p:sp>
      <p:sp>
        <p:nvSpPr>
          <p:cNvPr id="30" name="TextBox 1"/>
          <p:cNvSpPr txBox="1"/>
          <p:nvPr/>
        </p:nvSpPr>
        <p:spPr>
          <a:xfrm>
            <a:off x="1226682" y="5044566"/>
            <a:ext cx="3090263" cy="4687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              Chicago                                    Chicago</a:t>
            </a:r>
            <a:r>
              <a:rPr lang="en-US" dirty="0" smtClean="0"/>
              <a:t>                                                                    </a:t>
            </a:r>
          </a:p>
        </p:txBody>
      </p:sp>
    </p:spTree>
    <p:extLst>
      <p:ext uri="{BB962C8B-B14F-4D97-AF65-F5344CB8AC3E}">
        <p14:creationId xmlns:p14="http://schemas.microsoft.com/office/powerpoint/2010/main" val="270812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Freeman Colors">
      <a:dk1>
        <a:srgbClr val="2F2D2E"/>
      </a:dk1>
      <a:lt1>
        <a:srgbClr val="FFFFFF"/>
      </a:lt1>
      <a:dk2>
        <a:srgbClr val="2F2D2E"/>
      </a:dk2>
      <a:lt2>
        <a:srgbClr val="E7E6E6"/>
      </a:lt2>
      <a:accent1>
        <a:srgbClr val="0066B3"/>
      </a:accent1>
      <a:accent2>
        <a:srgbClr val="14B1E7"/>
      </a:accent2>
      <a:accent3>
        <a:srgbClr val="90CFF2"/>
      </a:accent3>
      <a:accent4>
        <a:srgbClr val="FF9933"/>
      </a:accent4>
      <a:accent5>
        <a:srgbClr val="FFDD00"/>
      </a:accent5>
      <a:accent6>
        <a:srgbClr val="B0D235"/>
      </a:accent6>
      <a:hlink>
        <a:srgbClr val="65A943"/>
      </a:hlink>
      <a:folHlink>
        <a:srgbClr val="C7C6C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50498</TotalTime>
  <Words>3207</Words>
  <Application>Microsoft Office PowerPoint</Application>
  <PresentationFormat>Widescreen</PresentationFormat>
  <Paragraphs>861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vt:lpstr>
      <vt:lpstr>Calibri Light</vt:lpstr>
      <vt:lpstr>MS Mincho</vt:lpstr>
      <vt:lpstr>Open Sans</vt:lpstr>
      <vt:lpstr>Times New Roman</vt:lpstr>
      <vt:lpstr>Custom Design</vt:lpstr>
      <vt:lpstr>PowerPoint Presentation</vt:lpstr>
      <vt:lpstr>Table of Contents</vt:lpstr>
      <vt:lpstr>Methodology and Response</vt:lpstr>
      <vt:lpstr>PowerPoint Presentation</vt:lpstr>
      <vt:lpstr>Attendee overall value continues to be strong and above the ESI Norm</vt:lpstr>
      <vt:lpstr>Businesses/Organizations</vt:lpstr>
      <vt:lpstr>Job Function</vt:lpstr>
      <vt:lpstr>PowerPoint Presentation</vt:lpstr>
      <vt:lpstr>Attendee NPS remains above the ESI Norm. NPS significantly higher than 2015 Chicago</vt:lpstr>
      <vt:lpstr>PowerPoint Presentation</vt:lpstr>
      <vt:lpstr>Net Promoter By Attendee Segments</vt:lpstr>
      <vt:lpstr>1 in 4 attendees will “definitely” return in 2018</vt:lpstr>
      <vt:lpstr>Good mix of first-timers and regulars</vt:lpstr>
      <vt:lpstr>PowerPoint Presentation</vt:lpstr>
      <vt:lpstr>Total Buying Plans among WEFTEC® attendees is stable</vt:lpstr>
      <vt:lpstr>PowerPoint Presentation</vt:lpstr>
      <vt:lpstr>PowerPoint Presentation</vt:lpstr>
      <vt:lpstr>Net Buying Influence by Attendee Segments</vt:lpstr>
      <vt:lpstr>Buying Influences for all product categories significantly up compared to 2015</vt:lpstr>
      <vt:lpstr>PowerPoint Presentation</vt:lpstr>
      <vt:lpstr>Virtually all attendees visit the exhibit floor while at the show</vt:lpstr>
      <vt:lpstr>Traffic Density up from 2015 Chicago, but remains below the ESI norm</vt:lpstr>
      <vt:lpstr>Time spent on the show floor up this year</vt:lpstr>
      <vt:lpstr>PowerPoint Presentation</vt:lpstr>
      <vt:lpstr>Education level stable. Years of experience down</vt:lpstr>
      <vt:lpstr>WEFTEC® draws an older male audience compared to other shows</vt:lpstr>
      <vt:lpstr>The majority of WEFTEC® 2017 attendees came from the Midwest and outside the U.S.</vt:lpstr>
      <vt:lpstr>Only one-third of attendees are exclusive to WEFTEC®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JoeF</dc:creator>
  <cp:lastModifiedBy>Ayana Burke</cp:lastModifiedBy>
  <cp:revision>2686</cp:revision>
  <cp:lastPrinted>2018-01-10T15:31:22Z</cp:lastPrinted>
  <dcterms:created xsi:type="dcterms:W3CDTF">2016-03-17T13:50:16Z</dcterms:created>
  <dcterms:modified xsi:type="dcterms:W3CDTF">2018-01-10T16:44:13Z</dcterms:modified>
</cp:coreProperties>
</file>