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58" r:id="rId4"/>
    <p:sldId id="260" r:id="rId5"/>
    <p:sldId id="259" r:id="rId6"/>
    <p:sldId id="261" r:id="rId7"/>
    <p:sldId id="278" r:id="rId8"/>
    <p:sldId id="267" r:id="rId9"/>
    <p:sldId id="268" r:id="rId10"/>
    <p:sldId id="282" r:id="rId11"/>
    <p:sldId id="288" r:id="rId12"/>
    <p:sldId id="280" r:id="rId13"/>
    <p:sldId id="269" r:id="rId14"/>
    <p:sldId id="283" r:id="rId15"/>
    <p:sldId id="284" r:id="rId16"/>
    <p:sldId id="285" r:id="rId17"/>
    <p:sldId id="273" r:id="rId18"/>
    <p:sldId id="274" r:id="rId19"/>
    <p:sldId id="264" r:id="rId20"/>
    <p:sldId id="279" r:id="rId21"/>
    <p:sldId id="281" r:id="rId22"/>
    <p:sldId id="290" r:id="rId23"/>
    <p:sldId id="292" r:id="rId24"/>
    <p:sldId id="286" r:id="rId25"/>
    <p:sldId id="287" r:id="rId26"/>
    <p:sldId id="265" r:id="rId27"/>
    <p:sldId id="294"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2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2173" autoAdjust="0"/>
  </p:normalViewPr>
  <p:slideViewPr>
    <p:cSldViewPr snapToGrid="0">
      <p:cViewPr varScale="1">
        <p:scale>
          <a:sx n="56" d="100"/>
          <a:sy n="56" d="100"/>
        </p:scale>
        <p:origin x="142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66578"/>
          </a:xfrm>
          <a:prstGeom prst="rect">
            <a:avLst/>
          </a:prstGeom>
        </p:spPr>
        <p:txBody>
          <a:bodyPr vert="horz" lIns="91440" tIns="45720" rIns="91440" bIns="45720" rtlCol="0"/>
          <a:lstStyle>
            <a:lvl1pPr algn="r">
              <a:defRPr sz="1200"/>
            </a:lvl1pPr>
          </a:lstStyle>
          <a:p>
            <a:fld id="{C19C671B-7704-4344-BFB7-B25FF0D172A9}" type="datetimeFigureOut">
              <a:rPr lang="en-US" smtClean="0"/>
              <a:t>4/21/2020</a:t>
            </a:fld>
            <a:endParaRPr lang="en-US"/>
          </a:p>
        </p:txBody>
      </p:sp>
      <p:sp>
        <p:nvSpPr>
          <p:cNvPr id="4" name="Footer Placeholder 3"/>
          <p:cNvSpPr>
            <a:spLocks noGrp="1"/>
          </p:cNvSpPr>
          <p:nvPr>
            <p:ph type="ftr" sz="quarter" idx="2"/>
          </p:nvPr>
        </p:nvSpPr>
        <p:spPr>
          <a:xfrm>
            <a:off x="0" y="8829822"/>
            <a:ext cx="2971592"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829822"/>
            <a:ext cx="2971592" cy="466578"/>
          </a:xfrm>
          <a:prstGeom prst="rect">
            <a:avLst/>
          </a:prstGeom>
        </p:spPr>
        <p:txBody>
          <a:bodyPr vert="horz" lIns="91440" tIns="45720" rIns="91440" bIns="45720" rtlCol="0" anchor="b"/>
          <a:lstStyle>
            <a:lvl1pPr algn="r">
              <a:defRPr sz="1200"/>
            </a:lvl1pPr>
          </a:lstStyle>
          <a:p>
            <a:fld id="{0CD8A4CA-AFAB-4C4C-815E-3C88EA3AEB66}" type="slidenum">
              <a:rPr lang="en-US" smtClean="0"/>
              <a:t>‹#›</a:t>
            </a:fld>
            <a:endParaRPr lang="en-US"/>
          </a:p>
        </p:txBody>
      </p:sp>
    </p:spTree>
    <p:extLst>
      <p:ext uri="{BB962C8B-B14F-4D97-AF65-F5344CB8AC3E}">
        <p14:creationId xmlns:p14="http://schemas.microsoft.com/office/powerpoint/2010/main" val="300121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42" y="0"/>
            <a:ext cx="2971592" cy="466578"/>
          </a:xfrm>
          <a:prstGeom prst="rect">
            <a:avLst/>
          </a:prstGeom>
        </p:spPr>
        <p:txBody>
          <a:bodyPr vert="horz" lIns="91440" tIns="45720" rIns="91440" bIns="45720" rtlCol="0"/>
          <a:lstStyle>
            <a:lvl1pPr algn="r">
              <a:defRPr sz="1200"/>
            </a:lvl1pPr>
          </a:lstStyle>
          <a:p>
            <a:fld id="{FA69DC83-2430-4DFB-B8FC-74326B7A7198}" type="datetimeFigureOut">
              <a:rPr lang="en-US" smtClean="0"/>
              <a:t>4/21/2020</a:t>
            </a:fld>
            <a:endParaRPr lang="en-US"/>
          </a:p>
        </p:txBody>
      </p:sp>
      <p:sp>
        <p:nvSpPr>
          <p:cNvPr id="4" name="Slide Image Placeholder 3"/>
          <p:cNvSpPr>
            <a:spLocks noGrp="1" noRot="1" noChangeAspect="1"/>
          </p:cNvSpPr>
          <p:nvPr>
            <p:ph type="sldImg" idx="2"/>
          </p:nvPr>
        </p:nvSpPr>
        <p:spPr>
          <a:xfrm>
            <a:off x="1336675" y="1162050"/>
            <a:ext cx="4184650"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114" y="4474034"/>
            <a:ext cx="5485773" cy="366071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22"/>
            <a:ext cx="2971592" cy="4665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42" y="8829822"/>
            <a:ext cx="2971592" cy="466578"/>
          </a:xfrm>
          <a:prstGeom prst="rect">
            <a:avLst/>
          </a:prstGeom>
        </p:spPr>
        <p:txBody>
          <a:bodyPr vert="horz" lIns="91440" tIns="45720" rIns="91440" bIns="45720" rtlCol="0" anchor="b"/>
          <a:lstStyle>
            <a:lvl1pPr algn="r">
              <a:defRPr sz="1200"/>
            </a:lvl1pPr>
          </a:lstStyle>
          <a:p>
            <a:fld id="{6E4DB8C2-E2DB-4FF4-89C8-241C7DA41478}" type="slidenum">
              <a:rPr lang="en-US" smtClean="0"/>
              <a:t>‹#›</a:t>
            </a:fld>
            <a:endParaRPr lang="en-US"/>
          </a:p>
        </p:txBody>
      </p:sp>
    </p:spTree>
    <p:extLst>
      <p:ext uri="{BB962C8B-B14F-4D97-AF65-F5344CB8AC3E}">
        <p14:creationId xmlns:p14="http://schemas.microsoft.com/office/powerpoint/2010/main" val="178653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iz4solutions.com/iot-in-wat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1</a:t>
            </a:fld>
            <a:endParaRPr lang="en-US"/>
          </a:p>
        </p:txBody>
      </p:sp>
    </p:spTree>
    <p:extLst>
      <p:ext uri="{BB962C8B-B14F-4D97-AF65-F5344CB8AC3E}">
        <p14:creationId xmlns:p14="http://schemas.microsoft.com/office/powerpoint/2010/main" val="3452207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10</a:t>
            </a:fld>
            <a:endParaRPr lang="en-US"/>
          </a:p>
        </p:txBody>
      </p:sp>
    </p:spTree>
    <p:extLst>
      <p:ext uri="{BB962C8B-B14F-4D97-AF65-F5344CB8AC3E}">
        <p14:creationId xmlns:p14="http://schemas.microsoft.com/office/powerpoint/2010/main" val="181520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11</a:t>
            </a:fld>
            <a:endParaRPr lang="en-US"/>
          </a:p>
        </p:txBody>
      </p:sp>
    </p:spTree>
    <p:extLst>
      <p:ext uri="{BB962C8B-B14F-4D97-AF65-F5344CB8AC3E}">
        <p14:creationId xmlns:p14="http://schemas.microsoft.com/office/powerpoint/2010/main" val="3728130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12</a:t>
            </a:fld>
            <a:endParaRPr lang="en-US"/>
          </a:p>
        </p:txBody>
      </p:sp>
    </p:spTree>
    <p:extLst>
      <p:ext uri="{BB962C8B-B14F-4D97-AF65-F5344CB8AC3E}">
        <p14:creationId xmlns:p14="http://schemas.microsoft.com/office/powerpoint/2010/main" val="1509295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MP Rotators apply water at a rate of about ¼ of the rate of traditional spray nozzles of comparable radius. This helps in the efficiency area as MP Rotators apply water at a slower rate—a rate at which soil can better absorb the application of water. since a low precipitation rate is required for most soil types, these longer run times are required for MP Rotators with their low precipitation rates, to let them apply enough water. Spray nozzles put down water at a rate faster than soils can absorb leading to runoff and water waste. When you design a new system with MP Rotators, each zone can cover more area because the lower flow rate through each sprinkler allows you to have more heads on a zone. This makes for fewer zones, and most often allows you the same amount of total watering time when compared to spray systems with many more zones.</a:t>
            </a:r>
            <a:endParaRPr lang="en-US" b="1" dirty="0"/>
          </a:p>
        </p:txBody>
      </p:sp>
      <p:sp>
        <p:nvSpPr>
          <p:cNvPr id="4" name="Slide Number Placeholder 3"/>
          <p:cNvSpPr>
            <a:spLocks noGrp="1"/>
          </p:cNvSpPr>
          <p:nvPr>
            <p:ph type="sldNum" sz="quarter" idx="10"/>
          </p:nvPr>
        </p:nvSpPr>
        <p:spPr/>
        <p:txBody>
          <a:bodyPr/>
          <a:lstStyle/>
          <a:p>
            <a:fld id="{6E4DB8C2-E2DB-4FF4-89C8-241C7DA41478}" type="slidenum">
              <a:rPr lang="en-US" smtClean="0"/>
              <a:t>13</a:t>
            </a:fld>
            <a:endParaRPr lang="en-US"/>
          </a:p>
        </p:txBody>
      </p:sp>
    </p:spTree>
    <p:extLst>
      <p:ext uri="{BB962C8B-B14F-4D97-AF65-F5344CB8AC3E}">
        <p14:creationId xmlns:p14="http://schemas.microsoft.com/office/powerpoint/2010/main" val="4079378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14</a:t>
            </a:fld>
            <a:endParaRPr lang="en-US"/>
          </a:p>
        </p:txBody>
      </p:sp>
    </p:spTree>
    <p:extLst>
      <p:ext uri="{BB962C8B-B14F-4D97-AF65-F5344CB8AC3E}">
        <p14:creationId xmlns:p14="http://schemas.microsoft.com/office/powerpoint/2010/main" val="236307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Smart Irrigation</a:t>
            </a:r>
            <a:r>
              <a:rPr lang="en-US" sz="1200" b="0" i="0" kern="1200" dirty="0">
                <a:solidFill>
                  <a:schemeClr val="tx1"/>
                </a:solidFill>
                <a:effectLst/>
                <a:latin typeface="+mn-lt"/>
                <a:ea typeface="+mn-ea"/>
                <a:cs typeface="+mn-cs"/>
              </a:rPr>
              <a:t>- This problem of water wastage can be tackled with the use of IoT. IoT sensors can determine the weather condition and the soil moisture which will help in getting the right amount of water at appropriate time to the desired place.</a:t>
            </a:r>
          </a:p>
          <a:p>
            <a:pPr fontAlgn="base"/>
            <a:r>
              <a:rPr lang="en-US" sz="1200" b="1" i="0" kern="1200" dirty="0">
                <a:solidFill>
                  <a:schemeClr val="tx1"/>
                </a:solidFill>
                <a:effectLst/>
                <a:latin typeface="+mn-lt"/>
                <a:ea typeface="+mn-ea"/>
                <a:cs typeface="+mn-cs"/>
              </a:rPr>
              <a:t>Waste Water Management- </a:t>
            </a:r>
            <a:r>
              <a:rPr lang="en-US" sz="1200" b="0" i="0" kern="1200" dirty="0">
                <a:solidFill>
                  <a:schemeClr val="tx1"/>
                </a:solidFill>
                <a:effectLst/>
                <a:latin typeface="+mn-lt"/>
                <a:ea typeface="+mn-ea"/>
                <a:cs typeface="+mn-cs"/>
              </a:rPr>
              <a:t>The biggest challenge in water management is to monitor water levels, leakages, water quality and the flow of water through different channels. IoT can come to our rescue in all these areas. Sensors installed at various places in the water system can detect the temperature changes, water leakage, chemical leakage, and pressure level in it. These sensors will then collect the information and send it to the main server. This will ensure that the service engineers solve the issues quickly. Another advantage of </a:t>
            </a:r>
            <a:r>
              <a:rPr lang="en-US" sz="1200" b="0" i="0" u="none" strike="noStrike" kern="1200" dirty="0">
                <a:solidFill>
                  <a:schemeClr val="tx1"/>
                </a:solidFill>
                <a:effectLst/>
                <a:latin typeface="+mn-lt"/>
                <a:ea typeface="+mn-ea"/>
                <a:cs typeface="+mn-cs"/>
                <a:hlinkClick r:id="rId3"/>
              </a:rPr>
              <a:t>IoT in water</a:t>
            </a:r>
            <a:r>
              <a:rPr lang="en-US" sz="1200" b="0" i="0" kern="1200" dirty="0">
                <a:solidFill>
                  <a:schemeClr val="tx1"/>
                </a:solidFill>
                <a:effectLst/>
                <a:latin typeface="+mn-lt"/>
                <a:ea typeface="+mn-ea"/>
                <a:cs typeface="+mn-cs"/>
              </a:rPr>
              <a:t> (waste water management) is that it can detect and calculate the amount of chemical residue present in the water.</a:t>
            </a:r>
          </a:p>
          <a:p>
            <a:pPr fontAlgn="base"/>
            <a:r>
              <a:rPr lang="en-US" sz="1200" b="1" i="0" kern="1200" dirty="0">
                <a:solidFill>
                  <a:schemeClr val="tx1"/>
                </a:solidFill>
                <a:effectLst/>
                <a:latin typeface="+mn-lt"/>
                <a:ea typeface="+mn-ea"/>
                <a:cs typeface="+mn-cs"/>
              </a:rPr>
              <a:t>Water Quality Testing and Analysis-</a:t>
            </a:r>
            <a:r>
              <a:rPr lang="en-US" sz="1200" b="0" i="0" kern="1200" dirty="0">
                <a:solidFill>
                  <a:schemeClr val="tx1"/>
                </a:solidFill>
                <a:effectLst/>
                <a:latin typeface="+mn-lt"/>
                <a:ea typeface="+mn-ea"/>
                <a:cs typeface="+mn-cs"/>
              </a:rPr>
              <a:t> The internet of things can be used for measuring and monitoring the data captured and drawing real-time analysis of water testing in industries like manufacturing, energy etc. IoT can also be used for public utility companies in the field. The readings are provided to the end users with the help of water testing meters and sensor devices. The end user can get information like Total Dissolved Solids (TDS), Bacteria, Chlorine, Electrical conductivity, etc. This will help in accessing the real-time, accurate quantification of results and will also provide the ability to pinpoint the problem areas.</a:t>
            </a:r>
          </a:p>
          <a:p>
            <a:endParaRPr lang="en-US" dirty="0"/>
          </a:p>
        </p:txBody>
      </p:sp>
      <p:sp>
        <p:nvSpPr>
          <p:cNvPr id="4" name="Slide Number Placeholder 3"/>
          <p:cNvSpPr>
            <a:spLocks noGrp="1"/>
          </p:cNvSpPr>
          <p:nvPr>
            <p:ph type="sldNum" sz="quarter" idx="10"/>
          </p:nvPr>
        </p:nvSpPr>
        <p:spPr/>
        <p:txBody>
          <a:bodyPr/>
          <a:lstStyle/>
          <a:p>
            <a:fld id="{6E4DB8C2-E2DB-4FF4-89C8-241C7DA41478}" type="slidenum">
              <a:rPr lang="en-US" smtClean="0"/>
              <a:t>15</a:t>
            </a:fld>
            <a:endParaRPr lang="en-US"/>
          </a:p>
        </p:txBody>
      </p:sp>
    </p:spTree>
    <p:extLst>
      <p:ext uri="{BB962C8B-B14F-4D97-AF65-F5344CB8AC3E}">
        <p14:creationId xmlns:p14="http://schemas.microsoft.com/office/powerpoint/2010/main" val="2336417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DB8C2-E2DB-4FF4-89C8-241C7DA41478}" type="slidenum">
              <a:rPr lang="en-US" smtClean="0"/>
              <a:t>16</a:t>
            </a:fld>
            <a:endParaRPr lang="en-US"/>
          </a:p>
        </p:txBody>
      </p:sp>
    </p:spTree>
    <p:extLst>
      <p:ext uri="{BB962C8B-B14F-4D97-AF65-F5344CB8AC3E}">
        <p14:creationId xmlns:p14="http://schemas.microsoft.com/office/powerpoint/2010/main" val="23312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17</a:t>
            </a:fld>
            <a:endParaRPr lang="en-US"/>
          </a:p>
        </p:txBody>
      </p:sp>
    </p:spTree>
    <p:extLst>
      <p:ext uri="{BB962C8B-B14F-4D97-AF65-F5344CB8AC3E}">
        <p14:creationId xmlns:p14="http://schemas.microsoft.com/office/powerpoint/2010/main" val="3441409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18</a:t>
            </a:fld>
            <a:endParaRPr lang="en-US"/>
          </a:p>
        </p:txBody>
      </p:sp>
    </p:spTree>
    <p:extLst>
      <p:ext uri="{BB962C8B-B14F-4D97-AF65-F5344CB8AC3E}">
        <p14:creationId xmlns:p14="http://schemas.microsoft.com/office/powerpoint/2010/main" val="4154862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19</a:t>
            </a:fld>
            <a:endParaRPr lang="en-US"/>
          </a:p>
        </p:txBody>
      </p:sp>
    </p:spTree>
    <p:extLst>
      <p:ext uri="{BB962C8B-B14F-4D97-AF65-F5344CB8AC3E}">
        <p14:creationId xmlns:p14="http://schemas.microsoft.com/office/powerpoint/2010/main" val="158757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DB8C2-E2DB-4FF4-89C8-241C7DA41478}" type="slidenum">
              <a:rPr lang="en-US" smtClean="0"/>
              <a:t>2</a:t>
            </a:fld>
            <a:endParaRPr lang="en-US"/>
          </a:p>
        </p:txBody>
      </p:sp>
    </p:spTree>
    <p:extLst>
      <p:ext uri="{BB962C8B-B14F-4D97-AF65-F5344CB8AC3E}">
        <p14:creationId xmlns:p14="http://schemas.microsoft.com/office/powerpoint/2010/main" val="1702289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DB8C2-E2DB-4FF4-89C8-241C7DA41478}" type="slidenum">
              <a:rPr lang="en-US" smtClean="0"/>
              <a:t>20</a:t>
            </a:fld>
            <a:endParaRPr lang="en-US"/>
          </a:p>
        </p:txBody>
      </p:sp>
    </p:spTree>
    <p:extLst>
      <p:ext uri="{BB962C8B-B14F-4D97-AF65-F5344CB8AC3E}">
        <p14:creationId xmlns:p14="http://schemas.microsoft.com/office/powerpoint/2010/main" val="586167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DB8C2-E2DB-4FF4-89C8-241C7DA41478}" type="slidenum">
              <a:rPr lang="en-US" smtClean="0"/>
              <a:t>21</a:t>
            </a:fld>
            <a:endParaRPr lang="en-US"/>
          </a:p>
        </p:txBody>
      </p:sp>
    </p:spTree>
    <p:extLst>
      <p:ext uri="{BB962C8B-B14F-4D97-AF65-F5344CB8AC3E}">
        <p14:creationId xmlns:p14="http://schemas.microsoft.com/office/powerpoint/2010/main" val="3839561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DB8C2-E2DB-4FF4-89C8-241C7DA41478}" type="slidenum">
              <a:rPr lang="en-US" smtClean="0"/>
              <a:t>22</a:t>
            </a:fld>
            <a:endParaRPr lang="en-US"/>
          </a:p>
        </p:txBody>
      </p:sp>
    </p:spTree>
    <p:extLst>
      <p:ext uri="{BB962C8B-B14F-4D97-AF65-F5344CB8AC3E}">
        <p14:creationId xmlns:p14="http://schemas.microsoft.com/office/powerpoint/2010/main" val="1021163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DB8C2-E2DB-4FF4-89C8-241C7DA41478}" type="slidenum">
              <a:rPr lang="en-US" smtClean="0"/>
              <a:t>23</a:t>
            </a:fld>
            <a:endParaRPr lang="en-US"/>
          </a:p>
        </p:txBody>
      </p:sp>
    </p:spTree>
    <p:extLst>
      <p:ext uri="{BB962C8B-B14F-4D97-AF65-F5344CB8AC3E}">
        <p14:creationId xmlns:p14="http://schemas.microsoft.com/office/powerpoint/2010/main" val="2005743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24</a:t>
            </a:fld>
            <a:endParaRPr lang="en-US"/>
          </a:p>
        </p:txBody>
      </p:sp>
    </p:spTree>
    <p:extLst>
      <p:ext uri="{BB962C8B-B14F-4D97-AF65-F5344CB8AC3E}">
        <p14:creationId xmlns:p14="http://schemas.microsoft.com/office/powerpoint/2010/main" val="1327880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25</a:t>
            </a:fld>
            <a:endParaRPr lang="en-US"/>
          </a:p>
        </p:txBody>
      </p:sp>
    </p:spTree>
    <p:extLst>
      <p:ext uri="{BB962C8B-B14F-4D97-AF65-F5344CB8AC3E}">
        <p14:creationId xmlns:p14="http://schemas.microsoft.com/office/powerpoint/2010/main" val="3081955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26</a:t>
            </a:fld>
            <a:endParaRPr lang="en-US"/>
          </a:p>
        </p:txBody>
      </p:sp>
    </p:spTree>
    <p:extLst>
      <p:ext uri="{BB962C8B-B14F-4D97-AF65-F5344CB8AC3E}">
        <p14:creationId xmlns:p14="http://schemas.microsoft.com/office/powerpoint/2010/main" val="1032604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DB8C2-E2DB-4FF4-89C8-241C7DA41478}" type="slidenum">
              <a:rPr lang="en-US" smtClean="0"/>
              <a:t>27</a:t>
            </a:fld>
            <a:endParaRPr lang="en-US"/>
          </a:p>
        </p:txBody>
      </p:sp>
    </p:spTree>
    <p:extLst>
      <p:ext uri="{BB962C8B-B14F-4D97-AF65-F5344CB8AC3E}">
        <p14:creationId xmlns:p14="http://schemas.microsoft.com/office/powerpoint/2010/main" val="279830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3</a:t>
            </a:fld>
            <a:endParaRPr lang="en-US"/>
          </a:p>
        </p:txBody>
      </p:sp>
    </p:spTree>
    <p:extLst>
      <p:ext uri="{BB962C8B-B14F-4D97-AF65-F5344CB8AC3E}">
        <p14:creationId xmlns:p14="http://schemas.microsoft.com/office/powerpoint/2010/main" val="110912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4</a:t>
            </a:fld>
            <a:endParaRPr lang="en-US"/>
          </a:p>
        </p:txBody>
      </p:sp>
    </p:spTree>
    <p:extLst>
      <p:ext uri="{BB962C8B-B14F-4D97-AF65-F5344CB8AC3E}">
        <p14:creationId xmlns:p14="http://schemas.microsoft.com/office/powerpoint/2010/main" val="163235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5</a:t>
            </a:fld>
            <a:endParaRPr lang="en-US"/>
          </a:p>
        </p:txBody>
      </p:sp>
    </p:spTree>
    <p:extLst>
      <p:ext uri="{BB962C8B-B14F-4D97-AF65-F5344CB8AC3E}">
        <p14:creationId xmlns:p14="http://schemas.microsoft.com/office/powerpoint/2010/main" val="782975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6</a:t>
            </a:fld>
            <a:endParaRPr lang="en-US"/>
          </a:p>
        </p:txBody>
      </p:sp>
    </p:spTree>
    <p:extLst>
      <p:ext uri="{BB962C8B-B14F-4D97-AF65-F5344CB8AC3E}">
        <p14:creationId xmlns:p14="http://schemas.microsoft.com/office/powerpoint/2010/main" val="285261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DB8C2-E2DB-4FF4-89C8-241C7DA41478}" type="slidenum">
              <a:rPr lang="en-US" smtClean="0"/>
              <a:t>7</a:t>
            </a:fld>
            <a:endParaRPr lang="en-US"/>
          </a:p>
        </p:txBody>
      </p:sp>
    </p:spTree>
    <p:extLst>
      <p:ext uri="{BB962C8B-B14F-4D97-AF65-F5344CB8AC3E}">
        <p14:creationId xmlns:p14="http://schemas.microsoft.com/office/powerpoint/2010/main" val="2310961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DB8C2-E2DB-4FF4-89C8-241C7DA41478}" type="slidenum">
              <a:rPr lang="en-US" smtClean="0"/>
              <a:t>8</a:t>
            </a:fld>
            <a:endParaRPr lang="en-US"/>
          </a:p>
        </p:txBody>
      </p:sp>
    </p:spTree>
    <p:extLst>
      <p:ext uri="{BB962C8B-B14F-4D97-AF65-F5344CB8AC3E}">
        <p14:creationId xmlns:p14="http://schemas.microsoft.com/office/powerpoint/2010/main" val="106331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DB8C2-E2DB-4FF4-89C8-241C7DA41478}" type="slidenum">
              <a:rPr lang="en-US" smtClean="0"/>
              <a:t>9</a:t>
            </a:fld>
            <a:endParaRPr lang="en-US"/>
          </a:p>
        </p:txBody>
      </p:sp>
    </p:spTree>
    <p:extLst>
      <p:ext uri="{BB962C8B-B14F-4D97-AF65-F5344CB8AC3E}">
        <p14:creationId xmlns:p14="http://schemas.microsoft.com/office/powerpoint/2010/main" val="163390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E67614-1FFA-4BC5-B1E0-B24199D16153}"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E447E-0815-449E-96FB-0F86C22772E9}" type="slidenum">
              <a:rPr lang="en-US" smtClean="0"/>
              <a:t>‹#›</a:t>
            </a:fld>
            <a:endParaRPr lang="en-US"/>
          </a:p>
        </p:txBody>
      </p:sp>
    </p:spTree>
    <p:extLst>
      <p:ext uri="{BB962C8B-B14F-4D97-AF65-F5344CB8AC3E}">
        <p14:creationId xmlns:p14="http://schemas.microsoft.com/office/powerpoint/2010/main" val="336124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67614-1FFA-4BC5-B1E0-B24199D16153}"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E447E-0815-449E-96FB-0F86C22772E9}" type="slidenum">
              <a:rPr lang="en-US" smtClean="0"/>
              <a:t>‹#›</a:t>
            </a:fld>
            <a:endParaRPr lang="en-US"/>
          </a:p>
        </p:txBody>
      </p:sp>
    </p:spTree>
    <p:extLst>
      <p:ext uri="{BB962C8B-B14F-4D97-AF65-F5344CB8AC3E}">
        <p14:creationId xmlns:p14="http://schemas.microsoft.com/office/powerpoint/2010/main" val="184388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67614-1FFA-4BC5-B1E0-B24199D16153}"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E447E-0815-449E-96FB-0F86C22772E9}" type="slidenum">
              <a:rPr lang="en-US" smtClean="0"/>
              <a:t>‹#›</a:t>
            </a:fld>
            <a:endParaRPr lang="en-US"/>
          </a:p>
        </p:txBody>
      </p:sp>
    </p:spTree>
    <p:extLst>
      <p:ext uri="{BB962C8B-B14F-4D97-AF65-F5344CB8AC3E}">
        <p14:creationId xmlns:p14="http://schemas.microsoft.com/office/powerpoint/2010/main" val="2623218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67614-1FFA-4BC5-B1E0-B24199D16153}"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E447E-0815-449E-96FB-0F86C22772E9}" type="slidenum">
              <a:rPr lang="en-US" smtClean="0"/>
              <a:t>‹#›</a:t>
            </a:fld>
            <a:endParaRPr lang="en-US"/>
          </a:p>
        </p:txBody>
      </p:sp>
    </p:spTree>
    <p:extLst>
      <p:ext uri="{BB962C8B-B14F-4D97-AF65-F5344CB8AC3E}">
        <p14:creationId xmlns:p14="http://schemas.microsoft.com/office/powerpoint/2010/main" val="140317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E67614-1FFA-4BC5-B1E0-B24199D16153}"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E447E-0815-449E-96FB-0F86C22772E9}" type="slidenum">
              <a:rPr lang="en-US" smtClean="0"/>
              <a:t>‹#›</a:t>
            </a:fld>
            <a:endParaRPr lang="en-US"/>
          </a:p>
        </p:txBody>
      </p:sp>
    </p:spTree>
    <p:extLst>
      <p:ext uri="{BB962C8B-B14F-4D97-AF65-F5344CB8AC3E}">
        <p14:creationId xmlns:p14="http://schemas.microsoft.com/office/powerpoint/2010/main" val="160000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E67614-1FFA-4BC5-B1E0-B24199D16153}"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E447E-0815-449E-96FB-0F86C22772E9}" type="slidenum">
              <a:rPr lang="en-US" smtClean="0"/>
              <a:t>‹#›</a:t>
            </a:fld>
            <a:endParaRPr lang="en-US"/>
          </a:p>
        </p:txBody>
      </p:sp>
    </p:spTree>
    <p:extLst>
      <p:ext uri="{BB962C8B-B14F-4D97-AF65-F5344CB8AC3E}">
        <p14:creationId xmlns:p14="http://schemas.microsoft.com/office/powerpoint/2010/main" val="272769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E67614-1FFA-4BC5-B1E0-B24199D16153}"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0E447E-0815-449E-96FB-0F86C22772E9}" type="slidenum">
              <a:rPr lang="en-US" smtClean="0"/>
              <a:t>‹#›</a:t>
            </a:fld>
            <a:endParaRPr lang="en-US"/>
          </a:p>
        </p:txBody>
      </p:sp>
    </p:spTree>
    <p:extLst>
      <p:ext uri="{BB962C8B-B14F-4D97-AF65-F5344CB8AC3E}">
        <p14:creationId xmlns:p14="http://schemas.microsoft.com/office/powerpoint/2010/main" val="155996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E67614-1FFA-4BC5-B1E0-B24199D16153}"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0E447E-0815-449E-96FB-0F86C22772E9}" type="slidenum">
              <a:rPr lang="en-US" smtClean="0"/>
              <a:t>‹#›</a:t>
            </a:fld>
            <a:endParaRPr lang="en-US"/>
          </a:p>
        </p:txBody>
      </p:sp>
    </p:spTree>
    <p:extLst>
      <p:ext uri="{BB962C8B-B14F-4D97-AF65-F5344CB8AC3E}">
        <p14:creationId xmlns:p14="http://schemas.microsoft.com/office/powerpoint/2010/main" val="354339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67614-1FFA-4BC5-B1E0-B24199D16153}"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0E447E-0815-449E-96FB-0F86C22772E9}" type="slidenum">
              <a:rPr lang="en-US" smtClean="0"/>
              <a:t>‹#›</a:t>
            </a:fld>
            <a:endParaRPr lang="en-US"/>
          </a:p>
        </p:txBody>
      </p:sp>
    </p:spTree>
    <p:extLst>
      <p:ext uri="{BB962C8B-B14F-4D97-AF65-F5344CB8AC3E}">
        <p14:creationId xmlns:p14="http://schemas.microsoft.com/office/powerpoint/2010/main" val="2349538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E67614-1FFA-4BC5-B1E0-B24199D16153}"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E447E-0815-449E-96FB-0F86C22772E9}" type="slidenum">
              <a:rPr lang="en-US" smtClean="0"/>
              <a:t>‹#›</a:t>
            </a:fld>
            <a:endParaRPr lang="en-US"/>
          </a:p>
        </p:txBody>
      </p:sp>
    </p:spTree>
    <p:extLst>
      <p:ext uri="{BB962C8B-B14F-4D97-AF65-F5344CB8AC3E}">
        <p14:creationId xmlns:p14="http://schemas.microsoft.com/office/powerpoint/2010/main" val="370749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E67614-1FFA-4BC5-B1E0-B24199D16153}"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E447E-0815-449E-96FB-0F86C22772E9}" type="slidenum">
              <a:rPr lang="en-US" smtClean="0"/>
              <a:t>‹#›</a:t>
            </a:fld>
            <a:endParaRPr lang="en-US"/>
          </a:p>
        </p:txBody>
      </p:sp>
    </p:spTree>
    <p:extLst>
      <p:ext uri="{BB962C8B-B14F-4D97-AF65-F5344CB8AC3E}">
        <p14:creationId xmlns:p14="http://schemas.microsoft.com/office/powerpoint/2010/main" val="400471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67614-1FFA-4BC5-B1E0-B24199D16153}" type="datetimeFigureOut">
              <a:rPr lang="en-US" smtClean="0"/>
              <a:t>4/21/2020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E447E-0815-449E-96FB-0F86C22772E9}" type="slidenum">
              <a:rPr lang="en-US" smtClean="0"/>
              <a:t>‹#›</a:t>
            </a:fld>
            <a:endParaRPr lang="en-US"/>
          </a:p>
        </p:txBody>
      </p:sp>
    </p:spTree>
    <p:extLst>
      <p:ext uri="{BB962C8B-B14F-4D97-AF65-F5344CB8AC3E}">
        <p14:creationId xmlns:p14="http://schemas.microsoft.com/office/powerpoint/2010/main" val="3023616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7.xml"/><Relationship Id="rId26" Type="http://schemas.openxmlformats.org/officeDocument/2006/relationships/slide" Target="slide26.xml"/><Relationship Id="rId3" Type="http://schemas.openxmlformats.org/officeDocument/2006/relationships/slide" Target="slide3.xml"/><Relationship Id="rId21" Type="http://schemas.openxmlformats.org/officeDocument/2006/relationships/slide" Target="slide20.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21.xml"/><Relationship Id="rId25" Type="http://schemas.openxmlformats.org/officeDocument/2006/relationships/slide" Target="slide24.xml"/><Relationship Id="rId2" Type="http://schemas.openxmlformats.org/officeDocument/2006/relationships/notesSlide" Target="../notesSlides/notesSlide2.xml"/><Relationship Id="rId16" Type="http://schemas.openxmlformats.org/officeDocument/2006/relationships/slide" Target="slide16.xml"/><Relationship Id="rId20"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0.xml"/><Relationship Id="rId24"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slide" Target="slide11.xml"/><Relationship Id="rId19"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spxcooling.com/coolingtowers/" TargetMode="External"/><Relationship Id="rId4" Type="http://schemas.openxmlformats.org/officeDocument/2006/relationships/image" Target="../media/image18.gif"/></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23E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4381" y="1974546"/>
            <a:ext cx="8477428" cy="3884750"/>
          </a:xfrm>
        </p:spPr>
        <p:txBody>
          <a:bodyPr>
            <a:noAutofit/>
          </a:bodyPr>
          <a:lstStyle/>
          <a:p>
            <a:pPr marL="457200" indent="-457200" algn="l">
              <a:buFont typeface="+mj-lt"/>
              <a:buAutoNum type="arabicPeriod"/>
            </a:pPr>
            <a:r>
              <a:rPr lang="en-US" sz="2800" dirty="0">
                <a:solidFill>
                  <a:schemeClr val="bg1"/>
                </a:solidFill>
              </a:rPr>
              <a:t>You will be assigned to a Team. </a:t>
            </a:r>
          </a:p>
          <a:p>
            <a:pPr marL="457200" indent="-457200" algn="l">
              <a:buFont typeface="+mj-lt"/>
              <a:buAutoNum type="arabicPeriod"/>
            </a:pPr>
            <a:r>
              <a:rPr lang="en-US" sz="2800" dirty="0">
                <a:solidFill>
                  <a:schemeClr val="bg1"/>
                </a:solidFill>
              </a:rPr>
              <a:t>When it is your Team’s turn:</a:t>
            </a:r>
          </a:p>
          <a:p>
            <a:pPr marL="914400" lvl="1" indent="-457200" algn="l">
              <a:buFont typeface="Arial" panose="020B0604020202020204" pitchFamily="34" charset="0"/>
              <a:buChar char="•"/>
            </a:pPr>
            <a:r>
              <a:rPr lang="en-US" sz="2400" dirty="0">
                <a:solidFill>
                  <a:schemeClr val="bg1"/>
                </a:solidFill>
              </a:rPr>
              <a:t>Contestants will TYPE Category and Level into chat box.</a:t>
            </a:r>
          </a:p>
          <a:p>
            <a:pPr marL="914400" lvl="1" indent="-457200" algn="l">
              <a:buFont typeface="Arial" panose="020B0604020202020204" pitchFamily="34" charset="0"/>
              <a:buChar char="•"/>
            </a:pPr>
            <a:r>
              <a:rPr lang="en-US" sz="2400" dirty="0">
                <a:solidFill>
                  <a:schemeClr val="bg1"/>
                </a:solidFill>
              </a:rPr>
              <a:t>Host will use 1</a:t>
            </a:r>
            <a:r>
              <a:rPr lang="en-US" sz="2400" baseline="30000" dirty="0">
                <a:solidFill>
                  <a:schemeClr val="bg1"/>
                </a:solidFill>
              </a:rPr>
              <a:t>st</a:t>
            </a:r>
            <a:r>
              <a:rPr lang="en-US" sz="2400" dirty="0">
                <a:solidFill>
                  <a:schemeClr val="bg1"/>
                </a:solidFill>
              </a:rPr>
              <a:t> response in chat box.</a:t>
            </a:r>
          </a:p>
          <a:p>
            <a:pPr marL="457200" indent="-457200" algn="l">
              <a:buFont typeface="+mj-lt"/>
              <a:buAutoNum type="arabicPeriod"/>
            </a:pPr>
            <a:r>
              <a:rPr lang="en-US" sz="2800" dirty="0">
                <a:solidFill>
                  <a:schemeClr val="bg1"/>
                </a:solidFill>
              </a:rPr>
              <a:t>Host will read question.</a:t>
            </a:r>
          </a:p>
          <a:p>
            <a:pPr marL="457200" indent="-457200" algn="l">
              <a:buFont typeface="+mj-lt"/>
              <a:buAutoNum type="arabicPeriod"/>
            </a:pPr>
            <a:r>
              <a:rPr lang="en-US" sz="2800" dirty="0">
                <a:solidFill>
                  <a:schemeClr val="bg1"/>
                </a:solidFill>
              </a:rPr>
              <a:t>Any Team member can TYPE “Ready to Answer” in chat box. 1</a:t>
            </a:r>
            <a:r>
              <a:rPr lang="en-US" sz="2800" baseline="30000" dirty="0">
                <a:solidFill>
                  <a:schemeClr val="bg1"/>
                </a:solidFill>
              </a:rPr>
              <a:t>st</a:t>
            </a:r>
            <a:r>
              <a:rPr lang="en-US" sz="2800" dirty="0">
                <a:solidFill>
                  <a:schemeClr val="bg1"/>
                </a:solidFill>
              </a:rPr>
              <a:t> person to respond will unmute and provide answer to whole group. </a:t>
            </a:r>
          </a:p>
          <a:p>
            <a:pPr marL="457200" indent="-457200" algn="l">
              <a:buFont typeface="+mj-lt"/>
              <a:buAutoNum type="arabicPeriod"/>
            </a:pPr>
            <a:r>
              <a:rPr lang="en-US" sz="2800" dirty="0">
                <a:solidFill>
                  <a:schemeClr val="bg1"/>
                </a:solidFill>
              </a:rPr>
              <a:t>If the answer is incorrect, the next Team can answer.</a:t>
            </a:r>
          </a:p>
        </p:txBody>
      </p:sp>
      <p:sp>
        <p:nvSpPr>
          <p:cNvPr id="6" name="Title 5"/>
          <p:cNvSpPr txBox="1">
            <a:spLocks noGrp="1"/>
          </p:cNvSpPr>
          <p:nvPr>
            <p:ph type="ctrTitle"/>
          </p:nvPr>
        </p:nvSpPr>
        <p:spPr>
          <a:xfrm>
            <a:off x="685800" y="431600"/>
            <a:ext cx="7772400" cy="1440394"/>
          </a:xfrm>
          <a:prstGeom prst="rect">
            <a:avLst/>
          </a:prstGeom>
          <a:noFill/>
        </p:spPr>
        <p:txBody>
          <a:bodyPr wrap="square" rtlCol="0">
            <a:spAutoFit/>
          </a:bodyPr>
          <a:lstStyle/>
          <a:p>
            <a:pPr algn="ctr"/>
            <a:r>
              <a:rPr lang="en-US" sz="4800" dirty="0">
                <a:solidFill>
                  <a:srgbClr val="FFC000"/>
                </a:solidFill>
                <a:latin typeface="Aharoni" panose="02010803020104030203" pitchFamily="2" charset="-79"/>
                <a:cs typeface="Aharoni" panose="02010803020104030203" pitchFamily="2" charset="-79"/>
              </a:rPr>
              <a:t>CII Water Audit </a:t>
            </a:r>
            <a:br>
              <a:rPr lang="en-US" sz="4800" dirty="0">
                <a:solidFill>
                  <a:srgbClr val="FFC000"/>
                </a:solidFill>
                <a:latin typeface="Aharoni" panose="02010803020104030203" pitchFamily="2" charset="-79"/>
                <a:cs typeface="Aharoni" panose="02010803020104030203" pitchFamily="2" charset="-79"/>
              </a:rPr>
            </a:br>
            <a:r>
              <a:rPr lang="en-US" sz="4800" dirty="0">
                <a:solidFill>
                  <a:srgbClr val="FFC000"/>
                </a:solidFill>
                <a:latin typeface="Aharoni" panose="02010803020104030203" pitchFamily="2" charset="-79"/>
                <a:cs typeface="Aharoni" panose="02010803020104030203" pitchFamily="2" charset="-79"/>
              </a:rPr>
              <a:t>Jeopardy Rules</a:t>
            </a:r>
          </a:p>
        </p:txBody>
      </p:sp>
    </p:spTree>
    <p:extLst>
      <p:ext uri="{BB962C8B-B14F-4D97-AF65-F5344CB8AC3E}">
        <p14:creationId xmlns:p14="http://schemas.microsoft.com/office/powerpoint/2010/main" val="318598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7649" y="370850"/>
            <a:ext cx="8528702" cy="1200329"/>
          </a:xfrm>
          <a:prstGeom prst="rect">
            <a:avLst/>
          </a:prstGeom>
          <a:noFill/>
        </p:spPr>
        <p:txBody>
          <a:bodyPr wrap="square" rtlCol="0">
            <a:spAutoFit/>
          </a:bodyPr>
          <a:lstStyle/>
          <a:p>
            <a:pPr algn="ctr"/>
            <a:r>
              <a:rPr lang="en-US" sz="2400" dirty="0">
                <a:solidFill>
                  <a:schemeClr val="bg1"/>
                </a:solidFill>
                <a:latin typeface="Aharoni" panose="02010803020104030203" pitchFamily="2" charset="-79"/>
                <a:cs typeface="Aharoni" panose="02010803020104030203" pitchFamily="2" charset="-79"/>
              </a:rPr>
              <a:t>During an audit, you recommend replacing a continuous-flow dipper well with a batch flow </a:t>
            </a:r>
            <a:r>
              <a:rPr lang="en-US" sz="2400" dirty="0" err="1">
                <a:solidFill>
                  <a:schemeClr val="bg1"/>
                </a:solidFill>
                <a:latin typeface="Aharoni" panose="02010803020104030203" pitchFamily="2" charset="-79"/>
                <a:cs typeface="Aharoni" panose="02010803020104030203" pitchFamily="2" charset="-79"/>
              </a:rPr>
              <a:t>ConserveWell</a:t>
            </a:r>
            <a:r>
              <a:rPr lang="en-US" sz="2400" dirty="0">
                <a:solidFill>
                  <a:schemeClr val="bg1"/>
                </a:solidFill>
                <a:latin typeface="Aharoni" panose="02010803020104030203" pitchFamily="2" charset="-79"/>
                <a:cs typeface="Aharoni" panose="02010803020104030203" pitchFamily="2" charset="-79"/>
              </a:rPr>
              <a:t>. Calculate payback based on the following information:</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8173" y="2589478"/>
            <a:ext cx="8187655"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rgbClr val="FFC000"/>
                </a:solidFill>
                <a:cs typeface="Aharoni" panose="02010803020104030203" pitchFamily="2" charset="-79"/>
              </a:rPr>
              <a:t>Current Dipper Well Use: 0.7 </a:t>
            </a:r>
            <a:r>
              <a:rPr lang="en-US" sz="2800" dirty="0" err="1">
                <a:solidFill>
                  <a:srgbClr val="FFC000"/>
                </a:solidFill>
                <a:cs typeface="Aharoni" panose="02010803020104030203" pitchFamily="2" charset="-79"/>
              </a:rPr>
              <a:t>gpm</a:t>
            </a:r>
            <a:r>
              <a:rPr lang="en-US" sz="2800" dirty="0">
                <a:solidFill>
                  <a:srgbClr val="FFC000"/>
                </a:solidFill>
                <a:cs typeface="Aharoni" panose="02010803020104030203" pitchFamily="2" charset="-79"/>
              </a:rPr>
              <a:t>, 7 days/week, 11 </a:t>
            </a:r>
            <a:r>
              <a:rPr lang="en-US" sz="2800" dirty="0" err="1">
                <a:solidFill>
                  <a:srgbClr val="FFC000"/>
                </a:solidFill>
                <a:cs typeface="Aharoni" panose="02010803020104030203" pitchFamily="2" charset="-79"/>
              </a:rPr>
              <a:t>hrs</a:t>
            </a:r>
            <a:r>
              <a:rPr lang="en-US" sz="2800" dirty="0">
                <a:solidFill>
                  <a:srgbClr val="FFC000"/>
                </a:solidFill>
                <a:cs typeface="Aharoni" panose="02010803020104030203" pitchFamily="2" charset="-79"/>
              </a:rPr>
              <a:t>/day, 345 days/year</a:t>
            </a:r>
          </a:p>
          <a:p>
            <a:pPr marL="342900" indent="-342900">
              <a:buFont typeface="Arial" panose="020B0604020202020204" pitchFamily="34" charset="0"/>
              <a:buChar char="•"/>
            </a:pPr>
            <a:r>
              <a:rPr lang="en-US" sz="2800" dirty="0">
                <a:solidFill>
                  <a:srgbClr val="FFC000"/>
                </a:solidFill>
                <a:cs typeface="Aharoni" panose="02010803020104030203" pitchFamily="2" charset="-79"/>
              </a:rPr>
              <a:t>Cost of Water: $2.45/</a:t>
            </a:r>
            <a:r>
              <a:rPr lang="en-US" sz="2800" dirty="0" err="1">
                <a:solidFill>
                  <a:srgbClr val="FFC000"/>
                </a:solidFill>
                <a:cs typeface="Aharoni" panose="02010803020104030203" pitchFamily="2" charset="-79"/>
              </a:rPr>
              <a:t>kgal</a:t>
            </a:r>
            <a:endParaRPr lang="en-US" sz="2800" dirty="0">
              <a:solidFill>
                <a:srgbClr val="FFC000"/>
              </a:solidFill>
              <a:cs typeface="Aharoni" panose="02010803020104030203" pitchFamily="2" charset="-79"/>
            </a:endParaRPr>
          </a:p>
          <a:p>
            <a:pPr marL="342900" indent="-342900">
              <a:buFont typeface="Arial" panose="020B0604020202020204" pitchFamily="34" charset="0"/>
              <a:buChar char="•"/>
            </a:pPr>
            <a:r>
              <a:rPr lang="en-US" sz="2800" dirty="0">
                <a:solidFill>
                  <a:srgbClr val="FFC000"/>
                </a:solidFill>
                <a:cs typeface="Aharoni" panose="02010803020104030203" pitchFamily="2" charset="-79"/>
              </a:rPr>
              <a:t>Cost of Sewer: $2.00/</a:t>
            </a:r>
            <a:r>
              <a:rPr lang="en-US" sz="2800" dirty="0" err="1">
                <a:solidFill>
                  <a:srgbClr val="FFC000"/>
                </a:solidFill>
                <a:cs typeface="Aharoni" panose="02010803020104030203" pitchFamily="2" charset="-79"/>
              </a:rPr>
              <a:t>kgal</a:t>
            </a:r>
            <a:endParaRPr lang="en-US" sz="2800" dirty="0">
              <a:solidFill>
                <a:srgbClr val="FFC000"/>
              </a:solidFill>
              <a:cs typeface="Aharoni" panose="02010803020104030203" pitchFamily="2" charset="-79"/>
            </a:endParaRPr>
          </a:p>
          <a:p>
            <a:pPr marL="342900" indent="-342900">
              <a:buFont typeface="Arial" panose="020B0604020202020204" pitchFamily="34" charset="0"/>
              <a:buChar char="•"/>
            </a:pPr>
            <a:r>
              <a:rPr lang="en-US" sz="2800" dirty="0">
                <a:solidFill>
                  <a:srgbClr val="FFC000"/>
                </a:solidFill>
                <a:cs typeface="Aharoni" panose="02010803020104030203" pitchFamily="2" charset="-79"/>
              </a:rPr>
              <a:t>Cost of </a:t>
            </a:r>
            <a:r>
              <a:rPr lang="en-US" sz="2800" dirty="0" err="1">
                <a:solidFill>
                  <a:srgbClr val="FFC000"/>
                </a:solidFill>
                <a:cs typeface="Aharoni" panose="02010803020104030203" pitchFamily="2" charset="-79"/>
              </a:rPr>
              <a:t>ConserveWell</a:t>
            </a:r>
            <a:r>
              <a:rPr lang="en-US" sz="2800" dirty="0">
                <a:solidFill>
                  <a:srgbClr val="FFC000"/>
                </a:solidFill>
                <a:cs typeface="Aharoni" panose="02010803020104030203" pitchFamily="2" charset="-79"/>
              </a:rPr>
              <a:t>: $407.00</a:t>
            </a:r>
          </a:p>
          <a:p>
            <a:pPr marL="342900" indent="-342900">
              <a:buFont typeface="Arial" panose="020B0604020202020204" pitchFamily="34" charset="0"/>
              <a:buChar char="•"/>
            </a:pPr>
            <a:r>
              <a:rPr lang="en-US" sz="2800" dirty="0" err="1">
                <a:solidFill>
                  <a:srgbClr val="FFC000"/>
                </a:solidFill>
                <a:cs typeface="Aharoni" panose="02010803020104030203" pitchFamily="2" charset="-79"/>
              </a:rPr>
              <a:t>ConserveWell</a:t>
            </a:r>
            <a:r>
              <a:rPr lang="en-US" sz="2800" dirty="0">
                <a:solidFill>
                  <a:srgbClr val="FFC000"/>
                </a:solidFill>
                <a:cs typeface="Aharoni" panose="02010803020104030203" pitchFamily="2" charset="-79"/>
              </a:rPr>
              <a:t> Water Use: 600 gal/year</a:t>
            </a:r>
          </a:p>
          <a:p>
            <a:pPr algn="ctr"/>
            <a:endParaRPr lang="en-US" sz="2800" dirty="0">
              <a:solidFill>
                <a:srgbClr val="FFC000"/>
              </a:solidFill>
              <a:latin typeface="Aharoni" panose="02010803020104030203" pitchFamily="2" charset="-79"/>
              <a:cs typeface="Aharoni" panose="02010803020104030203" pitchFamily="2" charset="-79"/>
            </a:endParaRPr>
          </a:p>
        </p:txBody>
      </p:sp>
      <p:pic>
        <p:nvPicPr>
          <p:cNvPr id="4" name="Picture 3">
            <a:extLst>
              <a:ext uri="{FF2B5EF4-FFF2-40B4-BE49-F238E27FC236}">
                <a16:creationId xmlns:a16="http://schemas.microsoft.com/office/drawing/2014/main" id="{1E405BD4-4F9C-4976-92B3-0CC0E4241F0D}"/>
              </a:ext>
            </a:extLst>
          </p:cNvPr>
          <p:cNvPicPr>
            <a:picLocks noChangeAspect="1"/>
          </p:cNvPicPr>
          <p:nvPr/>
        </p:nvPicPr>
        <p:blipFill>
          <a:blip r:embed="rId4"/>
          <a:stretch>
            <a:fillRect/>
          </a:stretch>
        </p:blipFill>
        <p:spPr>
          <a:xfrm>
            <a:off x="6578567" y="3366084"/>
            <a:ext cx="1866900" cy="1866900"/>
          </a:xfrm>
          <a:prstGeom prst="rect">
            <a:avLst/>
          </a:prstGeom>
        </p:spPr>
      </p:pic>
      <p:sp>
        <p:nvSpPr>
          <p:cNvPr id="18" name="Rectangle 17">
            <a:extLst>
              <a:ext uri="{FF2B5EF4-FFF2-40B4-BE49-F238E27FC236}">
                <a16:creationId xmlns:a16="http://schemas.microsoft.com/office/drawing/2014/main" id="{B8E4CC14-75B8-4C23-B911-289EB2F469AB}"/>
              </a:ext>
            </a:extLst>
          </p:cNvPr>
          <p:cNvSpPr/>
          <p:nvPr/>
        </p:nvSpPr>
        <p:spPr>
          <a:xfrm>
            <a:off x="406681" y="278235"/>
            <a:ext cx="8381650" cy="6382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713838A-3752-4DCE-AAAA-B8A8A2EE06E5}"/>
              </a:ext>
            </a:extLst>
          </p:cNvPr>
          <p:cNvSpPr txBox="1"/>
          <p:nvPr/>
        </p:nvSpPr>
        <p:spPr>
          <a:xfrm>
            <a:off x="223862" y="432033"/>
            <a:ext cx="8187655" cy="892552"/>
          </a:xfrm>
          <a:prstGeom prst="rect">
            <a:avLst/>
          </a:prstGeom>
          <a:noFill/>
        </p:spPr>
        <p:txBody>
          <a:bodyPr wrap="square" rtlCol="0">
            <a:spAutoFit/>
          </a:bodyPr>
          <a:lstStyle/>
          <a:p>
            <a:pPr algn="ctr"/>
            <a:r>
              <a:rPr lang="en-US" sz="2800" dirty="0">
                <a:solidFill>
                  <a:srgbClr val="FFC000"/>
                </a:solidFill>
                <a:latin typeface="Aharoni" panose="02010803020104030203" pitchFamily="2" charset="-79"/>
                <a:cs typeface="Aharoni" panose="02010803020104030203" pitchFamily="2" charset="-79"/>
              </a:rPr>
              <a:t>Answer:~7 months</a:t>
            </a:r>
          </a:p>
          <a:p>
            <a:pPr algn="ctr"/>
            <a:r>
              <a:rPr lang="en-US" sz="2400" dirty="0">
                <a:solidFill>
                  <a:srgbClr val="FFC000"/>
                </a:solidFill>
                <a:latin typeface="Aharoni" panose="02010803020104030203" pitchFamily="2" charset="-79"/>
                <a:cs typeface="Aharoni" panose="02010803020104030203" pitchFamily="2" charset="-79"/>
              </a:rPr>
              <a:t> </a:t>
            </a:r>
          </a:p>
        </p:txBody>
      </p:sp>
      <p:sp>
        <p:nvSpPr>
          <p:cNvPr id="20" name="TextBox 19">
            <a:extLst>
              <a:ext uri="{FF2B5EF4-FFF2-40B4-BE49-F238E27FC236}">
                <a16:creationId xmlns:a16="http://schemas.microsoft.com/office/drawing/2014/main" id="{F955CCB2-9CE9-42FB-8B77-C952875C6A41}"/>
              </a:ext>
            </a:extLst>
          </p:cNvPr>
          <p:cNvSpPr txBox="1"/>
          <p:nvPr/>
        </p:nvSpPr>
        <p:spPr>
          <a:xfrm>
            <a:off x="791517" y="3165058"/>
            <a:ext cx="7620000" cy="365124"/>
          </a:xfrm>
          <a:prstGeom prst="rect">
            <a:avLst/>
          </a:prstGeom>
          <a:noFill/>
          <a:ln>
            <a:solidFill>
              <a:srgbClr val="FFC000"/>
            </a:solidFill>
          </a:ln>
        </p:spPr>
        <p:txBody>
          <a:bodyPr wrap="square" rtlCol="0">
            <a:noAutofit/>
          </a:bodyPr>
          <a:lstStyle/>
          <a:p>
            <a:r>
              <a:rPr lang="en-US" b="1" dirty="0"/>
              <a:t>Retail Cost of Water = $2.45/1,000 gallons</a:t>
            </a:r>
          </a:p>
        </p:txBody>
      </p:sp>
      <p:sp>
        <p:nvSpPr>
          <p:cNvPr id="21" name="TextBox 20">
            <a:extLst>
              <a:ext uri="{FF2B5EF4-FFF2-40B4-BE49-F238E27FC236}">
                <a16:creationId xmlns:a16="http://schemas.microsoft.com/office/drawing/2014/main" id="{1255C51C-61B1-4A21-B49D-2F4F76F4FFFE}"/>
              </a:ext>
            </a:extLst>
          </p:cNvPr>
          <p:cNvSpPr txBox="1"/>
          <p:nvPr/>
        </p:nvSpPr>
        <p:spPr>
          <a:xfrm>
            <a:off x="777633" y="3772273"/>
            <a:ext cx="7620000" cy="365125"/>
          </a:xfrm>
          <a:prstGeom prst="rect">
            <a:avLst/>
          </a:prstGeom>
          <a:noFill/>
          <a:ln>
            <a:solidFill>
              <a:srgbClr val="FFC000"/>
            </a:solidFill>
          </a:ln>
        </p:spPr>
        <p:txBody>
          <a:bodyPr wrap="square" rtlCol="0">
            <a:noAutofit/>
          </a:bodyPr>
          <a:lstStyle/>
          <a:p>
            <a:r>
              <a:rPr lang="en-US" b="1" dirty="0"/>
              <a:t>Retail Cost of Wastewater = $2.00/1,000 gallons</a:t>
            </a:r>
          </a:p>
          <a:p>
            <a:endParaRPr lang="en-US" dirty="0"/>
          </a:p>
        </p:txBody>
      </p:sp>
      <p:sp>
        <p:nvSpPr>
          <p:cNvPr id="22" name="TextBox 21">
            <a:extLst>
              <a:ext uri="{FF2B5EF4-FFF2-40B4-BE49-F238E27FC236}">
                <a16:creationId xmlns:a16="http://schemas.microsoft.com/office/drawing/2014/main" id="{21DE8BF5-F920-4E7E-8A9E-1E04D0786A0C}"/>
              </a:ext>
            </a:extLst>
          </p:cNvPr>
          <p:cNvSpPr txBox="1"/>
          <p:nvPr/>
        </p:nvSpPr>
        <p:spPr>
          <a:xfrm>
            <a:off x="777633" y="4295573"/>
            <a:ext cx="7620000" cy="365125"/>
          </a:xfrm>
          <a:prstGeom prst="rect">
            <a:avLst/>
          </a:prstGeom>
          <a:noFill/>
          <a:ln>
            <a:solidFill>
              <a:srgbClr val="FFC000"/>
            </a:solidFill>
          </a:ln>
        </p:spPr>
        <p:txBody>
          <a:bodyPr wrap="square" rtlCol="0">
            <a:noAutofit/>
          </a:bodyPr>
          <a:lstStyle/>
          <a:p>
            <a:r>
              <a:rPr lang="en-US" b="1" dirty="0"/>
              <a:t>Avoided Costs for Customer = </a:t>
            </a:r>
            <a:r>
              <a:rPr lang="en-US" b="1" dirty="0">
                <a:solidFill>
                  <a:srgbClr val="0070C0"/>
                </a:solidFill>
              </a:rPr>
              <a:t>$4.45/1,000 gallons</a:t>
            </a:r>
          </a:p>
        </p:txBody>
      </p:sp>
      <p:sp>
        <p:nvSpPr>
          <p:cNvPr id="23" name="TextBox 22">
            <a:extLst>
              <a:ext uri="{FF2B5EF4-FFF2-40B4-BE49-F238E27FC236}">
                <a16:creationId xmlns:a16="http://schemas.microsoft.com/office/drawing/2014/main" id="{BE4C3E46-0849-4B55-88AC-4FC8CE1C6A07}"/>
              </a:ext>
            </a:extLst>
          </p:cNvPr>
          <p:cNvSpPr txBox="1">
            <a:spLocks noChangeAspect="1"/>
          </p:cNvSpPr>
          <p:nvPr/>
        </p:nvSpPr>
        <p:spPr>
          <a:xfrm>
            <a:off x="768108" y="1043453"/>
            <a:ext cx="6682676" cy="416042"/>
          </a:xfrm>
          <a:prstGeom prst="rect">
            <a:avLst/>
          </a:prstGeom>
          <a:noFill/>
          <a:ln>
            <a:solidFill>
              <a:srgbClr val="FFC000"/>
            </a:solidFill>
          </a:ln>
        </p:spPr>
        <p:txBody>
          <a:bodyPr wrap="square" rtlCol="0">
            <a:noAutofit/>
          </a:bodyPr>
          <a:lstStyle/>
          <a:p>
            <a:pPr lvl="0" defTabSz="914400" eaLnBrk="1" hangingPunct="1">
              <a:spcBef>
                <a:spcPct val="20000"/>
              </a:spcBef>
              <a:buClr>
                <a:schemeClr val="hlink"/>
              </a:buClr>
              <a:buSzPct val="70000"/>
            </a:pPr>
            <a:r>
              <a:rPr lang="en-US" b="1" dirty="0">
                <a:cs typeface="Arial" pitchFamily="34" charset="0"/>
              </a:rPr>
              <a:t>Existing DW= 0.7 </a:t>
            </a:r>
            <a:r>
              <a:rPr lang="en-US" b="1" dirty="0" err="1">
                <a:cs typeface="Arial" pitchFamily="34" charset="0"/>
              </a:rPr>
              <a:t>gpm</a:t>
            </a:r>
            <a:r>
              <a:rPr lang="en-US" b="1" dirty="0">
                <a:cs typeface="Arial" pitchFamily="34" charset="0"/>
              </a:rPr>
              <a:t> x 660 min/day x 345 days/</a:t>
            </a:r>
            <a:r>
              <a:rPr lang="en-US" b="1" dirty="0" err="1">
                <a:cs typeface="Arial" pitchFamily="34" charset="0"/>
              </a:rPr>
              <a:t>yr</a:t>
            </a:r>
            <a:r>
              <a:rPr lang="en-US" b="1" dirty="0">
                <a:cs typeface="Arial" pitchFamily="34" charset="0"/>
              </a:rPr>
              <a:t>=159,390 gal/</a:t>
            </a:r>
            <a:r>
              <a:rPr lang="en-US" b="1" dirty="0" err="1">
                <a:cs typeface="Arial" pitchFamily="34" charset="0"/>
              </a:rPr>
              <a:t>yr</a:t>
            </a:r>
            <a:endParaRPr lang="en-US" b="1" dirty="0">
              <a:cs typeface="Arial" pitchFamily="34" charset="0"/>
            </a:endParaRPr>
          </a:p>
        </p:txBody>
      </p:sp>
      <p:sp>
        <p:nvSpPr>
          <p:cNvPr id="24" name="TextBox 23">
            <a:extLst>
              <a:ext uri="{FF2B5EF4-FFF2-40B4-BE49-F238E27FC236}">
                <a16:creationId xmlns:a16="http://schemas.microsoft.com/office/drawing/2014/main" id="{B18ED5B4-90A6-4FD0-9D7D-4BE1871C98EE}"/>
              </a:ext>
            </a:extLst>
          </p:cNvPr>
          <p:cNvSpPr txBox="1"/>
          <p:nvPr/>
        </p:nvSpPr>
        <p:spPr>
          <a:xfrm>
            <a:off x="772629" y="1566891"/>
            <a:ext cx="6091479" cy="416042"/>
          </a:xfrm>
          <a:prstGeom prst="rect">
            <a:avLst/>
          </a:prstGeom>
          <a:noFill/>
          <a:ln>
            <a:solidFill>
              <a:srgbClr val="FFC000"/>
            </a:solidFill>
          </a:ln>
        </p:spPr>
        <p:txBody>
          <a:bodyPr wrap="square" rtlCol="0">
            <a:noAutofit/>
          </a:bodyPr>
          <a:lstStyle/>
          <a:p>
            <a:pPr lvl="0" defTabSz="914400" eaLnBrk="1" hangingPunct="1">
              <a:spcBef>
                <a:spcPct val="20000"/>
              </a:spcBef>
              <a:buClr>
                <a:schemeClr val="hlink"/>
              </a:buClr>
              <a:buSzPct val="70000"/>
            </a:pPr>
            <a:r>
              <a:rPr lang="en-US" b="1" dirty="0" err="1">
                <a:cs typeface="Arial" pitchFamily="34" charset="0"/>
              </a:rPr>
              <a:t>ConserveWell</a:t>
            </a:r>
            <a:r>
              <a:rPr lang="en-US" b="1" dirty="0">
                <a:cs typeface="Arial" pitchFamily="34" charset="0"/>
              </a:rPr>
              <a:t>= 600 gal/</a:t>
            </a:r>
            <a:r>
              <a:rPr lang="en-US" b="1" dirty="0" err="1">
                <a:cs typeface="Arial" pitchFamily="34" charset="0"/>
              </a:rPr>
              <a:t>yr</a:t>
            </a:r>
            <a:endParaRPr lang="en-US" b="1" dirty="0">
              <a:cs typeface="Arial" pitchFamily="34" charset="0"/>
            </a:endParaRPr>
          </a:p>
        </p:txBody>
      </p:sp>
      <p:sp>
        <p:nvSpPr>
          <p:cNvPr id="25" name="TextBox 24">
            <a:extLst>
              <a:ext uri="{FF2B5EF4-FFF2-40B4-BE49-F238E27FC236}">
                <a16:creationId xmlns:a16="http://schemas.microsoft.com/office/drawing/2014/main" id="{FFF90166-1C21-4A31-BF6C-3B7D424D31D0}"/>
              </a:ext>
            </a:extLst>
          </p:cNvPr>
          <p:cNvSpPr txBox="1"/>
          <p:nvPr/>
        </p:nvSpPr>
        <p:spPr>
          <a:xfrm>
            <a:off x="768108" y="2102552"/>
            <a:ext cx="6096000" cy="369332"/>
          </a:xfrm>
          <a:prstGeom prst="rect">
            <a:avLst/>
          </a:prstGeom>
          <a:noFill/>
          <a:ln>
            <a:solidFill>
              <a:srgbClr val="FFC000"/>
            </a:solidFill>
          </a:ln>
        </p:spPr>
        <p:txBody>
          <a:bodyPr wrap="square" rtlCol="0">
            <a:spAutoFit/>
          </a:bodyPr>
          <a:lstStyle/>
          <a:p>
            <a:pPr eaLnBrk="1" hangingPunct="1"/>
            <a:r>
              <a:rPr lang="en-US" b="1" dirty="0"/>
              <a:t>Water savings = 159,390 gal/</a:t>
            </a:r>
            <a:r>
              <a:rPr lang="en-US" b="1" dirty="0" err="1"/>
              <a:t>yr</a:t>
            </a:r>
            <a:r>
              <a:rPr lang="en-US" b="1" dirty="0"/>
              <a:t>– 600 gal/</a:t>
            </a:r>
            <a:r>
              <a:rPr lang="en-US" b="1" dirty="0" err="1"/>
              <a:t>yr</a:t>
            </a:r>
            <a:r>
              <a:rPr lang="en-US" b="1" dirty="0"/>
              <a:t> = </a:t>
            </a:r>
            <a:r>
              <a:rPr lang="en-US" b="1" dirty="0">
                <a:solidFill>
                  <a:srgbClr val="0070C0"/>
                </a:solidFill>
              </a:rPr>
              <a:t>158,790 gal/</a:t>
            </a:r>
            <a:r>
              <a:rPr lang="en-US" b="1" dirty="0" err="1">
                <a:solidFill>
                  <a:srgbClr val="0070C0"/>
                </a:solidFill>
              </a:rPr>
              <a:t>yr</a:t>
            </a:r>
            <a:endParaRPr lang="en-US" dirty="0">
              <a:solidFill>
                <a:srgbClr val="0070C0"/>
              </a:solidFill>
            </a:endParaRPr>
          </a:p>
        </p:txBody>
      </p:sp>
      <p:sp>
        <p:nvSpPr>
          <p:cNvPr id="26" name="TextBox 25">
            <a:extLst>
              <a:ext uri="{FF2B5EF4-FFF2-40B4-BE49-F238E27FC236}">
                <a16:creationId xmlns:a16="http://schemas.microsoft.com/office/drawing/2014/main" id="{6E3850FC-014C-41DB-A04D-CD7640CD7813}"/>
              </a:ext>
            </a:extLst>
          </p:cNvPr>
          <p:cNvSpPr txBox="1"/>
          <p:nvPr/>
        </p:nvSpPr>
        <p:spPr>
          <a:xfrm>
            <a:off x="768108" y="2633805"/>
            <a:ext cx="6091480" cy="369332"/>
          </a:xfrm>
          <a:prstGeom prst="rect">
            <a:avLst/>
          </a:prstGeom>
          <a:noFill/>
          <a:ln>
            <a:solidFill>
              <a:srgbClr val="FFC000"/>
            </a:solidFill>
          </a:ln>
        </p:spPr>
        <p:txBody>
          <a:bodyPr wrap="square" rtlCol="0">
            <a:spAutoFit/>
          </a:bodyPr>
          <a:lstStyle/>
          <a:p>
            <a:pPr eaLnBrk="1" hangingPunct="1"/>
            <a:r>
              <a:rPr lang="en-US" b="1" dirty="0"/>
              <a:t>Cost = purchase of </a:t>
            </a:r>
            <a:r>
              <a:rPr lang="en-US" b="1" dirty="0" err="1"/>
              <a:t>ConserveWell</a:t>
            </a:r>
            <a:r>
              <a:rPr lang="en-US" b="1" dirty="0"/>
              <a:t> = </a:t>
            </a:r>
            <a:r>
              <a:rPr lang="en-US" b="1" dirty="0">
                <a:solidFill>
                  <a:srgbClr val="FF0000"/>
                </a:solidFill>
              </a:rPr>
              <a:t>$407</a:t>
            </a:r>
            <a:endParaRPr lang="en-US" dirty="0">
              <a:solidFill>
                <a:srgbClr val="FF0000"/>
              </a:solidFill>
            </a:endParaRPr>
          </a:p>
        </p:txBody>
      </p:sp>
      <p:sp>
        <p:nvSpPr>
          <p:cNvPr id="27" name="TextBox 26">
            <a:extLst>
              <a:ext uri="{FF2B5EF4-FFF2-40B4-BE49-F238E27FC236}">
                <a16:creationId xmlns:a16="http://schemas.microsoft.com/office/drawing/2014/main" id="{F43ABE0A-C68F-4DE1-972A-CC99DD7C0864}"/>
              </a:ext>
            </a:extLst>
          </p:cNvPr>
          <p:cNvSpPr txBox="1"/>
          <p:nvPr/>
        </p:nvSpPr>
        <p:spPr>
          <a:xfrm>
            <a:off x="777633" y="4845876"/>
            <a:ext cx="7620000" cy="1013208"/>
          </a:xfrm>
          <a:prstGeom prst="rect">
            <a:avLst/>
          </a:prstGeom>
          <a:noFill/>
          <a:ln>
            <a:solidFill>
              <a:srgbClr val="FFC000"/>
            </a:solidFill>
          </a:ln>
        </p:spPr>
        <p:txBody>
          <a:bodyPr wrap="square" rtlCol="0">
            <a:noAutofit/>
          </a:bodyPr>
          <a:lstStyle/>
          <a:p>
            <a:pPr eaLnBrk="1" hangingPunct="1"/>
            <a:r>
              <a:rPr lang="en-US" b="1" dirty="0"/>
              <a:t>Payback	= Cost /Avoided Costs </a:t>
            </a:r>
          </a:p>
          <a:p>
            <a:pPr eaLnBrk="1" hangingPunct="1"/>
            <a:r>
              <a:rPr lang="en-US" b="1" dirty="0"/>
              <a:t>	= </a:t>
            </a:r>
            <a:r>
              <a:rPr lang="en-US" b="1" dirty="0">
                <a:solidFill>
                  <a:srgbClr val="FF0000"/>
                </a:solidFill>
              </a:rPr>
              <a:t>$407</a:t>
            </a:r>
            <a:r>
              <a:rPr lang="en-US" b="1" dirty="0">
                <a:solidFill>
                  <a:srgbClr val="0070C0"/>
                </a:solidFill>
              </a:rPr>
              <a:t>/(158,790 gal/</a:t>
            </a:r>
            <a:r>
              <a:rPr lang="en-US" b="1" dirty="0" err="1">
                <a:solidFill>
                  <a:srgbClr val="0070C0"/>
                </a:solidFill>
              </a:rPr>
              <a:t>yr</a:t>
            </a:r>
            <a:r>
              <a:rPr lang="en-US" b="1" dirty="0">
                <a:solidFill>
                  <a:srgbClr val="0070C0"/>
                </a:solidFill>
              </a:rPr>
              <a:t> x $4.45/1,000 gallons)</a:t>
            </a:r>
            <a:endParaRPr lang="en-US" dirty="0">
              <a:solidFill>
                <a:srgbClr val="0070C0"/>
              </a:solidFill>
            </a:endParaRPr>
          </a:p>
          <a:p>
            <a:pPr eaLnBrk="1" hangingPunct="1"/>
            <a:r>
              <a:rPr lang="en-US" dirty="0"/>
              <a:t>	</a:t>
            </a:r>
            <a:r>
              <a:rPr lang="en-US" b="1" dirty="0"/>
              <a:t>= $407/706.62 = 0.58 years = 6.9 months</a:t>
            </a:r>
            <a:endParaRPr lang="en-US" dirty="0"/>
          </a:p>
          <a:p>
            <a:endParaRPr lang="en-US" dirty="0"/>
          </a:p>
        </p:txBody>
      </p:sp>
    </p:spTree>
    <p:extLst>
      <p:ext uri="{BB962C8B-B14F-4D97-AF65-F5344CB8AC3E}">
        <p14:creationId xmlns:p14="http://schemas.microsoft.com/office/powerpoint/2010/main" val="49988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animBg="1"/>
      <p:bldP spid="22"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172" y="363840"/>
            <a:ext cx="8187655" cy="1077218"/>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What information do you need to create a landscape water budget?</a:t>
            </a:r>
          </a:p>
        </p:txBody>
      </p:sp>
      <p:sp>
        <p:nvSpPr>
          <p:cNvPr id="12" name="TextBox 11"/>
          <p:cNvSpPr txBox="1"/>
          <p:nvPr/>
        </p:nvSpPr>
        <p:spPr>
          <a:xfrm>
            <a:off x="478172" y="2065967"/>
            <a:ext cx="8154115" cy="461665"/>
          </a:xfrm>
          <a:prstGeom prst="rect">
            <a:avLst/>
          </a:prstGeom>
          <a:noFill/>
        </p:spPr>
        <p:txBody>
          <a:bodyPr wrap="square" rtlCol="0">
            <a:spAutoFit/>
          </a:bodyPr>
          <a:lstStyle/>
          <a:p>
            <a:pPr algn="ctr"/>
            <a:r>
              <a:rPr lang="en-US" sz="2400" dirty="0">
                <a:solidFill>
                  <a:srgbClr val="FFC000"/>
                </a:solidFill>
                <a:latin typeface="Aharoni" panose="02010803020104030203" pitchFamily="2" charset="-79"/>
                <a:cs typeface="Aharoni" panose="02010803020104030203" pitchFamily="2" charset="-79"/>
              </a:rPr>
              <a:t>Answer:</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6">
            <a:extLst>
              <a:ext uri="{FF2B5EF4-FFF2-40B4-BE49-F238E27FC236}">
                <a16:creationId xmlns:a16="http://schemas.microsoft.com/office/drawing/2014/main" id="{A2D344BD-F8AD-40A1-86C9-BE5E8144758A}"/>
              </a:ext>
            </a:extLst>
          </p:cNvPr>
          <p:cNvSpPr>
            <a:spLocks noGrp="1"/>
          </p:cNvSpPr>
          <p:nvPr>
            <p:ph type="sldNum" sz="quarter" idx="12"/>
          </p:nvPr>
        </p:nvSpPr>
        <p:spPr>
          <a:xfrm>
            <a:off x="7250260" y="6041364"/>
            <a:ext cx="576718" cy="365125"/>
          </a:xfrm>
        </p:spPr>
        <p:txBody>
          <a:bodyPr/>
          <a:lstStyle/>
          <a:p>
            <a:pPr>
              <a:defRPr/>
            </a:pPr>
            <a:fld id="{AD202AB0-D4E9-426B-8434-4C03D59ACB57}" type="slidenum">
              <a:rPr lang="en-US" altLang="en-US" smtClean="0"/>
              <a:pPr>
                <a:defRPr/>
              </a:pPr>
              <a:t>11</a:t>
            </a:fld>
            <a:endParaRPr lang="en-US" altLang="en-US"/>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B555793-9CAD-4974-9D84-45468E7A62F4}"/>
                  </a:ext>
                </a:extLst>
              </p:cNvPr>
              <p:cNvSpPr txBox="1"/>
              <p:nvPr/>
            </p:nvSpPr>
            <p:spPr>
              <a:xfrm>
                <a:off x="419450" y="4240556"/>
                <a:ext cx="8479439" cy="6794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rgbClr val="FFC000"/>
                              </a:solidFill>
                              <a:latin typeface="Cambria Math" panose="02040503050406030204" pitchFamily="18" charset="0"/>
                            </a:rPr>
                          </m:ctrlPr>
                        </m:fPr>
                        <m:num>
                          <m:r>
                            <a:rPr lang="en-US" sz="2000" b="1" i="1">
                              <a:solidFill>
                                <a:srgbClr val="FFC000"/>
                              </a:solidFill>
                              <a:latin typeface="Cambria Math" panose="02040503050406030204" pitchFamily="18" charset="0"/>
                            </a:rPr>
                            <m:t>𝑬𝑻𝒐</m:t>
                          </m:r>
                          <m:r>
                            <a:rPr lang="en-US" sz="2000" b="1" i="1">
                              <a:solidFill>
                                <a:srgbClr val="FFC000"/>
                              </a:solidFill>
                              <a:latin typeface="Cambria Math" panose="02040503050406030204" pitchFamily="18" charset="0"/>
                            </a:rPr>
                            <m:t> (</m:t>
                          </m:r>
                          <m:r>
                            <a:rPr lang="en-US" sz="2000" b="1" i="1">
                              <a:solidFill>
                                <a:srgbClr val="FFC000"/>
                              </a:solidFill>
                              <a:latin typeface="Cambria Math" panose="02040503050406030204" pitchFamily="18" charset="0"/>
                            </a:rPr>
                            <m:t>𝒊𝒏</m:t>
                          </m:r>
                          <m:r>
                            <a:rPr lang="en-US" sz="2000" b="1" i="1">
                              <a:solidFill>
                                <a:srgbClr val="FFC000"/>
                              </a:solidFill>
                              <a:latin typeface="Cambria Math" panose="02040503050406030204" pitchFamily="18" charset="0"/>
                            </a:rPr>
                            <m:t>)</m:t>
                          </m:r>
                        </m:num>
                        <m:den>
                          <m:r>
                            <a:rPr lang="en-US" sz="2000" b="1" i="1" smtClean="0">
                              <a:solidFill>
                                <a:srgbClr val="FFC000"/>
                              </a:solidFill>
                              <a:latin typeface="Cambria Math" panose="02040503050406030204" pitchFamily="18" charset="0"/>
                            </a:rPr>
                            <m:t>𝟏𝟐</m:t>
                          </m:r>
                          <m:r>
                            <a:rPr lang="en-US" sz="2000" b="1" i="1" smtClean="0">
                              <a:solidFill>
                                <a:srgbClr val="FFC000"/>
                              </a:solidFill>
                              <a:latin typeface="Cambria Math" panose="02040503050406030204" pitchFamily="18" charset="0"/>
                            </a:rPr>
                            <m:t> </m:t>
                          </m:r>
                          <m:r>
                            <a:rPr lang="en-US" sz="2000" b="1" i="1" smtClean="0">
                              <a:solidFill>
                                <a:srgbClr val="FFC000"/>
                              </a:solidFill>
                              <a:latin typeface="Cambria Math" panose="02040503050406030204" pitchFamily="18" charset="0"/>
                            </a:rPr>
                            <m:t>𝒊𝒏</m:t>
                          </m:r>
                        </m:den>
                      </m:f>
                      <m:r>
                        <a:rPr lang="en-US" sz="2000" b="1" i="1" smtClean="0">
                          <a:solidFill>
                            <a:srgbClr val="FFC000"/>
                          </a:solidFill>
                          <a:latin typeface="Cambria Math" panose="02040503050406030204" pitchFamily="18" charset="0"/>
                          <a:ea typeface="Cambria Math" panose="02040503050406030204" pitchFamily="18" charset="0"/>
                        </a:rPr>
                        <m:t>×</m:t>
                      </m:r>
                      <m:r>
                        <a:rPr lang="en-US" sz="2000" b="1" i="1" smtClean="0">
                          <a:solidFill>
                            <a:srgbClr val="FFC000"/>
                          </a:solidFill>
                          <a:latin typeface="Cambria Math" panose="02040503050406030204" pitchFamily="18" charset="0"/>
                          <a:ea typeface="Cambria Math" panose="02040503050406030204" pitchFamily="18" charset="0"/>
                        </a:rPr>
                        <m:t>𝑲𝒄</m:t>
                      </m:r>
                      <m:r>
                        <a:rPr lang="en-US" sz="2000" b="1" i="1" smtClean="0">
                          <a:solidFill>
                            <a:srgbClr val="FFC000"/>
                          </a:solidFill>
                          <a:latin typeface="Cambria Math" panose="02040503050406030204" pitchFamily="18" charset="0"/>
                          <a:ea typeface="Cambria Math" panose="02040503050406030204" pitchFamily="18" charset="0"/>
                        </a:rPr>
                        <m:t> </m:t>
                      </m:r>
                      <m:d>
                        <m:dPr>
                          <m:ctrlPr>
                            <a:rPr lang="en-US" sz="2000" b="1" i="1" smtClean="0">
                              <a:solidFill>
                                <a:srgbClr val="FFC000"/>
                              </a:solidFill>
                              <a:latin typeface="Cambria Math" panose="02040503050406030204" pitchFamily="18" charset="0"/>
                              <a:ea typeface="Cambria Math" panose="02040503050406030204" pitchFamily="18" charset="0"/>
                            </a:rPr>
                          </m:ctrlPr>
                        </m:dPr>
                        <m:e>
                          <m:r>
                            <a:rPr lang="en-US" sz="2000" b="1" i="1" smtClean="0">
                              <a:solidFill>
                                <a:srgbClr val="FFC000"/>
                              </a:solidFill>
                              <a:latin typeface="Cambria Math" panose="02040503050406030204" pitchFamily="18" charset="0"/>
                              <a:ea typeface="Cambria Math" panose="02040503050406030204" pitchFamily="18" charset="0"/>
                            </a:rPr>
                            <m:t>%</m:t>
                          </m:r>
                        </m:e>
                      </m:d>
                      <m:r>
                        <a:rPr lang="en-US" sz="2000" b="1" i="1" smtClean="0">
                          <a:solidFill>
                            <a:srgbClr val="FFC000"/>
                          </a:solidFill>
                          <a:latin typeface="Cambria Math" panose="02040503050406030204" pitchFamily="18" charset="0"/>
                          <a:ea typeface="Cambria Math" panose="02040503050406030204" pitchFamily="18" charset="0"/>
                        </a:rPr>
                        <m:t>×</m:t>
                      </m:r>
                      <m:f>
                        <m:fPr>
                          <m:ctrlPr>
                            <a:rPr lang="en-US" sz="2000" b="1" i="1" smtClean="0">
                              <a:solidFill>
                                <a:srgbClr val="FFC000"/>
                              </a:solidFill>
                              <a:latin typeface="Cambria Math" panose="02040503050406030204" pitchFamily="18" charset="0"/>
                              <a:ea typeface="Cambria Math" panose="02040503050406030204" pitchFamily="18" charset="0"/>
                            </a:rPr>
                          </m:ctrlPr>
                        </m:fPr>
                        <m:num>
                          <m:sSup>
                            <m:sSupPr>
                              <m:ctrlPr>
                                <a:rPr lang="en-US" sz="2000" b="1" i="1" smtClean="0">
                                  <a:solidFill>
                                    <a:srgbClr val="FFC000"/>
                                  </a:solidFill>
                                  <a:latin typeface="Cambria Math" panose="02040503050406030204" pitchFamily="18" charset="0"/>
                                  <a:ea typeface="Cambria Math" panose="02040503050406030204" pitchFamily="18" charset="0"/>
                                </a:rPr>
                              </m:ctrlPr>
                            </m:sSupPr>
                            <m:e>
                              <m:r>
                                <a:rPr lang="en-US" sz="2000" b="1" i="1" smtClean="0">
                                  <a:solidFill>
                                    <a:srgbClr val="FFC000"/>
                                  </a:solidFill>
                                  <a:latin typeface="Cambria Math" panose="02040503050406030204" pitchFamily="18" charset="0"/>
                                  <a:ea typeface="Cambria Math" panose="02040503050406030204" pitchFamily="18" charset="0"/>
                                </a:rPr>
                                <m:t>𝒂𝒓𝒆𝒂</m:t>
                              </m:r>
                              <m:r>
                                <a:rPr lang="en-US" sz="2000" b="1" i="1" smtClean="0">
                                  <a:solidFill>
                                    <a:srgbClr val="FFC000"/>
                                  </a:solidFill>
                                  <a:latin typeface="Cambria Math" panose="02040503050406030204" pitchFamily="18" charset="0"/>
                                  <a:ea typeface="Cambria Math" panose="02040503050406030204" pitchFamily="18" charset="0"/>
                                </a:rPr>
                                <m:t> (</m:t>
                              </m:r>
                              <m:r>
                                <a:rPr lang="en-US" sz="2000" b="1" i="1" smtClean="0">
                                  <a:solidFill>
                                    <a:srgbClr val="FFC000"/>
                                  </a:solidFill>
                                  <a:latin typeface="Cambria Math" panose="02040503050406030204" pitchFamily="18" charset="0"/>
                                  <a:ea typeface="Cambria Math" panose="02040503050406030204" pitchFamily="18" charset="0"/>
                                </a:rPr>
                                <m:t>𝒇𝒕</m:t>
                              </m:r>
                            </m:e>
                            <m:sup>
                              <m:r>
                                <a:rPr lang="en-US" sz="2000" b="1" i="1" smtClean="0">
                                  <a:solidFill>
                                    <a:srgbClr val="FFC000"/>
                                  </a:solidFill>
                                  <a:latin typeface="Cambria Math" panose="02040503050406030204" pitchFamily="18" charset="0"/>
                                  <a:ea typeface="Cambria Math" panose="02040503050406030204" pitchFamily="18" charset="0"/>
                                </a:rPr>
                                <m:t>𝟐</m:t>
                              </m:r>
                            </m:sup>
                          </m:sSup>
                          <m:r>
                            <a:rPr lang="en-US" sz="2000" b="1" i="1" smtClean="0">
                              <a:solidFill>
                                <a:srgbClr val="FFC000"/>
                              </a:solidFill>
                              <a:latin typeface="Cambria Math" panose="02040503050406030204" pitchFamily="18" charset="0"/>
                              <a:ea typeface="Cambria Math" panose="02040503050406030204" pitchFamily="18" charset="0"/>
                            </a:rPr>
                            <m:t>)</m:t>
                          </m:r>
                        </m:num>
                        <m:den>
                          <m:r>
                            <a:rPr lang="en-US" sz="2000" b="1" i="1" smtClean="0">
                              <a:solidFill>
                                <a:srgbClr val="FFC000"/>
                              </a:solidFill>
                              <a:latin typeface="Cambria Math" panose="02040503050406030204" pitchFamily="18" charset="0"/>
                              <a:ea typeface="Cambria Math" panose="02040503050406030204" pitchFamily="18" charset="0"/>
                            </a:rPr>
                            <m:t>𝟏𝟎𝟎</m:t>
                          </m:r>
                        </m:den>
                      </m:f>
                      <m:r>
                        <a:rPr lang="en-US" sz="2000" b="1" i="1" smtClean="0">
                          <a:solidFill>
                            <a:srgbClr val="FFC000"/>
                          </a:solidFill>
                          <a:latin typeface="Cambria Math" panose="02040503050406030204" pitchFamily="18" charset="0"/>
                          <a:ea typeface="Cambria Math" panose="02040503050406030204" pitchFamily="18" charset="0"/>
                        </a:rPr>
                        <m:t> ×.</m:t>
                      </m:r>
                      <m:r>
                        <a:rPr lang="en-US" sz="2000" b="1" i="1" smtClean="0">
                          <a:solidFill>
                            <a:srgbClr val="FFC000"/>
                          </a:solidFill>
                          <a:latin typeface="Cambria Math" panose="02040503050406030204" pitchFamily="18" charset="0"/>
                          <a:ea typeface="Cambria Math" panose="02040503050406030204" pitchFamily="18" charset="0"/>
                        </a:rPr>
                        <m:t>𝟕𝟒𝟖</m:t>
                      </m:r>
                      <m:r>
                        <a:rPr lang="en-US" sz="2000" b="1" i="1" smtClean="0">
                          <a:solidFill>
                            <a:srgbClr val="FFC000"/>
                          </a:solidFill>
                          <a:latin typeface="Cambria Math" panose="02040503050406030204" pitchFamily="18" charset="0"/>
                          <a:ea typeface="Cambria Math" panose="02040503050406030204" pitchFamily="18" charset="0"/>
                        </a:rPr>
                        <m:t> </m:t>
                      </m:r>
                      <m:f>
                        <m:fPr>
                          <m:ctrlPr>
                            <a:rPr lang="en-US" sz="2000" b="1" i="1" smtClean="0">
                              <a:solidFill>
                                <a:srgbClr val="FFC000"/>
                              </a:solidFill>
                              <a:latin typeface="Cambria Math" panose="02040503050406030204" pitchFamily="18" charset="0"/>
                              <a:ea typeface="Cambria Math" panose="02040503050406030204" pitchFamily="18" charset="0"/>
                            </a:rPr>
                          </m:ctrlPr>
                        </m:fPr>
                        <m:num>
                          <m:r>
                            <a:rPr lang="en-US" sz="2000" b="1" i="1" smtClean="0">
                              <a:solidFill>
                                <a:srgbClr val="FFC000"/>
                              </a:solidFill>
                              <a:latin typeface="Cambria Math" panose="02040503050406030204" pitchFamily="18" charset="0"/>
                              <a:ea typeface="Cambria Math" panose="02040503050406030204" pitchFamily="18" charset="0"/>
                            </a:rPr>
                            <m:t>𝒌𝒈𝒂𝒍</m:t>
                          </m:r>
                        </m:num>
                        <m:den>
                          <m:sSup>
                            <m:sSupPr>
                              <m:ctrlPr>
                                <a:rPr lang="en-US" sz="2000" b="1" i="1" smtClean="0">
                                  <a:solidFill>
                                    <a:srgbClr val="FFC000"/>
                                  </a:solidFill>
                                  <a:latin typeface="Cambria Math" panose="02040503050406030204" pitchFamily="18" charset="0"/>
                                  <a:ea typeface="Cambria Math" panose="02040503050406030204" pitchFamily="18" charset="0"/>
                                </a:rPr>
                              </m:ctrlPr>
                            </m:sSupPr>
                            <m:e>
                              <m:r>
                                <a:rPr lang="en-US" sz="2000" b="1" i="1" smtClean="0">
                                  <a:solidFill>
                                    <a:srgbClr val="FFC000"/>
                                  </a:solidFill>
                                  <a:latin typeface="Cambria Math" panose="02040503050406030204" pitchFamily="18" charset="0"/>
                                  <a:ea typeface="Cambria Math" panose="02040503050406030204" pitchFamily="18" charset="0"/>
                                </a:rPr>
                                <m:t>𝒇𝒕</m:t>
                              </m:r>
                            </m:e>
                            <m:sup>
                              <m:r>
                                <a:rPr lang="en-US" sz="2000" b="1" i="1" smtClean="0">
                                  <a:solidFill>
                                    <a:srgbClr val="FFC000"/>
                                  </a:solidFill>
                                  <a:latin typeface="Cambria Math" panose="02040503050406030204" pitchFamily="18" charset="0"/>
                                  <a:ea typeface="Cambria Math" panose="02040503050406030204" pitchFamily="18" charset="0"/>
                                </a:rPr>
                                <m:t>𝟑</m:t>
                              </m:r>
                            </m:sup>
                          </m:sSup>
                        </m:den>
                      </m:f>
                      <m:r>
                        <a:rPr lang="en-US" sz="2000" b="1" i="1" smtClean="0">
                          <a:solidFill>
                            <a:srgbClr val="FFC000"/>
                          </a:solidFill>
                          <a:latin typeface="Cambria Math" panose="02040503050406030204" pitchFamily="18" charset="0"/>
                          <a:ea typeface="Cambria Math" panose="02040503050406030204" pitchFamily="18" charset="0"/>
                        </a:rPr>
                        <m:t>=</m:t>
                      </m:r>
                      <m:r>
                        <a:rPr lang="en-US" sz="2000" b="1" i="1" smtClean="0">
                          <a:solidFill>
                            <a:srgbClr val="FFC000"/>
                          </a:solidFill>
                          <a:latin typeface="Cambria Math" panose="02040503050406030204" pitchFamily="18" charset="0"/>
                          <a:ea typeface="Cambria Math" panose="02040503050406030204" pitchFamily="18" charset="0"/>
                        </a:rPr>
                        <m:t>𝒘𝒂𝒕𝒆𝒓</m:t>
                      </m:r>
                      <m:r>
                        <a:rPr lang="en-US" sz="2000" b="1" i="1" smtClean="0">
                          <a:solidFill>
                            <a:srgbClr val="FFC000"/>
                          </a:solidFill>
                          <a:latin typeface="Cambria Math" panose="02040503050406030204" pitchFamily="18" charset="0"/>
                          <a:ea typeface="Cambria Math" panose="02040503050406030204" pitchFamily="18" charset="0"/>
                        </a:rPr>
                        <m:t> </m:t>
                      </m:r>
                      <m:r>
                        <a:rPr lang="en-US" sz="2000" b="1" i="1" smtClean="0">
                          <a:solidFill>
                            <a:srgbClr val="FFC000"/>
                          </a:solidFill>
                          <a:latin typeface="Cambria Math" panose="02040503050406030204" pitchFamily="18" charset="0"/>
                          <a:ea typeface="Cambria Math" panose="02040503050406030204" pitchFamily="18" charset="0"/>
                        </a:rPr>
                        <m:t>𝒏𝒆𝒆𝒅</m:t>
                      </m:r>
                      <m:r>
                        <a:rPr lang="en-US" sz="2000" b="1" i="1" smtClean="0">
                          <a:solidFill>
                            <a:srgbClr val="FFC000"/>
                          </a:solidFill>
                          <a:latin typeface="Cambria Math" panose="02040503050406030204" pitchFamily="18" charset="0"/>
                          <a:ea typeface="Cambria Math" panose="02040503050406030204" pitchFamily="18" charset="0"/>
                        </a:rPr>
                        <m:t> (</m:t>
                      </m:r>
                      <m:r>
                        <a:rPr lang="en-US" sz="2000" b="1" i="1" smtClean="0">
                          <a:solidFill>
                            <a:srgbClr val="FFC000"/>
                          </a:solidFill>
                          <a:latin typeface="Cambria Math" panose="02040503050406030204" pitchFamily="18" charset="0"/>
                          <a:ea typeface="Cambria Math" panose="02040503050406030204" pitchFamily="18" charset="0"/>
                        </a:rPr>
                        <m:t>𝒌𝒈𝒂𝒍</m:t>
                      </m:r>
                      <m:r>
                        <a:rPr lang="en-US" sz="2000" b="1" i="1" smtClean="0">
                          <a:solidFill>
                            <a:srgbClr val="FFC000"/>
                          </a:solidFill>
                          <a:latin typeface="Cambria Math" panose="02040503050406030204" pitchFamily="18" charset="0"/>
                          <a:ea typeface="Cambria Math" panose="02040503050406030204" pitchFamily="18" charset="0"/>
                        </a:rPr>
                        <m:t>)</m:t>
                      </m:r>
                    </m:oMath>
                  </m:oMathPara>
                </a14:m>
                <a:endParaRPr lang="en-US" sz="2000" b="1" dirty="0">
                  <a:solidFill>
                    <a:srgbClr val="FFC000"/>
                  </a:solidFill>
                  <a:latin typeface="Aharoni" panose="02010803020104030203" pitchFamily="2" charset="-79"/>
                  <a:cs typeface="Aharoni" panose="02010803020104030203" pitchFamily="2" charset="-79"/>
                </a:endParaRPr>
              </a:p>
            </p:txBody>
          </p:sp>
        </mc:Choice>
        <mc:Fallback>
          <p:sp>
            <p:nvSpPr>
              <p:cNvPr id="10" name="TextBox 9">
                <a:extLst>
                  <a:ext uri="{FF2B5EF4-FFF2-40B4-BE49-F238E27FC236}">
                    <a16:creationId xmlns:a16="http://schemas.microsoft.com/office/drawing/2014/main" id="{8B555793-9CAD-4974-9D84-45468E7A62F4}"/>
                  </a:ext>
                </a:extLst>
              </p:cNvPr>
              <p:cNvSpPr txBox="1">
                <a:spLocks noRot="1" noChangeAspect="1" noMove="1" noResize="1" noEditPoints="1" noAdjustHandles="1" noChangeArrowheads="1" noChangeShapeType="1" noTextEdit="1"/>
              </p:cNvSpPr>
              <p:nvPr/>
            </p:nvSpPr>
            <p:spPr>
              <a:xfrm>
                <a:off x="419450" y="4240556"/>
                <a:ext cx="8479439" cy="6794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BA9915E-85EE-4AC7-BE6E-45357845E433}"/>
                  </a:ext>
                </a:extLst>
              </p:cNvPr>
              <p:cNvSpPr txBox="1"/>
              <p:nvPr/>
            </p:nvSpPr>
            <p:spPr>
              <a:xfrm>
                <a:off x="570541" y="5177130"/>
                <a:ext cx="8002916" cy="584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C000"/>
                          </a:solidFill>
                          <a:latin typeface="Cambria Math" panose="02040503050406030204" pitchFamily="18" charset="0"/>
                          <a:ea typeface="Cambria Math" panose="02040503050406030204" pitchFamily="18" charset="0"/>
                        </a:rPr>
                        <m:t>𝒑𝒍𝒂𝒏𝒕</m:t>
                      </m:r>
                      <m:r>
                        <a:rPr lang="en-US" sz="2000" b="0" i="1" smtClean="0">
                          <a:solidFill>
                            <a:srgbClr val="FFC000"/>
                          </a:solidFill>
                          <a:latin typeface="Cambria Math" panose="02040503050406030204" pitchFamily="18" charset="0"/>
                          <a:ea typeface="Cambria Math" panose="02040503050406030204" pitchFamily="18" charset="0"/>
                        </a:rPr>
                        <m:t> </m:t>
                      </m:r>
                      <m:r>
                        <a:rPr lang="en-US" sz="2000" b="0" i="1" smtClean="0">
                          <a:solidFill>
                            <a:srgbClr val="FFC000"/>
                          </a:solidFill>
                          <a:latin typeface="Cambria Math" panose="02040503050406030204" pitchFamily="18" charset="0"/>
                          <a:ea typeface="Cambria Math" panose="02040503050406030204" pitchFamily="18" charset="0"/>
                        </a:rPr>
                        <m:t>𝑤𝑎𝑡𝑒𝑟</m:t>
                      </m:r>
                      <m:r>
                        <a:rPr lang="en-US" sz="2000" b="0" i="1" smtClean="0">
                          <a:solidFill>
                            <a:srgbClr val="FFC000"/>
                          </a:solidFill>
                          <a:latin typeface="Cambria Math" panose="02040503050406030204" pitchFamily="18" charset="0"/>
                          <a:ea typeface="Cambria Math" panose="02040503050406030204" pitchFamily="18" charset="0"/>
                        </a:rPr>
                        <m:t> </m:t>
                      </m:r>
                      <m:r>
                        <a:rPr lang="en-US" sz="2000" b="0" i="1" smtClean="0">
                          <a:solidFill>
                            <a:srgbClr val="FFC000"/>
                          </a:solidFill>
                          <a:latin typeface="Cambria Math" panose="02040503050406030204" pitchFamily="18" charset="0"/>
                          <a:ea typeface="Cambria Math" panose="02040503050406030204" pitchFamily="18" charset="0"/>
                        </a:rPr>
                        <m:t>𝑛𝑒𝑒𝑑</m:t>
                      </m:r>
                      <m:r>
                        <a:rPr lang="en-US" sz="2000" b="0" i="1" smtClean="0">
                          <a:solidFill>
                            <a:srgbClr val="FFC000"/>
                          </a:solidFill>
                          <a:latin typeface="Cambria Math" panose="02040503050406030204" pitchFamily="18" charset="0"/>
                          <a:ea typeface="Cambria Math" panose="02040503050406030204" pitchFamily="18" charset="0"/>
                        </a:rPr>
                        <m:t> </m:t>
                      </m:r>
                      <m:d>
                        <m:dPr>
                          <m:ctrlPr>
                            <a:rPr lang="en-US" sz="2000" b="0" i="1" smtClean="0">
                              <a:solidFill>
                                <a:srgbClr val="FFC000"/>
                              </a:solidFill>
                              <a:latin typeface="Cambria Math" panose="02040503050406030204" pitchFamily="18" charset="0"/>
                              <a:ea typeface="Cambria Math" panose="02040503050406030204" pitchFamily="18" charset="0"/>
                            </a:rPr>
                          </m:ctrlPr>
                        </m:dPr>
                        <m:e>
                          <m:r>
                            <a:rPr lang="en-US" sz="2000" b="0" i="1" smtClean="0">
                              <a:solidFill>
                                <a:srgbClr val="FFC000"/>
                              </a:solidFill>
                              <a:latin typeface="Cambria Math" panose="02040503050406030204" pitchFamily="18" charset="0"/>
                              <a:ea typeface="Cambria Math" panose="02040503050406030204" pitchFamily="18" charset="0"/>
                            </a:rPr>
                            <m:t>𝑘𝑔𝑎𝑙</m:t>
                          </m:r>
                        </m:e>
                      </m:d>
                      <m:r>
                        <a:rPr lang="en-US" sz="2000" b="0" i="1" smtClean="0">
                          <a:solidFill>
                            <a:srgbClr val="FFC000"/>
                          </a:solidFill>
                          <a:latin typeface="Cambria Math" panose="02040503050406030204" pitchFamily="18" charset="0"/>
                          <a:ea typeface="Cambria Math" panose="02040503050406030204" pitchFamily="18" charset="0"/>
                        </a:rPr>
                        <m:t>+</m:t>
                      </m:r>
                      <m:r>
                        <a:rPr lang="en-US" sz="2000" b="1" i="1">
                          <a:solidFill>
                            <a:srgbClr val="FFC000"/>
                          </a:solidFill>
                          <a:latin typeface="Cambria Math" panose="02040503050406030204" pitchFamily="18" charset="0"/>
                          <a:ea typeface="Cambria Math" panose="02040503050406030204" pitchFamily="18" charset="0"/>
                        </a:rPr>
                        <m:t>𝒕𝒖𝒓𝒇</m:t>
                      </m:r>
                      <m:r>
                        <a:rPr lang="en-US" sz="2000" i="1">
                          <a:solidFill>
                            <a:srgbClr val="FFC000"/>
                          </a:solidFill>
                          <a:latin typeface="Cambria Math" panose="02040503050406030204" pitchFamily="18" charset="0"/>
                          <a:ea typeface="Cambria Math" panose="02040503050406030204" pitchFamily="18" charset="0"/>
                        </a:rPr>
                        <m:t> </m:t>
                      </m:r>
                      <m:r>
                        <a:rPr lang="en-US" sz="2000" i="1">
                          <a:solidFill>
                            <a:srgbClr val="FFC000"/>
                          </a:solidFill>
                          <a:latin typeface="Cambria Math" panose="02040503050406030204" pitchFamily="18" charset="0"/>
                          <a:ea typeface="Cambria Math" panose="02040503050406030204" pitchFamily="18" charset="0"/>
                        </a:rPr>
                        <m:t>𝑤𝑎𝑡𝑒𝑟</m:t>
                      </m:r>
                      <m:r>
                        <a:rPr lang="en-US" sz="2000" i="1">
                          <a:solidFill>
                            <a:srgbClr val="FFC000"/>
                          </a:solidFill>
                          <a:latin typeface="Cambria Math" panose="02040503050406030204" pitchFamily="18" charset="0"/>
                          <a:ea typeface="Cambria Math" panose="02040503050406030204" pitchFamily="18" charset="0"/>
                        </a:rPr>
                        <m:t> </m:t>
                      </m:r>
                      <m:r>
                        <a:rPr lang="en-US" sz="2000" i="1">
                          <a:solidFill>
                            <a:srgbClr val="FFC000"/>
                          </a:solidFill>
                          <a:latin typeface="Cambria Math" panose="02040503050406030204" pitchFamily="18" charset="0"/>
                          <a:ea typeface="Cambria Math" panose="02040503050406030204" pitchFamily="18" charset="0"/>
                        </a:rPr>
                        <m:t>𝑛𝑒𝑒𝑑</m:t>
                      </m:r>
                      <m:r>
                        <a:rPr lang="en-US" sz="2000" i="1">
                          <a:solidFill>
                            <a:srgbClr val="FFC000"/>
                          </a:solidFill>
                          <a:latin typeface="Cambria Math" panose="02040503050406030204" pitchFamily="18" charset="0"/>
                          <a:ea typeface="Cambria Math" panose="02040503050406030204" pitchFamily="18" charset="0"/>
                        </a:rPr>
                        <m:t> </m:t>
                      </m:r>
                      <m:d>
                        <m:dPr>
                          <m:ctrlPr>
                            <a:rPr lang="en-US" sz="2000" i="1">
                              <a:solidFill>
                                <a:srgbClr val="FFC000"/>
                              </a:solidFill>
                              <a:latin typeface="Cambria Math" panose="02040503050406030204" pitchFamily="18" charset="0"/>
                              <a:ea typeface="Cambria Math" panose="02040503050406030204" pitchFamily="18" charset="0"/>
                            </a:rPr>
                          </m:ctrlPr>
                        </m:dPr>
                        <m:e>
                          <m:r>
                            <a:rPr lang="en-US" sz="2000" i="1">
                              <a:solidFill>
                                <a:srgbClr val="FFC000"/>
                              </a:solidFill>
                              <a:latin typeface="Cambria Math" panose="02040503050406030204" pitchFamily="18" charset="0"/>
                              <a:ea typeface="Cambria Math" panose="02040503050406030204" pitchFamily="18" charset="0"/>
                            </a:rPr>
                            <m:t>𝑘𝑔𝑎𝑙</m:t>
                          </m:r>
                        </m:e>
                      </m:d>
                      <m:r>
                        <a:rPr lang="en-US" sz="2000" i="1" smtClean="0">
                          <a:solidFill>
                            <a:srgbClr val="FFC000"/>
                          </a:solidFill>
                          <a:latin typeface="Cambria Math" panose="02040503050406030204" pitchFamily="18" charset="0"/>
                          <a:ea typeface="Cambria Math" panose="02040503050406030204" pitchFamily="18" charset="0"/>
                        </a:rPr>
                        <m:t>=</m:t>
                      </m:r>
                      <m:r>
                        <a:rPr lang="en-US" sz="2000" b="0" i="1" smtClean="0">
                          <a:solidFill>
                            <a:srgbClr val="FFC000"/>
                          </a:solidFill>
                          <a:latin typeface="Cambria Math" panose="02040503050406030204" pitchFamily="18" charset="0"/>
                          <a:ea typeface="Cambria Math" panose="02040503050406030204" pitchFamily="18" charset="0"/>
                        </a:rPr>
                        <m:t>𝑤𝑎𝑡𝑒𝑟</m:t>
                      </m:r>
                      <m:r>
                        <a:rPr lang="en-US" sz="2000" b="0" i="1" smtClean="0">
                          <a:solidFill>
                            <a:srgbClr val="FFC000"/>
                          </a:solidFill>
                          <a:latin typeface="Cambria Math" panose="02040503050406030204" pitchFamily="18" charset="0"/>
                          <a:ea typeface="Cambria Math" panose="02040503050406030204" pitchFamily="18" charset="0"/>
                        </a:rPr>
                        <m:t> </m:t>
                      </m:r>
                      <m:r>
                        <a:rPr lang="en-US" sz="2000" b="0" i="1" smtClean="0">
                          <a:solidFill>
                            <a:srgbClr val="FFC000"/>
                          </a:solidFill>
                          <a:latin typeface="Cambria Math" panose="02040503050406030204" pitchFamily="18" charset="0"/>
                          <a:ea typeface="Cambria Math" panose="02040503050406030204" pitchFamily="18" charset="0"/>
                        </a:rPr>
                        <m:t>𝑏𝑢𝑑𝑔𝑒𝑡</m:t>
                      </m:r>
                    </m:oMath>
                  </m:oMathPara>
                </a14:m>
                <a:endParaRPr lang="en-US" sz="2000" dirty="0">
                  <a:solidFill>
                    <a:srgbClr val="FFC000"/>
                  </a:solidFill>
                </a:endParaRPr>
              </a:p>
              <a:p>
                <a:endParaRPr lang="en-US" dirty="0">
                  <a:solidFill>
                    <a:srgbClr val="FFC000"/>
                  </a:solidFill>
                </a:endParaRPr>
              </a:p>
            </p:txBody>
          </p:sp>
        </mc:Choice>
        <mc:Fallback>
          <p:sp>
            <p:nvSpPr>
              <p:cNvPr id="16" name="TextBox 15">
                <a:extLst>
                  <a:ext uri="{FF2B5EF4-FFF2-40B4-BE49-F238E27FC236}">
                    <a16:creationId xmlns:a16="http://schemas.microsoft.com/office/drawing/2014/main" id="{9BA9915E-85EE-4AC7-BE6E-45357845E433}"/>
                  </a:ext>
                </a:extLst>
              </p:cNvPr>
              <p:cNvSpPr txBox="1">
                <a:spLocks noRot="1" noChangeAspect="1" noMove="1" noResize="1" noEditPoints="1" noAdjustHandles="1" noChangeArrowheads="1" noChangeShapeType="1" noTextEdit="1"/>
              </p:cNvSpPr>
              <p:nvPr/>
            </p:nvSpPr>
            <p:spPr>
              <a:xfrm>
                <a:off x="570541" y="5177130"/>
                <a:ext cx="8002916" cy="584775"/>
              </a:xfrm>
              <a:prstGeom prst="rect">
                <a:avLst/>
              </a:prstGeom>
              <a:blipFill>
                <a:blip r:embed="rId5"/>
                <a:stretch>
                  <a:fillRect t="-104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C70E57A9-5011-4363-B120-D9FBA63D3135}"/>
              </a:ext>
            </a:extLst>
          </p:cNvPr>
          <p:cNvSpPr txBox="1"/>
          <p:nvPr/>
        </p:nvSpPr>
        <p:spPr>
          <a:xfrm>
            <a:off x="742949" y="2488350"/>
            <a:ext cx="7889338" cy="1569660"/>
          </a:xfrm>
          <a:prstGeom prst="rect">
            <a:avLst/>
          </a:prstGeom>
          <a:noFill/>
        </p:spPr>
        <p:txBody>
          <a:bodyPr wrap="square" rtlCol="0">
            <a:spAutoFit/>
          </a:bodyPr>
          <a:lstStyle/>
          <a:p>
            <a:r>
              <a:rPr lang="en-US" sz="2400" b="1" i="1" dirty="0" err="1">
                <a:solidFill>
                  <a:srgbClr val="FFC000"/>
                </a:solidFill>
              </a:rPr>
              <a:t>ETo</a:t>
            </a:r>
            <a:r>
              <a:rPr lang="en-US" sz="2400" b="1" i="1" dirty="0">
                <a:solidFill>
                  <a:srgbClr val="FFC000"/>
                </a:solidFill>
              </a:rPr>
              <a:t> </a:t>
            </a:r>
            <a:r>
              <a:rPr lang="en-US" sz="2400" dirty="0">
                <a:solidFill>
                  <a:srgbClr val="FFC000"/>
                </a:solidFill>
              </a:rPr>
              <a:t>= Reference ET = local evapotranspiration rate established by weather data</a:t>
            </a:r>
          </a:p>
          <a:p>
            <a:r>
              <a:rPr lang="en-US" sz="2400" b="1" i="1" dirty="0">
                <a:solidFill>
                  <a:srgbClr val="FFC000"/>
                </a:solidFill>
              </a:rPr>
              <a:t>Kc</a:t>
            </a:r>
            <a:r>
              <a:rPr lang="en-US" sz="2400" dirty="0">
                <a:solidFill>
                  <a:srgbClr val="FFC000"/>
                </a:solidFill>
              </a:rPr>
              <a:t> = Crop Coefficient = percentage of ET that vegetation uses  </a:t>
            </a:r>
          </a:p>
          <a:p>
            <a:r>
              <a:rPr lang="en-US" sz="2400" b="1" dirty="0">
                <a:solidFill>
                  <a:srgbClr val="FFC000"/>
                </a:solidFill>
              </a:rPr>
              <a:t>Area</a:t>
            </a:r>
            <a:r>
              <a:rPr lang="en-US" sz="2400" dirty="0">
                <a:solidFill>
                  <a:srgbClr val="FFC000"/>
                </a:solidFill>
              </a:rPr>
              <a:t> = area of landscape by plant type</a:t>
            </a:r>
          </a:p>
        </p:txBody>
      </p:sp>
    </p:spTree>
    <p:extLst>
      <p:ext uri="{BB962C8B-B14F-4D97-AF65-F5344CB8AC3E}">
        <p14:creationId xmlns:p14="http://schemas.microsoft.com/office/powerpoint/2010/main" val="189854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6895" y="403258"/>
            <a:ext cx="8187655" cy="1077218"/>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Based on this schedule, estimate the irrigation water use in gal/month.</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0480" y="5754361"/>
            <a:ext cx="8187655" cy="892552"/>
          </a:xfrm>
          <a:prstGeom prst="rect">
            <a:avLst/>
          </a:prstGeom>
          <a:noFill/>
        </p:spPr>
        <p:txBody>
          <a:bodyPr wrap="square" rtlCol="0">
            <a:spAutoFit/>
          </a:bodyPr>
          <a:lstStyle/>
          <a:p>
            <a:pPr algn="ctr"/>
            <a:r>
              <a:rPr lang="en-US" sz="2800" dirty="0">
                <a:solidFill>
                  <a:srgbClr val="FFC000"/>
                </a:solidFill>
                <a:latin typeface="Aharoni" panose="02010803020104030203" pitchFamily="2" charset="-79"/>
                <a:cs typeface="Aharoni" panose="02010803020104030203" pitchFamily="2" charset="-79"/>
              </a:rPr>
              <a:t>Answer: 3792 + 4440 = 8,232 gal/month</a:t>
            </a:r>
          </a:p>
          <a:p>
            <a:endParaRPr lang="en-US" sz="2400" dirty="0">
              <a:solidFill>
                <a:srgbClr val="FFC000"/>
              </a:solidFill>
              <a:latin typeface="Aharoni" panose="02010803020104030203" pitchFamily="2" charset="-79"/>
              <a:cs typeface="Aharoni" panose="02010803020104030203" pitchFamily="2" charset="-79"/>
            </a:endParaRPr>
          </a:p>
        </p:txBody>
      </p:sp>
      <p:pic>
        <p:nvPicPr>
          <p:cNvPr id="10" name="Picture 9">
            <a:extLst>
              <a:ext uri="{FF2B5EF4-FFF2-40B4-BE49-F238E27FC236}">
                <a16:creationId xmlns:a16="http://schemas.microsoft.com/office/drawing/2014/main" id="{C5274950-A28A-4F4B-859C-DA21C4F6365C}"/>
              </a:ext>
            </a:extLst>
          </p:cNvPr>
          <p:cNvPicPr>
            <a:picLocks noChangeAspect="1"/>
          </p:cNvPicPr>
          <p:nvPr/>
        </p:nvPicPr>
        <p:blipFill>
          <a:blip r:embed="rId4"/>
          <a:stretch>
            <a:fillRect/>
          </a:stretch>
        </p:blipFill>
        <p:spPr>
          <a:xfrm>
            <a:off x="1367137" y="2164172"/>
            <a:ext cx="6444952" cy="3430797"/>
          </a:xfrm>
          <a:prstGeom prst="rect">
            <a:avLst/>
          </a:prstGeom>
        </p:spPr>
      </p:pic>
      <p:pic>
        <p:nvPicPr>
          <p:cNvPr id="4" name="Picture 3">
            <a:extLst>
              <a:ext uri="{FF2B5EF4-FFF2-40B4-BE49-F238E27FC236}">
                <a16:creationId xmlns:a16="http://schemas.microsoft.com/office/drawing/2014/main" id="{A7B8AA8B-79EF-4751-A12A-1BCAF80599E5}"/>
              </a:ext>
            </a:extLst>
          </p:cNvPr>
          <p:cNvPicPr>
            <a:picLocks noChangeAspect="1"/>
          </p:cNvPicPr>
          <p:nvPr/>
        </p:nvPicPr>
        <p:blipFill>
          <a:blip r:embed="rId5"/>
          <a:stretch>
            <a:fillRect/>
          </a:stretch>
        </p:blipFill>
        <p:spPr>
          <a:xfrm>
            <a:off x="1268843" y="2126712"/>
            <a:ext cx="6665036" cy="3547953"/>
          </a:xfrm>
          <a:prstGeom prst="rect">
            <a:avLst/>
          </a:prstGeom>
        </p:spPr>
      </p:pic>
    </p:spTree>
    <p:extLst>
      <p:ext uri="{BB962C8B-B14F-4D97-AF65-F5344CB8AC3E}">
        <p14:creationId xmlns:p14="http://schemas.microsoft.com/office/powerpoint/2010/main" val="22908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172" y="427136"/>
            <a:ext cx="8305101" cy="954107"/>
          </a:xfrm>
          <a:prstGeom prst="rect">
            <a:avLst/>
          </a:prstGeom>
          <a:noFill/>
        </p:spPr>
        <p:txBody>
          <a:bodyPr wrap="square" rtlCol="0">
            <a:spAutoFit/>
          </a:bodyPr>
          <a:lstStyle/>
          <a:p>
            <a:pPr algn="ctr"/>
            <a:r>
              <a:rPr lang="en-US" sz="2800" dirty="0">
                <a:solidFill>
                  <a:schemeClr val="bg1"/>
                </a:solidFill>
                <a:latin typeface="Aharoni" panose="02010803020104030203" pitchFamily="2" charset="-79"/>
                <a:cs typeface="Aharoni" panose="02010803020104030203" pitchFamily="2" charset="-79"/>
              </a:rPr>
              <a:t>What is the difference between an MP rotator and a spray nozzle? Which do you recommend?</a:t>
            </a:r>
          </a:p>
        </p:txBody>
      </p:sp>
      <p:sp>
        <p:nvSpPr>
          <p:cNvPr id="12" name="TextBox 11"/>
          <p:cNvSpPr txBox="1"/>
          <p:nvPr/>
        </p:nvSpPr>
        <p:spPr>
          <a:xfrm>
            <a:off x="478172" y="2158948"/>
            <a:ext cx="8187655" cy="1384995"/>
          </a:xfrm>
          <a:prstGeom prst="rect">
            <a:avLst/>
          </a:prstGeom>
          <a:noFill/>
        </p:spPr>
        <p:txBody>
          <a:bodyPr wrap="square" rtlCol="0">
            <a:spAutoFit/>
          </a:bodyPr>
          <a:lstStyle/>
          <a:p>
            <a:pPr algn="ctr"/>
            <a:r>
              <a:rPr lang="en-US" sz="2800" dirty="0">
                <a:solidFill>
                  <a:srgbClr val="FFC000"/>
                </a:solidFill>
                <a:latin typeface="Aharoni" panose="02010803020104030203" pitchFamily="2" charset="-79"/>
                <a:cs typeface="Aharoni" panose="02010803020104030203" pitchFamily="2" charset="-79"/>
              </a:rPr>
              <a:t>Answer: Spray heads have a constant stream of water and rotary heads rotate over the area they are watering.</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1CD8DD7-263C-4CF5-A5EE-7588517A1880}"/>
              </a:ext>
            </a:extLst>
          </p:cNvPr>
          <p:cNvPicPr>
            <a:picLocks noChangeAspect="1"/>
          </p:cNvPicPr>
          <p:nvPr/>
        </p:nvPicPr>
        <p:blipFill>
          <a:blip r:embed="rId4"/>
          <a:stretch>
            <a:fillRect/>
          </a:stretch>
        </p:blipFill>
        <p:spPr>
          <a:xfrm>
            <a:off x="1407445" y="3560019"/>
            <a:ext cx="2438400" cy="2762250"/>
          </a:xfrm>
          <a:prstGeom prst="rect">
            <a:avLst/>
          </a:prstGeom>
        </p:spPr>
      </p:pic>
      <p:pic>
        <p:nvPicPr>
          <p:cNvPr id="4" name="Picture 3">
            <a:extLst>
              <a:ext uri="{FF2B5EF4-FFF2-40B4-BE49-F238E27FC236}">
                <a16:creationId xmlns:a16="http://schemas.microsoft.com/office/drawing/2014/main" id="{0BDA5230-52E4-433A-8121-7D40D34F51C1}"/>
              </a:ext>
            </a:extLst>
          </p:cNvPr>
          <p:cNvPicPr>
            <a:picLocks noChangeAspect="1"/>
          </p:cNvPicPr>
          <p:nvPr/>
        </p:nvPicPr>
        <p:blipFill>
          <a:blip r:embed="rId5"/>
          <a:stretch>
            <a:fillRect/>
          </a:stretch>
        </p:blipFill>
        <p:spPr>
          <a:xfrm>
            <a:off x="5428312" y="3543943"/>
            <a:ext cx="2438400" cy="2762250"/>
          </a:xfrm>
          <a:prstGeom prst="rect">
            <a:avLst/>
          </a:prstGeom>
        </p:spPr>
      </p:pic>
      <p:sp>
        <p:nvSpPr>
          <p:cNvPr id="5" name="Rectangle 4">
            <a:extLst>
              <a:ext uri="{FF2B5EF4-FFF2-40B4-BE49-F238E27FC236}">
                <a16:creationId xmlns:a16="http://schemas.microsoft.com/office/drawing/2014/main" id="{AA32981E-90F3-48EC-9605-ABCDD17CE5D0}"/>
              </a:ext>
            </a:extLst>
          </p:cNvPr>
          <p:cNvSpPr/>
          <p:nvPr/>
        </p:nvSpPr>
        <p:spPr>
          <a:xfrm>
            <a:off x="807027" y="6463526"/>
            <a:ext cx="7149108" cy="369332"/>
          </a:xfrm>
          <a:prstGeom prst="rect">
            <a:avLst/>
          </a:prstGeom>
        </p:spPr>
        <p:txBody>
          <a:bodyPr wrap="square">
            <a:spAutoFit/>
          </a:bodyPr>
          <a:lstStyle/>
          <a:p>
            <a:r>
              <a:rPr lang="en-US" dirty="0"/>
              <a:t>https://www.hunterindustries.com/product-line/nozzles</a:t>
            </a:r>
          </a:p>
        </p:txBody>
      </p:sp>
    </p:spTree>
    <p:extLst>
      <p:ext uri="{BB962C8B-B14F-4D97-AF65-F5344CB8AC3E}">
        <p14:creationId xmlns:p14="http://schemas.microsoft.com/office/powerpoint/2010/main" val="39879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7532" y="475795"/>
            <a:ext cx="8187655" cy="1077218"/>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Identify 2 potential consequences of installing low-flow fixtures?</a:t>
            </a:r>
          </a:p>
        </p:txBody>
      </p:sp>
      <p:sp>
        <p:nvSpPr>
          <p:cNvPr id="12" name="TextBox 11"/>
          <p:cNvSpPr txBox="1"/>
          <p:nvPr/>
        </p:nvSpPr>
        <p:spPr>
          <a:xfrm>
            <a:off x="478172" y="2087058"/>
            <a:ext cx="8187655" cy="4739759"/>
          </a:xfrm>
          <a:prstGeom prst="rect">
            <a:avLst/>
          </a:prstGeom>
          <a:noFill/>
        </p:spPr>
        <p:txBody>
          <a:bodyPr wrap="square" rtlCol="0">
            <a:spAutoFit/>
          </a:bodyPr>
          <a:lstStyle/>
          <a:p>
            <a:pPr algn="ctr"/>
            <a:r>
              <a:rPr lang="en-US" sz="2800" dirty="0">
                <a:solidFill>
                  <a:srgbClr val="FFC000"/>
                </a:solidFill>
                <a:latin typeface="Aharoni" panose="02010803020104030203" pitchFamily="2" charset="-79"/>
                <a:cs typeface="Aharoni" panose="02010803020104030203" pitchFamily="2" charset="-79"/>
              </a:rPr>
              <a:t>Answers:</a:t>
            </a:r>
          </a:p>
          <a:p>
            <a:pPr marL="514350" indent="-514350">
              <a:spcAft>
                <a:spcPts val="1200"/>
              </a:spcAft>
              <a:buAutoNum type="arabicPeriod"/>
            </a:pPr>
            <a:r>
              <a:rPr lang="en-US" sz="2400" dirty="0">
                <a:solidFill>
                  <a:srgbClr val="FFC000"/>
                </a:solidFill>
                <a:latin typeface="Aharoni" panose="02010803020104030203" pitchFamily="2" charset="-79"/>
                <a:cs typeface="Aharoni" panose="02010803020104030203" pitchFamily="2" charset="-79"/>
              </a:rPr>
              <a:t>Water can remain in pipes longer which leads to the decay of disinfectant residuals, potentially resulting in unintended consequences such as waterborne disease. </a:t>
            </a:r>
          </a:p>
          <a:p>
            <a:pPr marL="514350" indent="-514350">
              <a:spcAft>
                <a:spcPts val="1200"/>
              </a:spcAft>
              <a:buAutoNum type="arabicPeriod"/>
            </a:pPr>
            <a:r>
              <a:rPr lang="en-US" sz="2400" dirty="0">
                <a:solidFill>
                  <a:srgbClr val="FFC000"/>
                </a:solidFill>
                <a:latin typeface="Aharoni" panose="02010803020104030203" pitchFamily="2" charset="-79"/>
                <a:cs typeface="Aharoni" panose="02010803020104030203" pitchFamily="2" charset="-79"/>
              </a:rPr>
              <a:t>Many professionals in the efficiency industry are concerned that with less water used, it’s not enough to push waste completely through the drain line. </a:t>
            </a:r>
          </a:p>
          <a:p>
            <a:pPr marL="514350" indent="-514350">
              <a:spcAft>
                <a:spcPts val="1200"/>
              </a:spcAft>
              <a:buAutoNum type="arabicPeriod"/>
            </a:pPr>
            <a:r>
              <a:rPr lang="en-US" sz="2400" dirty="0">
                <a:solidFill>
                  <a:srgbClr val="FFC000"/>
                </a:solidFill>
                <a:latin typeface="Aharoni" panose="02010803020104030203" pitchFamily="2" charset="-79"/>
                <a:cs typeface="Aharoni" panose="02010803020104030203" pitchFamily="2" charset="-79"/>
              </a:rPr>
              <a:t>Public infrastructures (i.e., wastewater conveyance systems) have seen issues with reduced flow rates. </a:t>
            </a:r>
          </a:p>
          <a:p>
            <a:pPr marL="514350" indent="-514350" algn="ctr">
              <a:buAutoNum type="arabicPeriod"/>
            </a:pPr>
            <a:endParaRPr lang="en-US" sz="2800" dirty="0">
              <a:solidFill>
                <a:srgbClr val="FFC000"/>
              </a:solidFill>
              <a:latin typeface="Aharoni" panose="02010803020104030203" pitchFamily="2" charset="-79"/>
              <a:cs typeface="Aharoni" panose="02010803020104030203" pitchFamily="2" charset="-79"/>
            </a:endParaRP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36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7532" y="475795"/>
            <a:ext cx="8187655" cy="1077218"/>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What does IoT mean? </a:t>
            </a:r>
          </a:p>
          <a:p>
            <a:pPr algn="ctr"/>
            <a:r>
              <a:rPr lang="en-US" sz="3200" dirty="0">
                <a:solidFill>
                  <a:schemeClr val="bg1"/>
                </a:solidFill>
                <a:latin typeface="Aharoni" panose="02010803020104030203" pitchFamily="2" charset="-79"/>
                <a:cs typeface="Aharoni" panose="02010803020104030203" pitchFamily="2" charset="-79"/>
              </a:rPr>
              <a:t>How does it impact Water Management?</a:t>
            </a:r>
          </a:p>
        </p:txBody>
      </p:sp>
      <p:sp>
        <p:nvSpPr>
          <p:cNvPr id="12" name="TextBox 11"/>
          <p:cNvSpPr txBox="1"/>
          <p:nvPr/>
        </p:nvSpPr>
        <p:spPr>
          <a:xfrm>
            <a:off x="507533" y="2268270"/>
            <a:ext cx="6028350" cy="1938992"/>
          </a:xfrm>
          <a:prstGeom prst="rect">
            <a:avLst/>
          </a:prstGeom>
          <a:noFill/>
        </p:spPr>
        <p:txBody>
          <a:bodyPr wrap="square" rtlCol="0">
            <a:spAutoFit/>
          </a:bodyPr>
          <a:lstStyle/>
          <a:p>
            <a:pPr algn="ctr"/>
            <a:r>
              <a:rPr lang="en-US" sz="2400" dirty="0">
                <a:solidFill>
                  <a:srgbClr val="FFC000"/>
                </a:solidFill>
                <a:latin typeface="Aharoni" panose="02010803020104030203" pitchFamily="2" charset="-79"/>
                <a:cs typeface="Aharoni" panose="02010803020104030203" pitchFamily="2" charset="-79"/>
              </a:rPr>
              <a:t>Answer: </a:t>
            </a:r>
          </a:p>
          <a:p>
            <a:r>
              <a:rPr lang="en-US" sz="2400" u="sng" dirty="0">
                <a:solidFill>
                  <a:srgbClr val="FFC000"/>
                </a:solidFill>
                <a:latin typeface="Aharoni" panose="02010803020104030203" pitchFamily="2" charset="-79"/>
                <a:cs typeface="Aharoni" panose="02010803020104030203" pitchFamily="2" charset="-79"/>
              </a:rPr>
              <a:t>Internet of Things</a:t>
            </a:r>
            <a:r>
              <a:rPr lang="en-US" sz="2400" dirty="0">
                <a:solidFill>
                  <a:srgbClr val="FFC000"/>
                </a:solidFill>
                <a:latin typeface="Aharoni" panose="02010803020104030203" pitchFamily="2" charset="-79"/>
                <a:cs typeface="Aharoni" panose="02010803020104030203" pitchFamily="2" charset="-79"/>
              </a:rPr>
              <a:t>: the interconnection via the Internet of computing devices embedded in everyday objects, enabling them to send and receive data.</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6FDA33-E347-4036-B576-2DCB6C747FC2}"/>
              </a:ext>
            </a:extLst>
          </p:cNvPr>
          <p:cNvSpPr txBox="1"/>
          <p:nvPr/>
        </p:nvSpPr>
        <p:spPr>
          <a:xfrm>
            <a:off x="499145" y="4642248"/>
            <a:ext cx="7990227" cy="1200329"/>
          </a:xfrm>
          <a:prstGeom prst="rect">
            <a:avLst/>
          </a:prstGeom>
          <a:noFill/>
        </p:spPr>
        <p:txBody>
          <a:bodyPr wrap="square" rtlCol="0">
            <a:spAutoFit/>
          </a:bodyPr>
          <a:lstStyle/>
          <a:p>
            <a:r>
              <a:rPr lang="en-US" sz="2400" u="sng" dirty="0">
                <a:solidFill>
                  <a:srgbClr val="FFC000"/>
                </a:solidFill>
                <a:latin typeface="Aharoni" panose="02010803020104030203" pitchFamily="2" charset="-79"/>
                <a:cs typeface="Aharoni" panose="02010803020104030203" pitchFamily="2" charset="-79"/>
              </a:rPr>
              <a:t>Water Management</a:t>
            </a:r>
            <a:r>
              <a:rPr lang="en-US" sz="2400" dirty="0">
                <a:solidFill>
                  <a:srgbClr val="FFC000"/>
                </a:solidFill>
                <a:latin typeface="Aharoni" panose="02010803020104030203" pitchFamily="2" charset="-79"/>
                <a:cs typeface="Aharoni" panose="02010803020104030203" pitchFamily="2" charset="-79"/>
              </a:rPr>
              <a:t>: Real time monitoring and analytics will increase efficiency, operations, decision making, etc., across the entire urban water cycle.</a:t>
            </a:r>
          </a:p>
        </p:txBody>
      </p:sp>
      <p:pic>
        <p:nvPicPr>
          <p:cNvPr id="3" name="Picture 2" descr="A picture containing light&#10;&#10;Description automatically generated">
            <a:extLst>
              <a:ext uri="{FF2B5EF4-FFF2-40B4-BE49-F238E27FC236}">
                <a16:creationId xmlns:a16="http://schemas.microsoft.com/office/drawing/2014/main" id="{8676AF21-2E09-4846-AE1D-98495C620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368" y="2215752"/>
            <a:ext cx="2848543" cy="2848543"/>
          </a:xfrm>
          <a:prstGeom prst="rect">
            <a:avLst/>
          </a:prstGeom>
        </p:spPr>
      </p:pic>
    </p:spTree>
    <p:extLst>
      <p:ext uri="{BB962C8B-B14F-4D97-AF65-F5344CB8AC3E}">
        <p14:creationId xmlns:p14="http://schemas.microsoft.com/office/powerpoint/2010/main" val="268621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6895" y="343137"/>
            <a:ext cx="8187655" cy="1384995"/>
          </a:xfrm>
          <a:prstGeom prst="rect">
            <a:avLst/>
          </a:prstGeom>
          <a:noFill/>
        </p:spPr>
        <p:txBody>
          <a:bodyPr wrap="square" rtlCol="0">
            <a:spAutoFit/>
          </a:bodyPr>
          <a:lstStyle/>
          <a:p>
            <a:pPr algn="ctr"/>
            <a:r>
              <a:rPr lang="en-US" sz="2800" dirty="0">
                <a:solidFill>
                  <a:schemeClr val="bg1"/>
                </a:solidFill>
                <a:latin typeface="Aharoni" panose="02010803020104030203" pitchFamily="2" charset="-79"/>
                <a:cs typeface="Aharoni" panose="02010803020104030203" pitchFamily="2" charset="-79"/>
              </a:rPr>
              <a:t>Describe the mechanical difference between air-cooled vs water- cooled ice machines. </a:t>
            </a:r>
          </a:p>
          <a:p>
            <a:pPr algn="ctr"/>
            <a:r>
              <a:rPr lang="en-US" sz="2800" dirty="0">
                <a:solidFill>
                  <a:schemeClr val="bg1"/>
                </a:solidFill>
                <a:latin typeface="Aharoni" panose="02010803020104030203" pitchFamily="2" charset="-79"/>
                <a:cs typeface="Aharoni" panose="02010803020104030203" pitchFamily="2" charset="-79"/>
              </a:rPr>
              <a:t>Identify the pros and cons of each.</a:t>
            </a:r>
          </a:p>
        </p:txBody>
      </p:sp>
      <p:sp>
        <p:nvSpPr>
          <p:cNvPr id="12" name="TextBox 11"/>
          <p:cNvSpPr txBox="1"/>
          <p:nvPr/>
        </p:nvSpPr>
        <p:spPr>
          <a:xfrm>
            <a:off x="536895" y="1999206"/>
            <a:ext cx="8187655" cy="523220"/>
          </a:xfrm>
          <a:prstGeom prst="rect">
            <a:avLst/>
          </a:prstGeom>
          <a:noFill/>
        </p:spPr>
        <p:txBody>
          <a:bodyPr wrap="square" rtlCol="0">
            <a:spAutoFit/>
          </a:bodyPr>
          <a:lstStyle/>
          <a:p>
            <a:pPr algn="ctr"/>
            <a:r>
              <a:rPr lang="en-US" sz="2800" dirty="0">
                <a:solidFill>
                  <a:srgbClr val="FFC000"/>
                </a:solidFill>
                <a:latin typeface="Aharoni" panose="02010803020104030203" pitchFamily="2" charset="-79"/>
                <a:cs typeface="Aharoni" panose="02010803020104030203" pitchFamily="2" charset="-79"/>
              </a:rPr>
              <a:t>Answers:</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1DD672-FFCB-4A1E-B704-A2B1E6605CC5}"/>
              </a:ext>
            </a:extLst>
          </p:cNvPr>
          <p:cNvSpPr/>
          <p:nvPr/>
        </p:nvSpPr>
        <p:spPr>
          <a:xfrm>
            <a:off x="613809" y="2372474"/>
            <a:ext cx="3960367" cy="3970318"/>
          </a:xfrm>
          <a:prstGeom prst="rect">
            <a:avLst/>
          </a:prstGeom>
        </p:spPr>
        <p:txBody>
          <a:bodyPr wrap="square">
            <a:spAutoFit/>
          </a:bodyPr>
          <a:lstStyle/>
          <a:p>
            <a:r>
              <a:rPr lang="en-US" u="sng" dirty="0">
                <a:solidFill>
                  <a:srgbClr val="FFC000"/>
                </a:solidFill>
                <a:latin typeface="Aharoni" panose="02010803020104030203" pitchFamily="2" charset="-79"/>
                <a:cs typeface="Aharoni" panose="02010803020104030203" pitchFamily="2" charset="-79"/>
              </a:rPr>
              <a:t>Air-Cooled Ice Machines</a:t>
            </a:r>
          </a:p>
          <a:p>
            <a:r>
              <a:rPr lang="en-US" dirty="0">
                <a:solidFill>
                  <a:srgbClr val="FFC000"/>
                </a:solidFill>
                <a:latin typeface="Aharoni" panose="02010803020104030203" pitchFamily="2" charset="-79"/>
                <a:cs typeface="Aharoni" panose="02010803020104030203" pitchFamily="2" charset="-79"/>
              </a:rPr>
              <a:t>Operation: </a:t>
            </a:r>
            <a:r>
              <a:rPr lang="en-US" dirty="0">
                <a:solidFill>
                  <a:srgbClr val="FFC000"/>
                </a:solidFill>
                <a:cs typeface="Aharoni" panose="02010803020104030203" pitchFamily="2" charset="-79"/>
              </a:rPr>
              <a:t>Use air to transfer heat out of the machine. Internal fans and vents inside the machine circulate the air. When air flows through the condenser coils, it removes the internal heat, which is then let out through vents in the rear or sides of the ice machine.</a:t>
            </a:r>
          </a:p>
          <a:p>
            <a:r>
              <a:rPr lang="en-US" dirty="0">
                <a:solidFill>
                  <a:srgbClr val="FFC000"/>
                </a:solidFill>
                <a:latin typeface="Aharoni" panose="02010803020104030203" pitchFamily="2" charset="-79"/>
                <a:cs typeface="Aharoni" panose="02010803020104030203" pitchFamily="2" charset="-79"/>
              </a:rPr>
              <a:t>Pros: </a:t>
            </a:r>
            <a:r>
              <a:rPr lang="en-US" dirty="0">
                <a:solidFill>
                  <a:srgbClr val="FFC000"/>
                </a:solidFill>
                <a:cs typeface="Aharoni" panose="02010803020104030203" pitchFamily="2" charset="-79"/>
              </a:rPr>
              <a:t>cheaper, more water/energy efficient</a:t>
            </a:r>
          </a:p>
          <a:p>
            <a:r>
              <a:rPr lang="en-US" dirty="0">
                <a:solidFill>
                  <a:srgbClr val="FFC000"/>
                </a:solidFill>
                <a:latin typeface="Aharoni" panose="02010803020104030203" pitchFamily="2" charset="-79"/>
                <a:cs typeface="Aharoni" panose="02010803020104030203" pitchFamily="2" charset="-79"/>
              </a:rPr>
              <a:t>Cons: </a:t>
            </a:r>
            <a:r>
              <a:rPr lang="en-US" dirty="0">
                <a:solidFill>
                  <a:srgbClr val="FFC000"/>
                </a:solidFill>
                <a:cs typeface="Aharoni" panose="02010803020104030203" pitchFamily="2" charset="-79"/>
              </a:rPr>
              <a:t>dirty fan and coils reduce heat transfer</a:t>
            </a:r>
          </a:p>
          <a:p>
            <a:r>
              <a:rPr lang="en-US" dirty="0">
                <a:solidFill>
                  <a:srgbClr val="FFC000"/>
                </a:solidFill>
                <a:latin typeface="Aharoni" panose="02010803020104030203" pitchFamily="2" charset="-79"/>
                <a:cs typeface="Aharoni" panose="02010803020104030203" pitchFamily="2" charset="-79"/>
              </a:rPr>
              <a:t>Best: </a:t>
            </a:r>
            <a:r>
              <a:rPr lang="en-US" dirty="0">
                <a:solidFill>
                  <a:srgbClr val="FFC000"/>
                </a:solidFill>
                <a:cs typeface="Aharoni" panose="02010803020104030203" pitchFamily="2" charset="-79"/>
              </a:rPr>
              <a:t>clean, temperature-controlled environments </a:t>
            </a:r>
          </a:p>
        </p:txBody>
      </p:sp>
      <p:sp>
        <p:nvSpPr>
          <p:cNvPr id="3" name="Rectangle 2">
            <a:extLst>
              <a:ext uri="{FF2B5EF4-FFF2-40B4-BE49-F238E27FC236}">
                <a16:creationId xmlns:a16="http://schemas.microsoft.com/office/drawing/2014/main" id="{C9CEE581-F4C1-4BD5-B31F-1C6C5CCF5456}"/>
              </a:ext>
            </a:extLst>
          </p:cNvPr>
          <p:cNvSpPr/>
          <p:nvPr/>
        </p:nvSpPr>
        <p:spPr>
          <a:xfrm>
            <a:off x="4579760" y="2414062"/>
            <a:ext cx="4139205" cy="3970318"/>
          </a:xfrm>
          <a:prstGeom prst="rect">
            <a:avLst/>
          </a:prstGeom>
        </p:spPr>
        <p:txBody>
          <a:bodyPr wrap="square">
            <a:spAutoFit/>
          </a:bodyPr>
          <a:lstStyle/>
          <a:p>
            <a:r>
              <a:rPr lang="en-US" b="1" u="sng" dirty="0">
                <a:solidFill>
                  <a:srgbClr val="FFC000"/>
                </a:solidFill>
                <a:latin typeface="Aharoni" panose="02010803020104030203" pitchFamily="2" charset="-79"/>
                <a:cs typeface="Aharoni" panose="02010803020104030203" pitchFamily="2" charset="-79"/>
              </a:rPr>
              <a:t>Water Cooled Ice Machines</a:t>
            </a:r>
          </a:p>
          <a:p>
            <a:r>
              <a:rPr lang="en-US" dirty="0">
                <a:solidFill>
                  <a:srgbClr val="FFC000"/>
                </a:solidFill>
                <a:latin typeface="Aharoni" panose="02010803020104030203" pitchFamily="2" charset="-79"/>
                <a:cs typeface="Aharoni" panose="02010803020104030203" pitchFamily="2" charset="-79"/>
              </a:rPr>
              <a:t>Operation</a:t>
            </a:r>
            <a:r>
              <a:rPr lang="en-US" dirty="0">
                <a:solidFill>
                  <a:srgbClr val="FFC000"/>
                </a:solidFill>
              </a:rPr>
              <a:t>: Use water to transfer heat out of the machine. Water runs along the condenser coils and collects heat. The hot water drains out of the unit, removing heat from the system and allowing it to maintain a cool temperature.</a:t>
            </a:r>
          </a:p>
          <a:p>
            <a:r>
              <a:rPr lang="en-US" dirty="0">
                <a:solidFill>
                  <a:srgbClr val="FFC000"/>
                </a:solidFill>
                <a:latin typeface="Aharoni" panose="02010803020104030203" pitchFamily="2" charset="-79"/>
                <a:cs typeface="Aharoni" panose="02010803020104030203" pitchFamily="2" charset="-79"/>
              </a:rPr>
              <a:t>Pros</a:t>
            </a:r>
            <a:r>
              <a:rPr lang="en-US" dirty="0">
                <a:solidFill>
                  <a:srgbClr val="FFC000"/>
                </a:solidFill>
              </a:rPr>
              <a:t>: Doesn’t depend on the ambient air temp </a:t>
            </a:r>
          </a:p>
          <a:p>
            <a:r>
              <a:rPr lang="en-US" b="1" dirty="0">
                <a:solidFill>
                  <a:srgbClr val="FFC000"/>
                </a:solidFill>
              </a:rPr>
              <a:t>Cons</a:t>
            </a:r>
            <a:r>
              <a:rPr lang="en-US" dirty="0">
                <a:solidFill>
                  <a:srgbClr val="FFC000"/>
                </a:solidFill>
              </a:rPr>
              <a:t>: water consumption</a:t>
            </a:r>
          </a:p>
          <a:p>
            <a:r>
              <a:rPr lang="en-US" b="1" dirty="0">
                <a:solidFill>
                  <a:srgbClr val="FFC000"/>
                </a:solidFill>
              </a:rPr>
              <a:t>Best:</a:t>
            </a:r>
            <a:r>
              <a:rPr lang="en-US" dirty="0">
                <a:solidFill>
                  <a:srgbClr val="FFC000"/>
                </a:solidFill>
              </a:rPr>
              <a:t> where it is difficult to control the temperature; with recirculating water system having a cooling tower to reuse cooling water</a:t>
            </a:r>
          </a:p>
        </p:txBody>
      </p:sp>
    </p:spTree>
    <p:extLst>
      <p:ext uri="{BB962C8B-B14F-4D97-AF65-F5344CB8AC3E}">
        <p14:creationId xmlns:p14="http://schemas.microsoft.com/office/powerpoint/2010/main" val="354647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173" y="278235"/>
            <a:ext cx="8187655" cy="1384995"/>
          </a:xfrm>
          <a:prstGeom prst="rect">
            <a:avLst/>
          </a:prstGeom>
          <a:noFill/>
        </p:spPr>
        <p:txBody>
          <a:bodyPr wrap="square" rtlCol="0">
            <a:spAutoFit/>
          </a:bodyPr>
          <a:lstStyle/>
          <a:p>
            <a:pPr algn="ctr"/>
            <a:r>
              <a:rPr lang="en-US" sz="2800" dirty="0">
                <a:solidFill>
                  <a:schemeClr val="bg1"/>
                </a:solidFill>
                <a:latin typeface="Aharoni" panose="02010803020104030203" pitchFamily="2" charset="-79"/>
                <a:cs typeface="Aharoni" panose="02010803020104030203" pitchFamily="2" charset="-79"/>
              </a:rPr>
              <a:t>A pot sink doesn’t have an aerator </a:t>
            </a:r>
            <a:br>
              <a:rPr lang="en-US" sz="2800" dirty="0">
                <a:solidFill>
                  <a:schemeClr val="bg1"/>
                </a:solidFill>
                <a:latin typeface="Aharoni" panose="02010803020104030203" pitchFamily="2" charset="-79"/>
                <a:cs typeface="Aharoni" panose="02010803020104030203" pitchFamily="2" charset="-79"/>
              </a:rPr>
            </a:br>
            <a:r>
              <a:rPr lang="en-US" sz="2800" dirty="0">
                <a:solidFill>
                  <a:schemeClr val="bg1"/>
                </a:solidFill>
                <a:latin typeface="Aharoni" panose="02010803020104030203" pitchFamily="2" charset="-79"/>
                <a:cs typeface="Aharoni" panose="02010803020104030203" pitchFamily="2" charset="-79"/>
              </a:rPr>
              <a:t>installed and has a steady leak. </a:t>
            </a:r>
            <a:br>
              <a:rPr lang="en-US" sz="2800" dirty="0">
                <a:solidFill>
                  <a:schemeClr val="bg1"/>
                </a:solidFill>
                <a:latin typeface="Aharoni" panose="02010803020104030203" pitchFamily="2" charset="-79"/>
                <a:cs typeface="Aharoni" panose="02010803020104030203" pitchFamily="2" charset="-79"/>
              </a:rPr>
            </a:br>
            <a:r>
              <a:rPr lang="en-US" sz="2800" dirty="0">
                <a:solidFill>
                  <a:schemeClr val="bg1"/>
                </a:solidFill>
                <a:latin typeface="Aharoni" panose="02010803020104030203" pitchFamily="2" charset="-79"/>
                <a:cs typeface="Aharoni" panose="02010803020104030203" pitchFamily="2" charset="-79"/>
              </a:rPr>
              <a:t>What is your recommendation?</a:t>
            </a:r>
          </a:p>
        </p:txBody>
      </p:sp>
      <p:sp>
        <p:nvSpPr>
          <p:cNvPr id="12" name="TextBox 11"/>
          <p:cNvSpPr txBox="1"/>
          <p:nvPr/>
        </p:nvSpPr>
        <p:spPr>
          <a:xfrm>
            <a:off x="1256232" y="2261653"/>
            <a:ext cx="6810998" cy="3046988"/>
          </a:xfrm>
          <a:prstGeom prst="rect">
            <a:avLst/>
          </a:prstGeom>
          <a:noFill/>
        </p:spPr>
        <p:txBody>
          <a:bodyPr wrap="square" rtlCol="0">
            <a:spAutoFit/>
          </a:bodyPr>
          <a:lstStyle/>
          <a:p>
            <a:pPr algn="ctr"/>
            <a:r>
              <a:rPr lang="en-US" sz="3200" dirty="0">
                <a:solidFill>
                  <a:srgbClr val="FFC000"/>
                </a:solidFill>
                <a:latin typeface="Aharoni" panose="02010803020104030203" pitchFamily="2" charset="-79"/>
                <a:cs typeface="Aharoni" panose="02010803020104030203" pitchFamily="2" charset="-79"/>
              </a:rPr>
              <a:t>Answer:</a:t>
            </a:r>
          </a:p>
          <a:p>
            <a:pPr algn="ctr"/>
            <a:r>
              <a:rPr lang="en-US" sz="3200" dirty="0">
                <a:solidFill>
                  <a:srgbClr val="FFC000"/>
                </a:solidFill>
                <a:latin typeface="Aharoni" panose="02010803020104030203" pitchFamily="2" charset="-79"/>
                <a:cs typeface="Aharoni" panose="02010803020104030203" pitchFamily="2" charset="-79"/>
              </a:rPr>
              <a:t>Repair the leak. </a:t>
            </a:r>
          </a:p>
          <a:p>
            <a:pPr algn="ctr"/>
            <a:r>
              <a:rPr lang="en-US" sz="3200" dirty="0">
                <a:solidFill>
                  <a:srgbClr val="FFC000"/>
                </a:solidFill>
                <a:latin typeface="Aharoni" panose="02010803020104030203" pitchFamily="2" charset="-79"/>
                <a:cs typeface="Aharoni" panose="02010803020104030203" pitchFamily="2" charset="-79"/>
              </a:rPr>
              <a:t>Would not recommend installing an aerator on a pot sink since the goal of a pot sink is to fill </a:t>
            </a:r>
            <a:br>
              <a:rPr lang="en-US" sz="3200" dirty="0">
                <a:solidFill>
                  <a:srgbClr val="FFC000"/>
                </a:solidFill>
                <a:latin typeface="Aharoni" panose="02010803020104030203" pitchFamily="2" charset="-79"/>
                <a:cs typeface="Aharoni" panose="02010803020104030203" pitchFamily="2" charset="-79"/>
              </a:rPr>
            </a:br>
            <a:r>
              <a:rPr lang="en-US" sz="3200" dirty="0">
                <a:solidFill>
                  <a:srgbClr val="FFC000"/>
                </a:solidFill>
                <a:latin typeface="Aharoni" panose="02010803020104030203" pitchFamily="2" charset="-79"/>
                <a:cs typeface="Aharoni" panose="02010803020104030203" pitchFamily="2" charset="-79"/>
              </a:rPr>
              <a:t>pots quickly. </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22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172" y="278235"/>
            <a:ext cx="8187655" cy="1384995"/>
          </a:xfrm>
          <a:prstGeom prst="rect">
            <a:avLst/>
          </a:prstGeom>
          <a:noFill/>
        </p:spPr>
        <p:txBody>
          <a:bodyPr wrap="square" rtlCol="0">
            <a:spAutoFit/>
          </a:bodyPr>
          <a:lstStyle/>
          <a:p>
            <a:pPr algn="ctr"/>
            <a:r>
              <a:rPr lang="en-US" sz="2800" dirty="0">
                <a:solidFill>
                  <a:schemeClr val="bg1"/>
                </a:solidFill>
                <a:latin typeface="Aharoni" panose="02010803020104030203" pitchFamily="2" charset="-79"/>
                <a:cs typeface="Aharoni" panose="02010803020104030203" pitchFamily="2" charset="-79"/>
              </a:rPr>
              <a:t>According to the 2018 Uniform Plumbing Code, metered faucets should deliver a maximum of how many gallons per cycle? </a:t>
            </a:r>
          </a:p>
        </p:txBody>
      </p:sp>
      <p:sp>
        <p:nvSpPr>
          <p:cNvPr id="12" name="TextBox 11"/>
          <p:cNvSpPr txBox="1"/>
          <p:nvPr/>
        </p:nvSpPr>
        <p:spPr>
          <a:xfrm>
            <a:off x="536895" y="2182124"/>
            <a:ext cx="8187655" cy="1077218"/>
          </a:xfrm>
          <a:prstGeom prst="rect">
            <a:avLst/>
          </a:prstGeom>
          <a:noFill/>
        </p:spPr>
        <p:txBody>
          <a:bodyPr wrap="square" rtlCol="0">
            <a:spAutoFit/>
          </a:bodyPr>
          <a:lstStyle/>
          <a:p>
            <a:pPr algn="ctr"/>
            <a:r>
              <a:rPr lang="en-US" sz="3200" dirty="0">
                <a:solidFill>
                  <a:srgbClr val="FFC000"/>
                </a:solidFill>
                <a:latin typeface="Aharoni" panose="02010803020104030203" pitchFamily="2" charset="-79"/>
                <a:cs typeface="Aharoni" panose="02010803020104030203" pitchFamily="2" charset="-79"/>
              </a:rPr>
              <a:t>Answer: </a:t>
            </a:r>
          </a:p>
          <a:p>
            <a:pPr algn="ctr"/>
            <a:r>
              <a:rPr lang="en-US" sz="3200" dirty="0">
                <a:solidFill>
                  <a:srgbClr val="FFC000"/>
                </a:solidFill>
                <a:latin typeface="Aharoni" panose="02010803020104030203" pitchFamily="2" charset="-79"/>
                <a:cs typeface="Aharoni" panose="02010803020104030203" pitchFamily="2" charset="-79"/>
              </a:rPr>
              <a:t>0.25 gal (1 liter)</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03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172" y="448759"/>
            <a:ext cx="8246378" cy="954107"/>
          </a:xfrm>
          <a:prstGeom prst="rect">
            <a:avLst/>
          </a:prstGeom>
          <a:noFill/>
        </p:spPr>
        <p:txBody>
          <a:bodyPr wrap="square" rtlCol="0">
            <a:spAutoFit/>
          </a:bodyPr>
          <a:lstStyle/>
          <a:p>
            <a:pPr algn="ctr"/>
            <a:r>
              <a:rPr lang="en-US" sz="2800" dirty="0">
                <a:solidFill>
                  <a:schemeClr val="bg1"/>
                </a:solidFill>
                <a:latin typeface="Aharoni" panose="02010803020104030203" pitchFamily="2" charset="-79"/>
                <a:cs typeface="Aharoni" panose="02010803020104030203" pitchFamily="2" charset="-79"/>
              </a:rPr>
              <a:t>What meter can be installed for temporary flow measurement? How does it work? </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8518" y="2180780"/>
            <a:ext cx="7635437" cy="523220"/>
          </a:xfrm>
          <a:prstGeom prst="rect">
            <a:avLst/>
          </a:prstGeom>
          <a:noFill/>
        </p:spPr>
        <p:txBody>
          <a:bodyPr wrap="square" rtlCol="0">
            <a:spAutoFit/>
          </a:bodyPr>
          <a:lstStyle/>
          <a:p>
            <a:pPr algn="ctr"/>
            <a:r>
              <a:rPr lang="en-US" sz="2800" dirty="0">
                <a:solidFill>
                  <a:srgbClr val="FFC000"/>
                </a:solidFill>
                <a:latin typeface="Aharoni" panose="02010803020104030203" pitchFamily="2" charset="-79"/>
                <a:cs typeface="Aharoni" panose="02010803020104030203" pitchFamily="2" charset="-79"/>
              </a:rPr>
              <a:t>Answer: Clamp On Ultrasonic Flow Meter</a:t>
            </a:r>
          </a:p>
        </p:txBody>
      </p:sp>
      <p:pic>
        <p:nvPicPr>
          <p:cNvPr id="2050" name="Picture 2" descr="Flexim Fluxus F601 Ultrasonic Liquid Flow Meters, Portable Clamp ...">
            <a:extLst>
              <a:ext uri="{FF2B5EF4-FFF2-40B4-BE49-F238E27FC236}">
                <a16:creationId xmlns:a16="http://schemas.microsoft.com/office/drawing/2014/main" id="{6ADA375D-E3EC-4C77-8147-B9A08857D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636" y="2694977"/>
            <a:ext cx="5203680" cy="34038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Ultrasonic Flow meters Animation - InstrumentationTools">
            <a:extLst>
              <a:ext uri="{FF2B5EF4-FFF2-40B4-BE49-F238E27FC236}">
                <a16:creationId xmlns:a16="http://schemas.microsoft.com/office/drawing/2014/main" id="{888754C6-AA72-4572-9DA1-830200E3053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36260" y="1753093"/>
            <a:ext cx="7035446" cy="485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08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Flowchart: Alternate Process 32"/>
          <p:cNvSpPr/>
          <p:nvPr/>
        </p:nvSpPr>
        <p:spPr>
          <a:xfrm>
            <a:off x="211742" y="1310905"/>
            <a:ext cx="1634591" cy="793019"/>
          </a:xfrm>
          <a:prstGeom prst="flowChartAlternateProcess">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11742" y="2230705"/>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7359706" y="1318991"/>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572715" y="1318991"/>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785724" y="1318991"/>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998733" y="1310904"/>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11742" y="3146436"/>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96906" y="4091861"/>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1998732" y="3146436"/>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34669" y="5022439"/>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998733" y="2230704"/>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359706" y="2230702"/>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572715" y="2230702"/>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785724" y="2230703"/>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1998731" y="4091861"/>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342172" y="3142413"/>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572715" y="3142415"/>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3785724" y="3142415"/>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3803257" y="4054127"/>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5572714" y="4055470"/>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7342171" y="4055470"/>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3803257" y="4973944"/>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5572713" y="4973944"/>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7342171" y="4965835"/>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2004126" y="5007593"/>
            <a:ext cx="1634591" cy="793019"/>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80320" y="287242"/>
            <a:ext cx="8845398" cy="9661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Rectangle 62"/>
          <p:cNvSpPr/>
          <p:nvPr/>
        </p:nvSpPr>
        <p:spPr>
          <a:xfrm>
            <a:off x="211740" y="380327"/>
            <a:ext cx="1657520" cy="793019"/>
          </a:xfrm>
          <a:prstGeom prst="rect">
            <a:avLst/>
          </a:prstGeom>
          <a:solidFill>
            <a:srgbClr val="1923E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4" name="Rectangle 63"/>
          <p:cNvSpPr/>
          <p:nvPr/>
        </p:nvSpPr>
        <p:spPr>
          <a:xfrm>
            <a:off x="7314066" y="388413"/>
            <a:ext cx="1703158" cy="793019"/>
          </a:xfrm>
          <a:prstGeom prst="rect">
            <a:avLst/>
          </a:prstGeom>
          <a:solidFill>
            <a:srgbClr val="1923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474662" y="388413"/>
            <a:ext cx="1790832" cy="793019"/>
          </a:xfrm>
          <a:prstGeom prst="rect">
            <a:avLst/>
          </a:prstGeom>
          <a:solidFill>
            <a:srgbClr val="1923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687671" y="388413"/>
            <a:ext cx="1755571" cy="793019"/>
          </a:xfrm>
          <a:prstGeom prst="rect">
            <a:avLst/>
          </a:prstGeom>
          <a:solidFill>
            <a:srgbClr val="1923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900680" y="380326"/>
            <a:ext cx="1755571" cy="793019"/>
          </a:xfrm>
          <a:prstGeom prst="rect">
            <a:avLst/>
          </a:prstGeom>
          <a:solidFill>
            <a:srgbClr val="1923E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9" name="TextBox 68"/>
          <p:cNvSpPr txBox="1"/>
          <p:nvPr/>
        </p:nvSpPr>
        <p:spPr>
          <a:xfrm>
            <a:off x="416636" y="1250587"/>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100</a:t>
            </a:r>
          </a:p>
        </p:txBody>
      </p:sp>
      <p:sp>
        <p:nvSpPr>
          <p:cNvPr id="70" name="TextBox 69"/>
          <p:cNvSpPr txBox="1"/>
          <p:nvPr/>
        </p:nvSpPr>
        <p:spPr>
          <a:xfrm>
            <a:off x="401287" y="2150703"/>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200</a:t>
            </a:r>
          </a:p>
        </p:txBody>
      </p:sp>
      <p:sp>
        <p:nvSpPr>
          <p:cNvPr id="71" name="TextBox 70"/>
          <p:cNvSpPr txBox="1"/>
          <p:nvPr/>
        </p:nvSpPr>
        <p:spPr>
          <a:xfrm>
            <a:off x="2264478" y="1228488"/>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100</a:t>
            </a:r>
          </a:p>
        </p:txBody>
      </p:sp>
      <p:sp>
        <p:nvSpPr>
          <p:cNvPr id="72" name="TextBox 71"/>
          <p:cNvSpPr txBox="1"/>
          <p:nvPr/>
        </p:nvSpPr>
        <p:spPr>
          <a:xfrm>
            <a:off x="4034205" y="1229159"/>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100</a:t>
            </a:r>
          </a:p>
        </p:txBody>
      </p:sp>
      <p:sp>
        <p:nvSpPr>
          <p:cNvPr id="73" name="TextBox 72"/>
          <p:cNvSpPr txBox="1"/>
          <p:nvPr/>
        </p:nvSpPr>
        <p:spPr>
          <a:xfrm>
            <a:off x="5826294" y="1239765"/>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100</a:t>
            </a:r>
          </a:p>
        </p:txBody>
      </p:sp>
      <p:sp>
        <p:nvSpPr>
          <p:cNvPr id="74" name="TextBox 73"/>
          <p:cNvSpPr txBox="1"/>
          <p:nvPr/>
        </p:nvSpPr>
        <p:spPr>
          <a:xfrm>
            <a:off x="7596021" y="1229159"/>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100</a:t>
            </a:r>
          </a:p>
        </p:txBody>
      </p:sp>
      <p:sp>
        <p:nvSpPr>
          <p:cNvPr id="75" name="TextBox 74"/>
          <p:cNvSpPr txBox="1"/>
          <p:nvPr/>
        </p:nvSpPr>
        <p:spPr>
          <a:xfrm>
            <a:off x="2206699" y="2112010"/>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200</a:t>
            </a:r>
          </a:p>
        </p:txBody>
      </p:sp>
      <p:sp>
        <p:nvSpPr>
          <p:cNvPr id="76" name="TextBox 75"/>
          <p:cNvSpPr txBox="1"/>
          <p:nvPr/>
        </p:nvSpPr>
        <p:spPr>
          <a:xfrm>
            <a:off x="3987546" y="2178221"/>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200</a:t>
            </a:r>
          </a:p>
        </p:txBody>
      </p:sp>
      <p:sp>
        <p:nvSpPr>
          <p:cNvPr id="77" name="TextBox 76"/>
          <p:cNvSpPr txBox="1"/>
          <p:nvPr/>
        </p:nvSpPr>
        <p:spPr>
          <a:xfrm>
            <a:off x="5808169" y="2173403"/>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200</a:t>
            </a:r>
          </a:p>
        </p:txBody>
      </p:sp>
      <p:sp>
        <p:nvSpPr>
          <p:cNvPr id="78" name="TextBox 77"/>
          <p:cNvSpPr txBox="1"/>
          <p:nvPr/>
        </p:nvSpPr>
        <p:spPr>
          <a:xfrm>
            <a:off x="7570905" y="2165546"/>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200</a:t>
            </a:r>
          </a:p>
        </p:txBody>
      </p:sp>
      <p:sp>
        <p:nvSpPr>
          <p:cNvPr id="79" name="TextBox 78"/>
          <p:cNvSpPr txBox="1"/>
          <p:nvPr/>
        </p:nvSpPr>
        <p:spPr>
          <a:xfrm>
            <a:off x="379193" y="3049943"/>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300</a:t>
            </a:r>
          </a:p>
        </p:txBody>
      </p:sp>
      <p:sp>
        <p:nvSpPr>
          <p:cNvPr id="80" name="TextBox 79"/>
          <p:cNvSpPr txBox="1"/>
          <p:nvPr/>
        </p:nvSpPr>
        <p:spPr>
          <a:xfrm>
            <a:off x="356370" y="4001203"/>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400</a:t>
            </a:r>
          </a:p>
        </p:txBody>
      </p:sp>
      <p:sp>
        <p:nvSpPr>
          <p:cNvPr id="81" name="TextBox 80"/>
          <p:cNvSpPr txBox="1"/>
          <p:nvPr/>
        </p:nvSpPr>
        <p:spPr>
          <a:xfrm>
            <a:off x="389091" y="4979603"/>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500</a:t>
            </a:r>
          </a:p>
        </p:txBody>
      </p:sp>
      <p:sp>
        <p:nvSpPr>
          <p:cNvPr id="87" name="TextBox 86"/>
          <p:cNvSpPr txBox="1"/>
          <p:nvPr/>
        </p:nvSpPr>
        <p:spPr>
          <a:xfrm>
            <a:off x="2229926" y="4938818"/>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500</a:t>
            </a:r>
          </a:p>
        </p:txBody>
      </p:sp>
      <p:sp>
        <p:nvSpPr>
          <p:cNvPr id="88" name="TextBox 87"/>
          <p:cNvSpPr txBox="1"/>
          <p:nvPr/>
        </p:nvSpPr>
        <p:spPr>
          <a:xfrm>
            <a:off x="4033099" y="4913122"/>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500</a:t>
            </a:r>
          </a:p>
        </p:txBody>
      </p:sp>
      <p:sp>
        <p:nvSpPr>
          <p:cNvPr id="89" name="TextBox 88"/>
          <p:cNvSpPr txBox="1"/>
          <p:nvPr/>
        </p:nvSpPr>
        <p:spPr>
          <a:xfrm>
            <a:off x="5759598" y="4902425"/>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500</a:t>
            </a:r>
          </a:p>
        </p:txBody>
      </p:sp>
      <p:sp>
        <p:nvSpPr>
          <p:cNvPr id="90" name="TextBox 89"/>
          <p:cNvSpPr txBox="1"/>
          <p:nvPr/>
        </p:nvSpPr>
        <p:spPr>
          <a:xfrm>
            <a:off x="7547541" y="4924533"/>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500</a:t>
            </a:r>
          </a:p>
        </p:txBody>
      </p:sp>
      <p:sp>
        <p:nvSpPr>
          <p:cNvPr id="91" name="TextBox 90"/>
          <p:cNvSpPr txBox="1"/>
          <p:nvPr/>
        </p:nvSpPr>
        <p:spPr>
          <a:xfrm>
            <a:off x="2203917" y="4001203"/>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400</a:t>
            </a:r>
          </a:p>
        </p:txBody>
      </p:sp>
      <p:sp>
        <p:nvSpPr>
          <p:cNvPr id="92" name="TextBox 91"/>
          <p:cNvSpPr txBox="1"/>
          <p:nvPr/>
        </p:nvSpPr>
        <p:spPr>
          <a:xfrm>
            <a:off x="3939656" y="3986233"/>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400</a:t>
            </a:r>
          </a:p>
        </p:txBody>
      </p:sp>
      <p:sp>
        <p:nvSpPr>
          <p:cNvPr id="93" name="TextBox 92"/>
          <p:cNvSpPr txBox="1"/>
          <p:nvPr/>
        </p:nvSpPr>
        <p:spPr>
          <a:xfrm>
            <a:off x="5759597" y="3952127"/>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400</a:t>
            </a:r>
          </a:p>
        </p:txBody>
      </p:sp>
      <p:sp>
        <p:nvSpPr>
          <p:cNvPr id="94" name="TextBox 93"/>
          <p:cNvSpPr txBox="1"/>
          <p:nvPr/>
        </p:nvSpPr>
        <p:spPr>
          <a:xfrm>
            <a:off x="7547540" y="3952127"/>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400</a:t>
            </a:r>
          </a:p>
        </p:txBody>
      </p:sp>
      <p:sp>
        <p:nvSpPr>
          <p:cNvPr id="96" name="TextBox 95"/>
          <p:cNvSpPr txBox="1"/>
          <p:nvPr/>
        </p:nvSpPr>
        <p:spPr>
          <a:xfrm>
            <a:off x="2176831" y="3076823"/>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300</a:t>
            </a:r>
          </a:p>
        </p:txBody>
      </p:sp>
      <p:sp>
        <p:nvSpPr>
          <p:cNvPr id="97" name="TextBox 96"/>
          <p:cNvSpPr txBox="1"/>
          <p:nvPr/>
        </p:nvSpPr>
        <p:spPr>
          <a:xfrm>
            <a:off x="3954054" y="3066416"/>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300</a:t>
            </a:r>
          </a:p>
        </p:txBody>
      </p:sp>
      <p:sp>
        <p:nvSpPr>
          <p:cNvPr id="98" name="TextBox 97"/>
          <p:cNvSpPr txBox="1"/>
          <p:nvPr/>
        </p:nvSpPr>
        <p:spPr>
          <a:xfrm>
            <a:off x="5741997" y="3059128"/>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300</a:t>
            </a:r>
          </a:p>
        </p:txBody>
      </p:sp>
      <p:sp>
        <p:nvSpPr>
          <p:cNvPr id="99" name="TextBox 98"/>
          <p:cNvSpPr txBox="1"/>
          <p:nvPr/>
        </p:nvSpPr>
        <p:spPr>
          <a:xfrm>
            <a:off x="7561938" y="3066416"/>
            <a:ext cx="1505897" cy="923330"/>
          </a:xfrm>
          <a:prstGeom prst="rect">
            <a:avLst/>
          </a:prstGeom>
          <a:noFill/>
        </p:spPr>
        <p:txBody>
          <a:bodyPr wrap="square" rtlCol="0">
            <a:spAutoFit/>
          </a:bodyPr>
          <a:lstStyle/>
          <a:p>
            <a:r>
              <a:rPr lang="en-US" sz="5400" dirty="0">
                <a:solidFill>
                  <a:srgbClr val="FFC000"/>
                </a:solidFill>
                <a:latin typeface="Impact" panose="020B0806030902050204" pitchFamily="34" charset="0"/>
              </a:rPr>
              <a:t>300</a:t>
            </a:r>
          </a:p>
        </p:txBody>
      </p:sp>
      <p:sp>
        <p:nvSpPr>
          <p:cNvPr id="100" name="TextBox 99"/>
          <p:cNvSpPr txBox="1"/>
          <p:nvPr/>
        </p:nvSpPr>
        <p:spPr>
          <a:xfrm>
            <a:off x="195771" y="539506"/>
            <a:ext cx="166653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DEFINITIONS</a:t>
            </a:r>
          </a:p>
        </p:txBody>
      </p:sp>
      <p:sp>
        <p:nvSpPr>
          <p:cNvPr id="101" name="TextBox 100"/>
          <p:cNvSpPr txBox="1"/>
          <p:nvPr/>
        </p:nvSpPr>
        <p:spPr>
          <a:xfrm>
            <a:off x="1933988" y="531517"/>
            <a:ext cx="1722012" cy="461665"/>
          </a:xfrm>
          <a:prstGeom prst="rect">
            <a:avLst/>
          </a:prstGeom>
          <a:noFill/>
        </p:spPr>
        <p:txBody>
          <a:bodyPr wrap="square" rtlCol="0">
            <a:spAutoFit/>
          </a:bodyPr>
          <a:lstStyle/>
          <a:p>
            <a:pPr algn="ctr"/>
            <a:r>
              <a:rPr lang="en-US" sz="2400" dirty="0">
                <a:solidFill>
                  <a:schemeClr val="bg1"/>
                </a:solidFill>
                <a:latin typeface="Impact" panose="020B0806030902050204" pitchFamily="34" charset="0"/>
              </a:rPr>
              <a:t>CALCS</a:t>
            </a:r>
          </a:p>
        </p:txBody>
      </p:sp>
      <p:sp>
        <p:nvSpPr>
          <p:cNvPr id="102" name="TextBox 101"/>
          <p:cNvSpPr txBox="1"/>
          <p:nvPr/>
        </p:nvSpPr>
        <p:spPr>
          <a:xfrm>
            <a:off x="3704572" y="539725"/>
            <a:ext cx="1666532" cy="461665"/>
          </a:xfrm>
          <a:prstGeom prst="rect">
            <a:avLst/>
          </a:prstGeom>
          <a:noFill/>
        </p:spPr>
        <p:txBody>
          <a:bodyPr wrap="square" rtlCol="0">
            <a:spAutoFit/>
          </a:bodyPr>
          <a:lstStyle/>
          <a:p>
            <a:pPr algn="ctr"/>
            <a:r>
              <a:rPr lang="en-US" sz="2400" dirty="0">
                <a:solidFill>
                  <a:schemeClr val="bg1"/>
                </a:solidFill>
                <a:latin typeface="Impact" panose="020B0806030902050204" pitchFamily="34" charset="0"/>
              </a:rPr>
              <a:t>TECH</a:t>
            </a:r>
          </a:p>
        </p:txBody>
      </p:sp>
      <p:sp>
        <p:nvSpPr>
          <p:cNvPr id="103" name="TextBox 102"/>
          <p:cNvSpPr txBox="1"/>
          <p:nvPr/>
        </p:nvSpPr>
        <p:spPr>
          <a:xfrm>
            <a:off x="5484349" y="534882"/>
            <a:ext cx="1763545" cy="461665"/>
          </a:xfrm>
          <a:prstGeom prst="rect">
            <a:avLst/>
          </a:prstGeom>
          <a:noFill/>
        </p:spPr>
        <p:txBody>
          <a:bodyPr wrap="square" rtlCol="0">
            <a:spAutoFit/>
          </a:bodyPr>
          <a:lstStyle/>
          <a:p>
            <a:pPr algn="ctr"/>
            <a:r>
              <a:rPr lang="en-US" sz="2400" dirty="0">
                <a:solidFill>
                  <a:schemeClr val="bg1"/>
                </a:solidFill>
                <a:latin typeface="Impact" panose="020B0806030902050204" pitchFamily="34" charset="0"/>
              </a:rPr>
              <a:t>MECHANICAL</a:t>
            </a:r>
          </a:p>
        </p:txBody>
      </p:sp>
      <p:sp>
        <p:nvSpPr>
          <p:cNvPr id="104" name="TextBox 103"/>
          <p:cNvSpPr txBox="1"/>
          <p:nvPr/>
        </p:nvSpPr>
        <p:spPr>
          <a:xfrm>
            <a:off x="7279326" y="554089"/>
            <a:ext cx="1795350" cy="461665"/>
          </a:xfrm>
          <a:prstGeom prst="rect">
            <a:avLst/>
          </a:prstGeom>
          <a:noFill/>
        </p:spPr>
        <p:txBody>
          <a:bodyPr wrap="square" rtlCol="0">
            <a:spAutoFit/>
          </a:bodyPr>
          <a:lstStyle/>
          <a:p>
            <a:pPr algn="ctr"/>
            <a:r>
              <a:rPr lang="en-US" sz="2400" dirty="0">
                <a:solidFill>
                  <a:schemeClr val="bg1"/>
                </a:solidFill>
                <a:latin typeface="Impact" panose="020B0806030902050204" pitchFamily="34" charset="0"/>
              </a:rPr>
              <a:t>OPERATIONAL</a:t>
            </a:r>
          </a:p>
        </p:txBody>
      </p:sp>
      <p:sp>
        <p:nvSpPr>
          <p:cNvPr id="105" name="Oval 104">
            <a:hlinkClick r:id="rId3" action="ppaction://hlinksldjump"/>
          </p:cNvPr>
          <p:cNvSpPr/>
          <p:nvPr/>
        </p:nvSpPr>
        <p:spPr>
          <a:xfrm>
            <a:off x="195771" y="1812022"/>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hlinkClick r:id="rId4" action="ppaction://hlinksldjump"/>
          </p:cNvPr>
          <p:cNvSpPr/>
          <p:nvPr/>
        </p:nvSpPr>
        <p:spPr>
          <a:xfrm>
            <a:off x="180320" y="2727309"/>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hlinkClick r:id="rId5" action="ppaction://hlinksldjump"/>
          </p:cNvPr>
          <p:cNvSpPr/>
          <p:nvPr/>
        </p:nvSpPr>
        <p:spPr>
          <a:xfrm>
            <a:off x="180320" y="3643455"/>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hlinkClick r:id="rId6" action="ppaction://hlinksldjump"/>
          </p:cNvPr>
          <p:cNvSpPr/>
          <p:nvPr/>
        </p:nvSpPr>
        <p:spPr>
          <a:xfrm>
            <a:off x="190002" y="4632879"/>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hlinkClick r:id="rId7" action="ppaction://hlinksldjump"/>
          </p:cNvPr>
          <p:cNvSpPr/>
          <p:nvPr/>
        </p:nvSpPr>
        <p:spPr>
          <a:xfrm>
            <a:off x="205865" y="5545997"/>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hlinkClick r:id="rId8" action="ppaction://hlinksldjump"/>
          </p:cNvPr>
          <p:cNvSpPr/>
          <p:nvPr/>
        </p:nvSpPr>
        <p:spPr>
          <a:xfrm>
            <a:off x="1973870" y="1839783"/>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hlinkClick r:id="rId9" action="ppaction://hlinksldjump"/>
          </p:cNvPr>
          <p:cNvSpPr/>
          <p:nvPr/>
        </p:nvSpPr>
        <p:spPr>
          <a:xfrm>
            <a:off x="1990137" y="2761479"/>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hlinkClick r:id="rId10" action="ppaction://hlinksldjump"/>
          </p:cNvPr>
          <p:cNvSpPr/>
          <p:nvPr/>
        </p:nvSpPr>
        <p:spPr>
          <a:xfrm>
            <a:off x="1984390" y="3678536"/>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hlinkClick r:id="rId11" action="ppaction://hlinksldjump"/>
          </p:cNvPr>
          <p:cNvSpPr/>
          <p:nvPr/>
        </p:nvSpPr>
        <p:spPr>
          <a:xfrm>
            <a:off x="1985717" y="4632879"/>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hlinkClick r:id="rId12" action="ppaction://hlinksldjump"/>
          </p:cNvPr>
          <p:cNvSpPr/>
          <p:nvPr/>
        </p:nvSpPr>
        <p:spPr>
          <a:xfrm>
            <a:off x="1985717" y="5532352"/>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hlinkClick r:id="rId13" action="ppaction://hlinksldjump"/>
          </p:cNvPr>
          <p:cNvSpPr/>
          <p:nvPr/>
        </p:nvSpPr>
        <p:spPr>
          <a:xfrm>
            <a:off x="3779585" y="1816360"/>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hlinkClick r:id="rId14" action="ppaction://hlinksldjump"/>
          </p:cNvPr>
          <p:cNvSpPr/>
          <p:nvPr/>
        </p:nvSpPr>
        <p:spPr>
          <a:xfrm>
            <a:off x="3779585" y="2756212"/>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hlinkClick r:id="rId15" action="ppaction://hlinksldjump"/>
          </p:cNvPr>
          <p:cNvSpPr/>
          <p:nvPr/>
        </p:nvSpPr>
        <p:spPr>
          <a:xfrm>
            <a:off x="3788361" y="3669047"/>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hlinkClick r:id="rId16" action="ppaction://hlinksldjump"/>
          </p:cNvPr>
          <p:cNvSpPr/>
          <p:nvPr/>
        </p:nvSpPr>
        <p:spPr>
          <a:xfrm>
            <a:off x="3780426" y="4598917"/>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hlinkClick r:id="rId17" action="ppaction://hlinksldjump"/>
          </p:cNvPr>
          <p:cNvSpPr/>
          <p:nvPr/>
        </p:nvSpPr>
        <p:spPr>
          <a:xfrm>
            <a:off x="3780426" y="5530023"/>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hlinkClick r:id="rId18" action="ppaction://hlinksldjump"/>
          </p:cNvPr>
          <p:cNvSpPr/>
          <p:nvPr/>
        </p:nvSpPr>
        <p:spPr>
          <a:xfrm>
            <a:off x="5551530" y="1832732"/>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hlinkClick r:id="rId19" action="ppaction://hlinksldjump"/>
          </p:cNvPr>
          <p:cNvSpPr/>
          <p:nvPr/>
        </p:nvSpPr>
        <p:spPr>
          <a:xfrm>
            <a:off x="5536202" y="2745002"/>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hlinkClick r:id="rId20" action="ppaction://hlinksldjump"/>
          </p:cNvPr>
          <p:cNvSpPr/>
          <p:nvPr/>
        </p:nvSpPr>
        <p:spPr>
          <a:xfrm>
            <a:off x="5534456" y="3659239"/>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hlinkClick r:id="rId21" action="ppaction://hlinksldjump"/>
          </p:cNvPr>
          <p:cNvSpPr/>
          <p:nvPr/>
        </p:nvSpPr>
        <p:spPr>
          <a:xfrm>
            <a:off x="5573084" y="4582521"/>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hlinkClick r:id="rId22" action="ppaction://hlinksldjump"/>
          </p:cNvPr>
          <p:cNvSpPr/>
          <p:nvPr/>
        </p:nvSpPr>
        <p:spPr>
          <a:xfrm>
            <a:off x="5551529" y="5497331"/>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hlinkClick r:id="rId23" action="ppaction://hlinksldjump"/>
          </p:cNvPr>
          <p:cNvSpPr/>
          <p:nvPr/>
        </p:nvSpPr>
        <p:spPr>
          <a:xfrm>
            <a:off x="7327130" y="1829711"/>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hlinkClick r:id="rId24" action="ppaction://hlinksldjump"/>
          </p:cNvPr>
          <p:cNvSpPr/>
          <p:nvPr/>
        </p:nvSpPr>
        <p:spPr>
          <a:xfrm>
            <a:off x="7312905" y="2754078"/>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hlinkClick r:id="rId25" action="ppaction://hlinksldjump"/>
          </p:cNvPr>
          <p:cNvSpPr/>
          <p:nvPr/>
        </p:nvSpPr>
        <p:spPr>
          <a:xfrm>
            <a:off x="7329398" y="3659239"/>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hlinkClick r:id="rId26" action="ppaction://hlinksldjump"/>
          </p:cNvPr>
          <p:cNvSpPr/>
          <p:nvPr/>
        </p:nvSpPr>
        <p:spPr>
          <a:xfrm>
            <a:off x="7329397" y="4548118"/>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hlinkClick r:id="rId27" action="ppaction://hlinksldjump"/>
          </p:cNvPr>
          <p:cNvSpPr/>
          <p:nvPr/>
        </p:nvSpPr>
        <p:spPr>
          <a:xfrm>
            <a:off x="7335075" y="5479631"/>
            <a:ext cx="332735" cy="299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11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172" y="329656"/>
            <a:ext cx="8187655" cy="1384995"/>
          </a:xfrm>
          <a:prstGeom prst="rect">
            <a:avLst/>
          </a:prstGeom>
          <a:noFill/>
        </p:spPr>
        <p:txBody>
          <a:bodyPr wrap="square" rtlCol="0">
            <a:spAutoFit/>
          </a:bodyPr>
          <a:lstStyle/>
          <a:p>
            <a:pPr algn="ctr"/>
            <a:r>
              <a:rPr lang="en-US" sz="2800" dirty="0">
                <a:solidFill>
                  <a:schemeClr val="bg1"/>
                </a:solidFill>
                <a:latin typeface="Aharoni" panose="02010803020104030203" pitchFamily="2" charset="-79"/>
                <a:cs typeface="Aharoni" panose="02010803020104030203" pitchFamily="2" charset="-79"/>
              </a:rPr>
              <a:t>The meter indicates there is a small leak in a large irrigation system. What do you recommend doing to find the leak?</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561" y="2155970"/>
            <a:ext cx="8060195" cy="4278094"/>
          </a:xfrm>
          <a:prstGeom prst="rect">
            <a:avLst/>
          </a:prstGeom>
          <a:noFill/>
        </p:spPr>
        <p:txBody>
          <a:bodyPr wrap="square" rtlCol="0">
            <a:spAutoFit/>
          </a:bodyPr>
          <a:lstStyle/>
          <a:p>
            <a:pPr algn="ctr">
              <a:spcAft>
                <a:spcPts val="600"/>
              </a:spcAft>
            </a:pPr>
            <a:r>
              <a:rPr lang="en-US" sz="2800" dirty="0">
                <a:solidFill>
                  <a:srgbClr val="FFC000"/>
                </a:solidFill>
                <a:latin typeface="Aharoni" panose="02010803020104030203" pitchFamily="2" charset="-79"/>
                <a:cs typeface="Aharoni" panose="02010803020104030203" pitchFamily="2" charset="-79"/>
              </a:rPr>
              <a:t>Answers:</a:t>
            </a:r>
          </a:p>
          <a:p>
            <a:pPr marL="342900" indent="-342900">
              <a:spcAft>
                <a:spcPts val="600"/>
              </a:spcAft>
              <a:buAutoNum type="arabicPeriod"/>
            </a:pPr>
            <a:r>
              <a:rPr lang="en-US" sz="2800" dirty="0">
                <a:solidFill>
                  <a:srgbClr val="FFC000"/>
                </a:solidFill>
                <a:latin typeface="Aharoni" panose="02010803020104030203" pitchFamily="2" charset="-79"/>
                <a:cs typeface="Aharoni" panose="02010803020104030203" pitchFamily="2" charset="-79"/>
              </a:rPr>
              <a:t>Turn of the irrigation for several days then walk the landscape to look for wet areas. </a:t>
            </a:r>
          </a:p>
          <a:p>
            <a:pPr marL="342900" indent="-342900">
              <a:spcAft>
                <a:spcPts val="1200"/>
              </a:spcAft>
              <a:buAutoNum type="arabicPeriod"/>
            </a:pPr>
            <a:r>
              <a:rPr lang="en-US" sz="2800" dirty="0">
                <a:solidFill>
                  <a:srgbClr val="FFC000"/>
                </a:solidFill>
                <a:latin typeface="Aharoni" panose="02010803020104030203" pitchFamily="2" charset="-79"/>
                <a:cs typeface="Aharoni" panose="02010803020104030203" pitchFamily="2" charset="-79"/>
              </a:rPr>
              <a:t>With the irrigation turned off, open each valve box to look for water and listen for any flow through the valve. It may be helpful to use an irrigation stethoscope to listen to valves. Manually turn each valve on and off and listen/look for any changes.</a:t>
            </a:r>
          </a:p>
        </p:txBody>
      </p:sp>
    </p:spTree>
    <p:extLst>
      <p:ext uri="{BB962C8B-B14F-4D97-AF65-F5344CB8AC3E}">
        <p14:creationId xmlns:p14="http://schemas.microsoft.com/office/powerpoint/2010/main" val="205827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173" y="457671"/>
            <a:ext cx="8217016" cy="954107"/>
          </a:xfrm>
          <a:prstGeom prst="rect">
            <a:avLst/>
          </a:prstGeom>
          <a:noFill/>
        </p:spPr>
        <p:txBody>
          <a:bodyPr wrap="square" rtlCol="0">
            <a:spAutoFit/>
          </a:bodyPr>
          <a:lstStyle/>
          <a:p>
            <a:pPr algn="ctr"/>
            <a:r>
              <a:rPr lang="en-US" sz="2800" dirty="0">
                <a:solidFill>
                  <a:schemeClr val="bg1"/>
                </a:solidFill>
                <a:latin typeface="Aharoni" panose="02010803020104030203" pitchFamily="2" charset="-79"/>
                <a:cs typeface="Aharoni" panose="02010803020104030203" pitchFamily="2" charset="-79"/>
              </a:rPr>
              <a:t>Using the image below, explain to a customer how weather-based irrigation controllers work.</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6895" y="2297448"/>
            <a:ext cx="8187655" cy="523220"/>
          </a:xfrm>
          <a:prstGeom prst="rect">
            <a:avLst/>
          </a:prstGeom>
          <a:noFill/>
        </p:spPr>
        <p:txBody>
          <a:bodyPr wrap="square" rtlCol="0">
            <a:spAutoFit/>
          </a:bodyPr>
          <a:lstStyle/>
          <a:p>
            <a:pPr algn="ctr"/>
            <a:r>
              <a:rPr lang="en-US" sz="2800" dirty="0">
                <a:solidFill>
                  <a:srgbClr val="FFC000"/>
                </a:solidFill>
                <a:latin typeface="Aharoni" panose="02010803020104030203" pitchFamily="2" charset="-79"/>
                <a:cs typeface="Aharoni" panose="02010803020104030203" pitchFamily="2" charset="-79"/>
              </a:rPr>
              <a:t>Answer:</a:t>
            </a:r>
          </a:p>
        </p:txBody>
      </p:sp>
      <p:sp>
        <p:nvSpPr>
          <p:cNvPr id="3" name="TextBox 2">
            <a:extLst>
              <a:ext uri="{FF2B5EF4-FFF2-40B4-BE49-F238E27FC236}">
                <a16:creationId xmlns:a16="http://schemas.microsoft.com/office/drawing/2014/main" id="{B5D1C2B3-C3D2-4CCB-9CF6-40A0BAC44B61}"/>
              </a:ext>
            </a:extLst>
          </p:cNvPr>
          <p:cNvSpPr txBox="1"/>
          <p:nvPr/>
        </p:nvSpPr>
        <p:spPr>
          <a:xfrm>
            <a:off x="536894" y="6421772"/>
            <a:ext cx="6134069" cy="369332"/>
          </a:xfrm>
          <a:prstGeom prst="rect">
            <a:avLst/>
          </a:prstGeom>
          <a:noFill/>
        </p:spPr>
        <p:txBody>
          <a:bodyPr wrap="square" rtlCol="0">
            <a:spAutoFit/>
          </a:bodyPr>
          <a:lstStyle/>
          <a:p>
            <a:r>
              <a:rPr lang="en-US" dirty="0"/>
              <a:t>Image courtesy of Town of Gilbert Water Conservation</a:t>
            </a:r>
          </a:p>
        </p:txBody>
      </p:sp>
      <p:pic>
        <p:nvPicPr>
          <p:cNvPr id="4" name="Picture 3">
            <a:extLst>
              <a:ext uri="{FF2B5EF4-FFF2-40B4-BE49-F238E27FC236}">
                <a16:creationId xmlns:a16="http://schemas.microsoft.com/office/drawing/2014/main" id="{FB3B57FF-6E63-4990-999B-DDEE1239A7F0}"/>
              </a:ext>
            </a:extLst>
          </p:cNvPr>
          <p:cNvPicPr>
            <a:picLocks noChangeAspect="1"/>
          </p:cNvPicPr>
          <p:nvPr/>
        </p:nvPicPr>
        <p:blipFill>
          <a:blip r:embed="rId4"/>
          <a:stretch>
            <a:fillRect/>
          </a:stretch>
        </p:blipFill>
        <p:spPr>
          <a:xfrm>
            <a:off x="478172" y="2665958"/>
            <a:ext cx="8468591" cy="2301189"/>
          </a:xfrm>
          <a:prstGeom prst="rect">
            <a:avLst/>
          </a:prstGeom>
        </p:spPr>
      </p:pic>
    </p:spTree>
    <p:extLst>
      <p:ext uri="{BB962C8B-B14F-4D97-AF65-F5344CB8AC3E}">
        <p14:creationId xmlns:p14="http://schemas.microsoft.com/office/powerpoint/2010/main" val="81328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9450" y="2040795"/>
            <a:ext cx="8187655" cy="523220"/>
          </a:xfrm>
          <a:prstGeom prst="rect">
            <a:avLst/>
          </a:prstGeom>
          <a:noFill/>
        </p:spPr>
        <p:txBody>
          <a:bodyPr wrap="square" rtlCol="0">
            <a:spAutoFit/>
          </a:bodyPr>
          <a:lstStyle/>
          <a:p>
            <a:pPr algn="ctr"/>
            <a:r>
              <a:rPr lang="en-US" sz="2800" dirty="0">
                <a:solidFill>
                  <a:srgbClr val="FFC000"/>
                </a:solidFill>
                <a:latin typeface="Aharoni" panose="02010803020104030203" pitchFamily="2" charset="-79"/>
                <a:cs typeface="Aharoni" panose="02010803020104030203" pitchFamily="2" charset="-79"/>
              </a:rPr>
              <a:t>Answer: counterflow  </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FAEEDE5-6CFD-49FF-BEAF-9748F63E9FA0}"/>
              </a:ext>
            </a:extLst>
          </p:cNvPr>
          <p:cNvSpPr txBox="1"/>
          <p:nvPr/>
        </p:nvSpPr>
        <p:spPr>
          <a:xfrm>
            <a:off x="499145" y="475795"/>
            <a:ext cx="8187655" cy="1077218"/>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Is this a crossflow or counterflow </a:t>
            </a:r>
            <a:br>
              <a:rPr lang="en-US" sz="3200" dirty="0">
                <a:solidFill>
                  <a:schemeClr val="bg1"/>
                </a:solidFill>
                <a:latin typeface="Aharoni" panose="02010803020104030203" pitchFamily="2" charset="-79"/>
                <a:cs typeface="Aharoni" panose="02010803020104030203" pitchFamily="2" charset="-79"/>
              </a:rPr>
            </a:br>
            <a:r>
              <a:rPr lang="en-US" sz="3200" dirty="0">
                <a:solidFill>
                  <a:schemeClr val="bg1"/>
                </a:solidFill>
                <a:latin typeface="Aharoni" panose="02010803020104030203" pitchFamily="2" charset="-79"/>
                <a:cs typeface="Aharoni" panose="02010803020104030203" pitchFamily="2" charset="-79"/>
              </a:rPr>
              <a:t>cooling tower? </a:t>
            </a:r>
          </a:p>
        </p:txBody>
      </p:sp>
      <p:pic>
        <p:nvPicPr>
          <p:cNvPr id="10" name="Content Placeholder 5">
            <a:extLst>
              <a:ext uri="{FF2B5EF4-FFF2-40B4-BE49-F238E27FC236}">
                <a16:creationId xmlns:a16="http://schemas.microsoft.com/office/drawing/2014/main" id="{B43F20E8-7F8A-4E16-B2B3-9ADC1BBA5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359" y="2586027"/>
            <a:ext cx="6205787" cy="3490756"/>
          </a:xfrm>
          <a:prstGeom prst="rect">
            <a:avLst/>
          </a:prstGeom>
        </p:spPr>
      </p:pic>
      <p:sp>
        <p:nvSpPr>
          <p:cNvPr id="11" name="TextBox 10">
            <a:extLst>
              <a:ext uri="{FF2B5EF4-FFF2-40B4-BE49-F238E27FC236}">
                <a16:creationId xmlns:a16="http://schemas.microsoft.com/office/drawing/2014/main" id="{179BF833-0742-4027-8F88-B42786321B84}"/>
              </a:ext>
            </a:extLst>
          </p:cNvPr>
          <p:cNvSpPr txBox="1"/>
          <p:nvPr/>
        </p:nvSpPr>
        <p:spPr>
          <a:xfrm>
            <a:off x="1574359" y="6458288"/>
            <a:ext cx="5867400" cy="369332"/>
          </a:xfrm>
          <a:prstGeom prst="rect">
            <a:avLst/>
          </a:prstGeom>
          <a:noFill/>
        </p:spPr>
        <p:txBody>
          <a:bodyPr wrap="square">
            <a:spAutoFit/>
          </a:bodyPr>
          <a:lstStyle/>
          <a:p>
            <a:pPr>
              <a:defRPr/>
            </a:pPr>
            <a:r>
              <a:rPr lang="en-US" sz="1800" dirty="0">
                <a:cs typeface="Arial" charset="0"/>
              </a:rPr>
              <a:t>Source:  </a:t>
            </a:r>
            <a:r>
              <a:rPr lang="en-US" dirty="0">
                <a:hlinkClick r:id="rId5"/>
              </a:rPr>
              <a:t>https://spxcooling.com/coolingtowers/</a:t>
            </a:r>
            <a:endParaRPr lang="en-US" sz="1800" dirty="0">
              <a:cs typeface="Arial" charset="0"/>
            </a:endParaRPr>
          </a:p>
        </p:txBody>
      </p:sp>
    </p:spTree>
    <p:extLst>
      <p:ext uri="{BB962C8B-B14F-4D97-AF65-F5344CB8AC3E}">
        <p14:creationId xmlns:p14="http://schemas.microsoft.com/office/powerpoint/2010/main" val="3526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172" y="363840"/>
            <a:ext cx="8187655" cy="1077218"/>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What is the recommended food </a:t>
            </a:r>
            <a:br>
              <a:rPr lang="en-US" sz="3200" dirty="0">
                <a:solidFill>
                  <a:schemeClr val="bg1"/>
                </a:solidFill>
                <a:latin typeface="Aharoni" panose="02010803020104030203" pitchFamily="2" charset="-79"/>
                <a:cs typeface="Aharoni" panose="02010803020104030203" pitchFamily="2" charset="-79"/>
              </a:rPr>
            </a:br>
            <a:r>
              <a:rPr lang="en-US" sz="3200" dirty="0">
                <a:solidFill>
                  <a:schemeClr val="bg1"/>
                </a:solidFill>
                <a:latin typeface="Aharoni" panose="02010803020104030203" pitchFamily="2" charset="-79"/>
                <a:cs typeface="Aharoni" panose="02010803020104030203" pitchFamily="2" charset="-79"/>
              </a:rPr>
              <a:t>defrost technique? Why?</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8172" y="2130068"/>
            <a:ext cx="8164584" cy="1015663"/>
          </a:xfrm>
          <a:prstGeom prst="rect">
            <a:avLst/>
          </a:prstGeom>
          <a:noFill/>
        </p:spPr>
        <p:txBody>
          <a:bodyPr wrap="square" rtlCol="0">
            <a:spAutoFit/>
          </a:bodyPr>
          <a:lstStyle/>
          <a:p>
            <a:pPr algn="ctr"/>
            <a:r>
              <a:rPr lang="en-US" sz="2000" dirty="0">
                <a:solidFill>
                  <a:srgbClr val="FFC000"/>
                </a:solidFill>
                <a:latin typeface="Aharoni" panose="02010803020104030203" pitchFamily="2" charset="-79"/>
                <a:cs typeface="Aharoni" panose="02010803020104030203" pitchFamily="2" charset="-79"/>
              </a:rPr>
              <a:t>Answer: Recommend to defrost ahead of time to avoid water waste. If not possible, recommend to soak (if in compliance </a:t>
            </a:r>
            <a:br>
              <a:rPr lang="en-US" sz="2000" dirty="0">
                <a:solidFill>
                  <a:srgbClr val="FFC000"/>
                </a:solidFill>
                <a:latin typeface="Aharoni" panose="02010803020104030203" pitchFamily="2" charset="-79"/>
                <a:cs typeface="Aharoni" panose="02010803020104030203" pitchFamily="2" charset="-79"/>
              </a:rPr>
            </a:br>
            <a:r>
              <a:rPr lang="en-US" sz="2000" dirty="0">
                <a:solidFill>
                  <a:srgbClr val="FFC000"/>
                </a:solidFill>
                <a:latin typeface="Aharoni" panose="02010803020104030203" pitchFamily="2" charset="-79"/>
                <a:cs typeface="Aharoni" panose="02010803020104030203" pitchFamily="2" charset="-79"/>
              </a:rPr>
              <a:t>with health code).</a:t>
            </a:r>
          </a:p>
        </p:txBody>
      </p:sp>
      <p:pic>
        <p:nvPicPr>
          <p:cNvPr id="3" name="Picture 2" descr="A picture containing indoor, metal, tray, knife&#10;&#10;Description automatically generated">
            <a:extLst>
              <a:ext uri="{FF2B5EF4-FFF2-40B4-BE49-F238E27FC236}">
                <a16:creationId xmlns:a16="http://schemas.microsoft.com/office/drawing/2014/main" id="{7809012F-5747-48DC-B39B-1F80CA1AD1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472" r="28651"/>
          <a:stretch/>
        </p:blipFill>
        <p:spPr>
          <a:xfrm rot="5400000">
            <a:off x="1096316" y="3133668"/>
            <a:ext cx="3024841" cy="2928608"/>
          </a:xfrm>
          <a:prstGeom prst="rect">
            <a:avLst/>
          </a:prstGeom>
        </p:spPr>
      </p:pic>
      <p:pic>
        <p:nvPicPr>
          <p:cNvPr id="12" name="Content Placeholder 5" descr="A pot with food in it&#10;&#10;Description automatically generated">
            <a:extLst>
              <a:ext uri="{FF2B5EF4-FFF2-40B4-BE49-F238E27FC236}">
                <a16:creationId xmlns:a16="http://schemas.microsoft.com/office/drawing/2014/main" id="{8E380129-8355-4E25-B00D-5B816A3F3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2420" y="3188822"/>
            <a:ext cx="3732394" cy="2799296"/>
          </a:xfrm>
          <a:prstGeom prst="rect">
            <a:avLst/>
          </a:prstGeom>
        </p:spPr>
      </p:pic>
      <p:sp>
        <p:nvSpPr>
          <p:cNvPr id="2" name="Oval 1">
            <a:extLst>
              <a:ext uri="{FF2B5EF4-FFF2-40B4-BE49-F238E27FC236}">
                <a16:creationId xmlns:a16="http://schemas.microsoft.com/office/drawing/2014/main" id="{D2E89B48-2007-4B94-8275-32F43AA15FE8}"/>
              </a:ext>
            </a:extLst>
          </p:cNvPr>
          <p:cNvSpPr/>
          <p:nvPr/>
        </p:nvSpPr>
        <p:spPr>
          <a:xfrm>
            <a:off x="822120" y="2880050"/>
            <a:ext cx="3573235" cy="3416841"/>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2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172" y="363840"/>
            <a:ext cx="8187655" cy="1077218"/>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Describe the benefit of water efficiency beyond just water savings. </a:t>
            </a:r>
          </a:p>
        </p:txBody>
      </p:sp>
      <p:sp>
        <p:nvSpPr>
          <p:cNvPr id="12" name="TextBox 11"/>
          <p:cNvSpPr txBox="1"/>
          <p:nvPr/>
        </p:nvSpPr>
        <p:spPr>
          <a:xfrm>
            <a:off x="704341" y="2025532"/>
            <a:ext cx="7794040" cy="4401205"/>
          </a:xfrm>
          <a:prstGeom prst="rect">
            <a:avLst/>
          </a:prstGeom>
          <a:noFill/>
        </p:spPr>
        <p:txBody>
          <a:bodyPr wrap="square" rtlCol="0">
            <a:spAutoFit/>
          </a:bodyPr>
          <a:lstStyle/>
          <a:p>
            <a:pPr algn="ctr"/>
            <a:r>
              <a:rPr lang="en-US" sz="2800" dirty="0">
                <a:solidFill>
                  <a:srgbClr val="FFC000"/>
                </a:solidFill>
                <a:latin typeface="Aharoni" panose="02010803020104030203" pitchFamily="2" charset="-79"/>
                <a:cs typeface="Aharoni" panose="02010803020104030203" pitchFamily="2" charset="-79"/>
              </a:rPr>
              <a:t>Answers:</a:t>
            </a:r>
          </a:p>
          <a:p>
            <a:pPr marL="457200" indent="-457200">
              <a:buAutoNum type="arabicPeriod"/>
            </a:pPr>
            <a:r>
              <a:rPr lang="en-US" sz="2800" dirty="0">
                <a:solidFill>
                  <a:srgbClr val="FFC000"/>
                </a:solidFill>
                <a:latin typeface="Aharoni" panose="02010803020104030203" pitchFamily="2" charset="-79"/>
                <a:cs typeface="Aharoni" panose="02010803020104030203" pitchFamily="2" charset="-79"/>
              </a:rPr>
              <a:t>Reduces peak flows to wastewater treatments.</a:t>
            </a:r>
          </a:p>
          <a:p>
            <a:pPr marL="457200" indent="-457200">
              <a:buAutoNum type="arabicPeriod"/>
            </a:pPr>
            <a:r>
              <a:rPr lang="en-US" sz="2800" dirty="0">
                <a:solidFill>
                  <a:srgbClr val="FFC000"/>
                </a:solidFill>
                <a:latin typeface="Aharoni" panose="02010803020104030203" pitchFamily="2" charset="-79"/>
                <a:cs typeface="Aharoni" panose="02010803020104030203" pitchFamily="2" charset="-79"/>
              </a:rPr>
              <a:t>Reduces peak demand at water treatment. </a:t>
            </a:r>
          </a:p>
          <a:p>
            <a:pPr marL="457200" indent="-457200">
              <a:buAutoNum type="arabicPeriod"/>
            </a:pPr>
            <a:r>
              <a:rPr lang="en-US" sz="2800" dirty="0">
                <a:solidFill>
                  <a:srgbClr val="FFC000"/>
                </a:solidFill>
                <a:latin typeface="Aharoni" panose="02010803020104030203" pitchFamily="2" charset="-79"/>
                <a:cs typeface="Aharoni" panose="02010803020104030203" pitchFamily="2" charset="-79"/>
              </a:rPr>
              <a:t>Reduces size and delays timing of new infrastructure.</a:t>
            </a:r>
          </a:p>
          <a:p>
            <a:pPr marL="457200" indent="-457200">
              <a:buAutoNum type="arabicPeriod"/>
            </a:pPr>
            <a:r>
              <a:rPr lang="en-US" sz="2800" dirty="0">
                <a:solidFill>
                  <a:srgbClr val="FFC000"/>
                </a:solidFill>
                <a:latin typeface="Aharoni" panose="02010803020104030203" pitchFamily="2" charset="-79"/>
                <a:cs typeface="Aharoni" panose="02010803020104030203" pitchFamily="2" charset="-79"/>
              </a:rPr>
              <a:t>The cost of water will always increase but conservation keeps it less expensive.</a:t>
            </a:r>
          </a:p>
          <a:p>
            <a:pPr marL="457200" indent="-457200">
              <a:buAutoNum type="arabicPeriod"/>
            </a:pPr>
            <a:r>
              <a:rPr lang="en-US" sz="2800" dirty="0">
                <a:solidFill>
                  <a:srgbClr val="FFC000"/>
                </a:solidFill>
                <a:latin typeface="Aharoni" panose="02010803020104030203" pitchFamily="2" charset="-79"/>
                <a:cs typeface="Aharoni" panose="02010803020104030203" pitchFamily="2" charset="-79"/>
              </a:rPr>
              <a:t>Prevents damage to infrastructure.</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60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1700091-51B9-43A5-AB3C-B9324094D4F1}"/>
              </a:ext>
            </a:extLst>
          </p:cNvPr>
          <p:cNvSpPr txBox="1"/>
          <p:nvPr/>
        </p:nvSpPr>
        <p:spPr>
          <a:xfrm>
            <a:off x="478172" y="398024"/>
            <a:ext cx="8187655" cy="1077218"/>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Describe how to initiate a blowdown cycle on the controller pictured below:</a:t>
            </a:r>
          </a:p>
        </p:txBody>
      </p:sp>
      <p:sp>
        <p:nvSpPr>
          <p:cNvPr id="9" name="TextBox 8">
            <a:extLst>
              <a:ext uri="{FF2B5EF4-FFF2-40B4-BE49-F238E27FC236}">
                <a16:creationId xmlns:a16="http://schemas.microsoft.com/office/drawing/2014/main" id="{C9B9FFA2-8266-420D-8967-44CED1B84364}"/>
              </a:ext>
            </a:extLst>
          </p:cNvPr>
          <p:cNvSpPr txBox="1"/>
          <p:nvPr/>
        </p:nvSpPr>
        <p:spPr>
          <a:xfrm>
            <a:off x="4191164" y="2417747"/>
            <a:ext cx="4533386" cy="461665"/>
          </a:xfrm>
          <a:prstGeom prst="rect">
            <a:avLst/>
          </a:prstGeom>
          <a:noFill/>
        </p:spPr>
        <p:txBody>
          <a:bodyPr wrap="square" rtlCol="0">
            <a:spAutoFit/>
          </a:bodyPr>
          <a:lstStyle/>
          <a:p>
            <a:r>
              <a:rPr lang="en-US" sz="2400" dirty="0">
                <a:solidFill>
                  <a:srgbClr val="FFC000"/>
                </a:solidFill>
                <a:latin typeface="Aharoni" panose="02010803020104030203" pitchFamily="2" charset="-79"/>
                <a:cs typeface="Aharoni" panose="02010803020104030203" pitchFamily="2" charset="-79"/>
              </a:rPr>
              <a:t>Press and hold “test” button.</a:t>
            </a:r>
          </a:p>
        </p:txBody>
      </p:sp>
      <p:pic>
        <p:nvPicPr>
          <p:cNvPr id="10" name="Picture 9">
            <a:extLst>
              <a:ext uri="{FF2B5EF4-FFF2-40B4-BE49-F238E27FC236}">
                <a16:creationId xmlns:a16="http://schemas.microsoft.com/office/drawing/2014/main" id="{4D1AE426-4CE7-419F-8E90-06D2919E80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771" y="2271264"/>
            <a:ext cx="2870649" cy="3827532"/>
          </a:xfrm>
          <a:prstGeom prst="rect">
            <a:avLst/>
          </a:prstGeom>
        </p:spPr>
      </p:pic>
    </p:spTree>
    <p:extLst>
      <p:ext uri="{BB962C8B-B14F-4D97-AF65-F5344CB8AC3E}">
        <p14:creationId xmlns:p14="http://schemas.microsoft.com/office/powerpoint/2010/main" val="303209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E2EB0B4-C757-457B-A38B-AB8AAC35ED77}"/>
              </a:ext>
            </a:extLst>
          </p:cNvPr>
          <p:cNvSpPr txBox="1"/>
          <p:nvPr/>
        </p:nvSpPr>
        <p:spPr>
          <a:xfrm>
            <a:off x="478172" y="440754"/>
            <a:ext cx="8187655" cy="954107"/>
          </a:xfrm>
          <a:prstGeom prst="rect">
            <a:avLst/>
          </a:prstGeom>
          <a:noFill/>
        </p:spPr>
        <p:txBody>
          <a:bodyPr wrap="square" rtlCol="0">
            <a:spAutoFit/>
          </a:bodyPr>
          <a:lstStyle/>
          <a:p>
            <a:pPr algn="ctr"/>
            <a:r>
              <a:rPr lang="en-US" sz="2800" dirty="0">
                <a:solidFill>
                  <a:schemeClr val="bg1"/>
                </a:solidFill>
                <a:latin typeface="Aharoni" panose="02010803020104030203" pitchFamily="2" charset="-79"/>
                <a:cs typeface="Aharoni" panose="02010803020104030203" pitchFamily="2" charset="-79"/>
              </a:rPr>
              <a:t>If you see constant flow into the drain from the black pipe, what are two possible causes? </a:t>
            </a:r>
          </a:p>
        </p:txBody>
      </p:sp>
      <p:sp>
        <p:nvSpPr>
          <p:cNvPr id="14" name="TextBox 13">
            <a:extLst>
              <a:ext uri="{FF2B5EF4-FFF2-40B4-BE49-F238E27FC236}">
                <a16:creationId xmlns:a16="http://schemas.microsoft.com/office/drawing/2014/main" id="{8614CAA8-E1D3-4531-9554-C65B885D4FB5}"/>
              </a:ext>
            </a:extLst>
          </p:cNvPr>
          <p:cNvSpPr txBox="1"/>
          <p:nvPr/>
        </p:nvSpPr>
        <p:spPr>
          <a:xfrm>
            <a:off x="550742" y="2612176"/>
            <a:ext cx="4500303" cy="3539430"/>
          </a:xfrm>
          <a:prstGeom prst="rect">
            <a:avLst/>
          </a:prstGeom>
          <a:noFill/>
        </p:spPr>
        <p:txBody>
          <a:bodyPr wrap="square" rtlCol="0">
            <a:spAutoFit/>
          </a:bodyPr>
          <a:lstStyle/>
          <a:p>
            <a:r>
              <a:rPr lang="en-US" sz="2800" dirty="0">
                <a:solidFill>
                  <a:srgbClr val="FFC000"/>
                </a:solidFill>
                <a:latin typeface="Aharoni" panose="02010803020104030203" pitchFamily="2" charset="-79"/>
                <a:cs typeface="Aharoni" panose="02010803020104030203" pitchFamily="2" charset="-79"/>
              </a:rPr>
              <a:t>Flow from the black pipe would be overflow from inside the basin. Reasons for this could include:</a:t>
            </a:r>
          </a:p>
          <a:p>
            <a:pPr marL="914400" lvl="1" indent="-457200">
              <a:buFont typeface="+mj-lt"/>
              <a:buAutoNum type="arabicPeriod"/>
            </a:pPr>
            <a:r>
              <a:rPr lang="en-US" sz="2800" dirty="0">
                <a:solidFill>
                  <a:srgbClr val="FFC000"/>
                </a:solidFill>
                <a:latin typeface="Aharoni" panose="02010803020104030203" pitchFamily="2" charset="-79"/>
                <a:cs typeface="Aharoni" panose="02010803020104030203" pitchFamily="2" charset="-79"/>
              </a:rPr>
              <a:t>Stuck float valve</a:t>
            </a:r>
          </a:p>
          <a:p>
            <a:pPr marL="914400" lvl="1" indent="-457200">
              <a:buFont typeface="+mj-lt"/>
              <a:buAutoNum type="arabicPeriod"/>
            </a:pPr>
            <a:r>
              <a:rPr lang="en-US" sz="2800" dirty="0">
                <a:solidFill>
                  <a:srgbClr val="FFC000"/>
                </a:solidFill>
                <a:latin typeface="Aharoni" panose="02010803020104030203" pitchFamily="2" charset="-79"/>
                <a:cs typeface="Aharoni" panose="02010803020104030203" pitchFamily="2" charset="-79"/>
              </a:rPr>
              <a:t>Water level set too high (seasonal adjustment)</a:t>
            </a:r>
          </a:p>
        </p:txBody>
      </p:sp>
      <p:pic>
        <p:nvPicPr>
          <p:cNvPr id="15" name="Picture 14">
            <a:extLst>
              <a:ext uri="{FF2B5EF4-FFF2-40B4-BE49-F238E27FC236}">
                <a16:creationId xmlns:a16="http://schemas.microsoft.com/office/drawing/2014/main" id="{2BE81E55-0D96-42DA-A73F-53E788C64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123615" y="2581750"/>
            <a:ext cx="3198264" cy="3198264"/>
          </a:xfrm>
          <a:prstGeom prst="rect">
            <a:avLst/>
          </a:prstGeom>
        </p:spPr>
      </p:pic>
      <p:sp>
        <p:nvSpPr>
          <p:cNvPr id="2" name="TextBox 1">
            <a:extLst>
              <a:ext uri="{FF2B5EF4-FFF2-40B4-BE49-F238E27FC236}">
                <a16:creationId xmlns:a16="http://schemas.microsoft.com/office/drawing/2014/main" id="{33136EBB-E97B-4610-9E3C-9D10E45F92E9}"/>
              </a:ext>
            </a:extLst>
          </p:cNvPr>
          <p:cNvSpPr txBox="1"/>
          <p:nvPr/>
        </p:nvSpPr>
        <p:spPr>
          <a:xfrm>
            <a:off x="1745487" y="2046914"/>
            <a:ext cx="2110812" cy="523220"/>
          </a:xfrm>
          <a:prstGeom prst="rect">
            <a:avLst/>
          </a:prstGeom>
          <a:noFill/>
        </p:spPr>
        <p:txBody>
          <a:bodyPr wrap="square" rtlCol="0">
            <a:spAutoFit/>
          </a:bodyPr>
          <a:lstStyle/>
          <a:p>
            <a:pPr algn="ctr"/>
            <a:r>
              <a:rPr lang="en-US" sz="2800" dirty="0">
                <a:solidFill>
                  <a:srgbClr val="FFC000"/>
                </a:solidFill>
                <a:latin typeface="Aharoni" panose="02010803020104030203" pitchFamily="2" charset="-79"/>
                <a:cs typeface="Aharoni" panose="02010803020104030203" pitchFamily="2" charset="-79"/>
              </a:rPr>
              <a:t>Answer:</a:t>
            </a:r>
            <a:endParaRPr lang="en-US" sz="2800" dirty="0"/>
          </a:p>
        </p:txBody>
      </p:sp>
    </p:spTree>
    <p:extLst>
      <p:ext uri="{BB962C8B-B14F-4D97-AF65-F5344CB8AC3E}">
        <p14:creationId xmlns:p14="http://schemas.microsoft.com/office/powerpoint/2010/main" val="82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E2EB0B4-C757-457B-A38B-AB8AAC35ED77}"/>
              </a:ext>
            </a:extLst>
          </p:cNvPr>
          <p:cNvSpPr txBox="1"/>
          <p:nvPr/>
        </p:nvSpPr>
        <p:spPr>
          <a:xfrm>
            <a:off x="478172" y="398024"/>
            <a:ext cx="8187655" cy="1077218"/>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Share something positive that has resulted from working from home.</a:t>
            </a:r>
          </a:p>
        </p:txBody>
      </p:sp>
      <p:sp>
        <p:nvSpPr>
          <p:cNvPr id="14" name="TextBox 13">
            <a:extLst>
              <a:ext uri="{FF2B5EF4-FFF2-40B4-BE49-F238E27FC236}">
                <a16:creationId xmlns:a16="http://schemas.microsoft.com/office/drawing/2014/main" id="{8614CAA8-E1D3-4531-9554-C65B885D4FB5}"/>
              </a:ext>
            </a:extLst>
          </p:cNvPr>
          <p:cNvSpPr txBox="1"/>
          <p:nvPr/>
        </p:nvSpPr>
        <p:spPr>
          <a:xfrm>
            <a:off x="507533" y="2451931"/>
            <a:ext cx="8158294" cy="461665"/>
          </a:xfrm>
          <a:prstGeom prst="rect">
            <a:avLst/>
          </a:prstGeom>
          <a:noFill/>
        </p:spPr>
        <p:txBody>
          <a:bodyPr wrap="square" rtlCol="0">
            <a:spAutoFit/>
          </a:bodyPr>
          <a:lstStyle/>
          <a:p>
            <a:endParaRPr lang="en-US" sz="2400" dirty="0">
              <a:solidFill>
                <a:srgbClr val="FFC000"/>
              </a:solidFill>
              <a:latin typeface="Aharoni" panose="02010803020104030203" pitchFamily="2" charset="-79"/>
              <a:cs typeface="Aharoni" panose="02010803020104030203" pitchFamily="2" charset="-79"/>
            </a:endParaRPr>
          </a:p>
        </p:txBody>
      </p:sp>
      <p:pic>
        <p:nvPicPr>
          <p:cNvPr id="3" name="Picture 2" descr="A picture containing clock&#10;&#10;Description automatically generated">
            <a:extLst>
              <a:ext uri="{FF2B5EF4-FFF2-40B4-BE49-F238E27FC236}">
                <a16:creationId xmlns:a16="http://schemas.microsoft.com/office/drawing/2014/main" id="{0D06D973-051D-405D-A966-65AB51375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046" y="1732255"/>
            <a:ext cx="4761905" cy="4761905"/>
          </a:xfrm>
          <a:prstGeom prst="rect">
            <a:avLst/>
          </a:prstGeom>
        </p:spPr>
      </p:pic>
    </p:spTree>
    <p:extLst>
      <p:ext uri="{BB962C8B-B14F-4D97-AF65-F5344CB8AC3E}">
        <p14:creationId xmlns:p14="http://schemas.microsoft.com/office/powerpoint/2010/main" val="124619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7533" y="637916"/>
            <a:ext cx="8187655" cy="584775"/>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Define a lavatory faucet.</a:t>
            </a:r>
          </a:p>
        </p:txBody>
      </p:sp>
      <p:sp>
        <p:nvSpPr>
          <p:cNvPr id="12" name="TextBox 11"/>
          <p:cNvSpPr txBox="1"/>
          <p:nvPr/>
        </p:nvSpPr>
        <p:spPr>
          <a:xfrm>
            <a:off x="769121" y="3041804"/>
            <a:ext cx="7917679" cy="2246769"/>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solidFill>
                  <a:srgbClr val="FFC000"/>
                </a:solidFill>
                <a:latin typeface="Aharoni" panose="02010803020104030203" pitchFamily="2" charset="-79"/>
                <a:cs typeface="Aharoni" panose="02010803020104030203" pitchFamily="2" charset="-79"/>
              </a:rPr>
              <a:t>Used only in a restroom</a:t>
            </a:r>
          </a:p>
          <a:p>
            <a:pPr marL="457200" indent="-457200">
              <a:buFont typeface="Wingdings" panose="05000000000000000000" pitchFamily="2" charset="2"/>
              <a:buChar char="ü"/>
            </a:pPr>
            <a:r>
              <a:rPr lang="en-US" sz="2800" dirty="0">
                <a:solidFill>
                  <a:srgbClr val="FFC000"/>
                </a:solidFill>
                <a:latin typeface="Aharoni" panose="02010803020104030203" pitchFamily="2" charset="-79"/>
                <a:cs typeface="Aharoni" panose="02010803020104030203" pitchFamily="2" charset="-79"/>
              </a:rPr>
              <a:t>Used only for hygiene </a:t>
            </a:r>
          </a:p>
          <a:p>
            <a:pPr marL="457200" indent="-457200">
              <a:buFont typeface="Wingdings" panose="05000000000000000000" pitchFamily="2" charset="2"/>
              <a:buChar char="ü"/>
            </a:pPr>
            <a:r>
              <a:rPr lang="en-US" sz="2800" dirty="0">
                <a:solidFill>
                  <a:srgbClr val="FFC000"/>
                </a:solidFill>
                <a:latin typeface="Aharoni" panose="02010803020104030203" pitchFamily="2" charset="-79"/>
                <a:cs typeface="Aharoni" panose="02010803020104030203" pitchFamily="2" charset="-79"/>
              </a:rPr>
              <a:t>NOT: janitor, make-­up, kitchen, hand, laundry, clinical, locker room, or bar sink </a:t>
            </a:r>
          </a:p>
          <a:p>
            <a:pPr algn="ctr"/>
            <a:endParaRPr lang="en-US" sz="2800" dirty="0">
              <a:solidFill>
                <a:srgbClr val="FFC000"/>
              </a:solidFill>
              <a:latin typeface="Aharoni" panose="02010803020104030203" pitchFamily="2" charset="-79"/>
              <a:cs typeface="Aharoni" panose="02010803020104030203" pitchFamily="2" charset="-79"/>
            </a:endParaRP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81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450" y="660461"/>
            <a:ext cx="8187655" cy="584775"/>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Identify this dishwasher style.</a:t>
            </a:r>
          </a:p>
        </p:txBody>
      </p:sp>
      <p:sp>
        <p:nvSpPr>
          <p:cNvPr id="12" name="TextBox 11"/>
          <p:cNvSpPr txBox="1"/>
          <p:nvPr/>
        </p:nvSpPr>
        <p:spPr>
          <a:xfrm>
            <a:off x="478172" y="2006503"/>
            <a:ext cx="8187655" cy="523220"/>
          </a:xfrm>
          <a:prstGeom prst="rect">
            <a:avLst/>
          </a:prstGeom>
          <a:noFill/>
        </p:spPr>
        <p:txBody>
          <a:bodyPr wrap="square" rtlCol="0">
            <a:spAutoFit/>
          </a:bodyPr>
          <a:lstStyle/>
          <a:p>
            <a:pPr algn="ctr"/>
            <a:r>
              <a:rPr lang="en-US" sz="2800" dirty="0">
                <a:solidFill>
                  <a:srgbClr val="FFC000"/>
                </a:solidFill>
                <a:latin typeface="Aharoni" panose="02010803020104030203" pitchFamily="2" charset="-79"/>
                <a:cs typeface="Aharoni" panose="02010803020104030203" pitchFamily="2" charset="-79"/>
              </a:rPr>
              <a:t>Answer: Rack Conveyor</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D89411E-9181-47B3-969E-CB519A6B3B84}"/>
              </a:ext>
            </a:extLst>
          </p:cNvPr>
          <p:cNvPicPr>
            <a:picLocks noChangeAspect="1"/>
          </p:cNvPicPr>
          <p:nvPr/>
        </p:nvPicPr>
        <p:blipFill>
          <a:blip r:embed="rId4"/>
          <a:stretch>
            <a:fillRect/>
          </a:stretch>
        </p:blipFill>
        <p:spPr>
          <a:xfrm>
            <a:off x="1498189" y="2455606"/>
            <a:ext cx="6642922" cy="3924991"/>
          </a:xfrm>
          <a:prstGeom prst="rect">
            <a:avLst/>
          </a:prstGeom>
        </p:spPr>
      </p:pic>
      <p:sp>
        <p:nvSpPr>
          <p:cNvPr id="4" name="Rectangle 3">
            <a:extLst>
              <a:ext uri="{FF2B5EF4-FFF2-40B4-BE49-F238E27FC236}">
                <a16:creationId xmlns:a16="http://schemas.microsoft.com/office/drawing/2014/main" id="{625620A5-755A-4F5C-AFF5-961EB70C44F3}"/>
              </a:ext>
            </a:extLst>
          </p:cNvPr>
          <p:cNvSpPr/>
          <p:nvPr/>
        </p:nvSpPr>
        <p:spPr>
          <a:xfrm>
            <a:off x="1465774" y="6141672"/>
            <a:ext cx="5868503" cy="261610"/>
          </a:xfrm>
          <a:prstGeom prst="rect">
            <a:avLst/>
          </a:prstGeom>
        </p:spPr>
        <p:txBody>
          <a:bodyPr wrap="square">
            <a:spAutoFit/>
          </a:bodyPr>
          <a:lstStyle/>
          <a:p>
            <a:r>
              <a:rPr lang="en-US" sz="1100" dirty="0"/>
              <a:t>http://www.maidaid.co.uk/AX-Flight-Machine.html</a:t>
            </a:r>
          </a:p>
        </p:txBody>
      </p:sp>
    </p:spTree>
    <p:extLst>
      <p:ext uri="{BB962C8B-B14F-4D97-AF65-F5344CB8AC3E}">
        <p14:creationId xmlns:p14="http://schemas.microsoft.com/office/powerpoint/2010/main" val="38434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6895" y="427135"/>
            <a:ext cx="8187655" cy="1077218"/>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What is head-to-head coverage? </a:t>
            </a:r>
            <a:br>
              <a:rPr lang="en-US" sz="3200" dirty="0">
                <a:solidFill>
                  <a:schemeClr val="bg1"/>
                </a:solidFill>
                <a:latin typeface="Aharoni" panose="02010803020104030203" pitchFamily="2" charset="-79"/>
                <a:cs typeface="Aharoni" panose="02010803020104030203" pitchFamily="2" charset="-79"/>
              </a:rPr>
            </a:br>
            <a:r>
              <a:rPr lang="en-US" sz="3200" dirty="0">
                <a:solidFill>
                  <a:schemeClr val="bg1"/>
                </a:solidFill>
                <a:latin typeface="Aharoni" panose="02010803020104030203" pitchFamily="2" charset="-79"/>
                <a:cs typeface="Aharoni" panose="02010803020104030203" pitchFamily="2" charset="-79"/>
              </a:rPr>
              <a:t>Why is it important?</a:t>
            </a:r>
          </a:p>
        </p:txBody>
      </p:sp>
      <p:sp>
        <p:nvSpPr>
          <p:cNvPr id="12" name="TextBox 11"/>
          <p:cNvSpPr txBox="1"/>
          <p:nvPr/>
        </p:nvSpPr>
        <p:spPr>
          <a:xfrm>
            <a:off x="803304" y="5196574"/>
            <a:ext cx="7409203" cy="1323439"/>
          </a:xfrm>
          <a:prstGeom prst="rect">
            <a:avLst/>
          </a:prstGeom>
          <a:noFill/>
        </p:spPr>
        <p:txBody>
          <a:bodyPr wrap="square" rtlCol="0">
            <a:spAutoFit/>
          </a:bodyPr>
          <a:lstStyle/>
          <a:p>
            <a:pPr algn="ctr"/>
            <a:r>
              <a:rPr lang="en-US" sz="2000" dirty="0">
                <a:solidFill>
                  <a:srgbClr val="FFC000"/>
                </a:solidFill>
                <a:latin typeface="Aharoni" panose="02010803020104030203" pitchFamily="2" charset="-79"/>
                <a:cs typeface="Aharoni" panose="02010803020104030203" pitchFamily="2" charset="-79"/>
              </a:rPr>
              <a:t>Answer: Without head-to-head coverage, turf can develop brown areas where water isn’t reaching. People often overcome this by increasing watering time, which results in waste as too much is then applied to other areas.</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76A05C3-1905-4D8C-A923-E136ECA63BB9}"/>
              </a:ext>
            </a:extLst>
          </p:cNvPr>
          <p:cNvPicPr>
            <a:picLocks noChangeAspect="1"/>
          </p:cNvPicPr>
          <p:nvPr/>
        </p:nvPicPr>
        <p:blipFill>
          <a:blip r:embed="rId4"/>
          <a:stretch>
            <a:fillRect/>
          </a:stretch>
        </p:blipFill>
        <p:spPr>
          <a:xfrm>
            <a:off x="942273" y="2255673"/>
            <a:ext cx="7142008" cy="2901441"/>
          </a:xfrm>
          <a:prstGeom prst="rect">
            <a:avLst/>
          </a:prstGeom>
        </p:spPr>
      </p:pic>
      <p:sp>
        <p:nvSpPr>
          <p:cNvPr id="3" name="Rectangle 2">
            <a:extLst>
              <a:ext uri="{FF2B5EF4-FFF2-40B4-BE49-F238E27FC236}">
                <a16:creationId xmlns:a16="http://schemas.microsoft.com/office/drawing/2014/main" id="{C948A641-7940-4F13-9138-677E23274024}"/>
              </a:ext>
            </a:extLst>
          </p:cNvPr>
          <p:cNvSpPr/>
          <p:nvPr/>
        </p:nvSpPr>
        <p:spPr>
          <a:xfrm>
            <a:off x="1000724" y="4856044"/>
            <a:ext cx="4572000" cy="261610"/>
          </a:xfrm>
          <a:prstGeom prst="rect">
            <a:avLst/>
          </a:prstGeom>
        </p:spPr>
        <p:txBody>
          <a:bodyPr>
            <a:spAutoFit/>
          </a:bodyPr>
          <a:lstStyle/>
          <a:p>
            <a:r>
              <a:rPr lang="en-US" sz="1100" dirty="0"/>
              <a:t>http://www.lawnsprinklerservices.net/pages/services/</a:t>
            </a:r>
          </a:p>
        </p:txBody>
      </p:sp>
    </p:spTree>
    <p:extLst>
      <p:ext uri="{BB962C8B-B14F-4D97-AF65-F5344CB8AC3E}">
        <p14:creationId xmlns:p14="http://schemas.microsoft.com/office/powerpoint/2010/main" val="136362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172" y="363840"/>
            <a:ext cx="8187655" cy="1077218"/>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What is scale? </a:t>
            </a:r>
          </a:p>
          <a:p>
            <a:pPr algn="ctr"/>
            <a:r>
              <a:rPr lang="en-US" sz="3200" dirty="0">
                <a:solidFill>
                  <a:schemeClr val="bg1"/>
                </a:solidFill>
                <a:latin typeface="Aharoni" panose="02010803020104030203" pitchFamily="2" charset="-79"/>
                <a:cs typeface="Aharoni" panose="02010803020104030203" pitchFamily="2" charset="-79"/>
              </a:rPr>
              <a:t>How does it impact a cooling tower?</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17294FF-7619-4F6B-B20C-A21CA72B916F}"/>
              </a:ext>
            </a:extLst>
          </p:cNvPr>
          <p:cNvSpPr txBox="1"/>
          <p:nvPr/>
        </p:nvSpPr>
        <p:spPr>
          <a:xfrm>
            <a:off x="478172" y="2250172"/>
            <a:ext cx="8187655" cy="1692771"/>
          </a:xfrm>
          <a:prstGeom prst="rect">
            <a:avLst/>
          </a:prstGeom>
          <a:noFill/>
        </p:spPr>
        <p:txBody>
          <a:bodyPr wrap="square" rtlCol="0">
            <a:spAutoFit/>
          </a:bodyPr>
          <a:lstStyle/>
          <a:p>
            <a:pPr algn="ctr"/>
            <a:r>
              <a:rPr lang="en-US" sz="2600" dirty="0">
                <a:solidFill>
                  <a:srgbClr val="FFC000"/>
                </a:solidFill>
                <a:latin typeface="Aharoni" panose="02010803020104030203" pitchFamily="2" charset="-79"/>
                <a:cs typeface="Aharoni" panose="02010803020104030203" pitchFamily="2" charset="-79"/>
              </a:rPr>
              <a:t>Answer: Scale is caused when minerals precipitate on cooling tower surfaces. This can interfere with heat transfer, restrict water flow, and cause loss of process efficiency and production.</a:t>
            </a:r>
          </a:p>
        </p:txBody>
      </p:sp>
      <p:pic>
        <p:nvPicPr>
          <p:cNvPr id="9" name="Picture 8">
            <a:extLst>
              <a:ext uri="{FF2B5EF4-FFF2-40B4-BE49-F238E27FC236}">
                <a16:creationId xmlns:a16="http://schemas.microsoft.com/office/drawing/2014/main" id="{4A131579-BB8A-4EC8-B54A-5A961CEDE168}"/>
              </a:ext>
            </a:extLst>
          </p:cNvPr>
          <p:cNvPicPr>
            <a:picLocks noChangeAspect="1"/>
          </p:cNvPicPr>
          <p:nvPr/>
        </p:nvPicPr>
        <p:blipFill>
          <a:blip r:embed="rId4"/>
          <a:stretch>
            <a:fillRect/>
          </a:stretch>
        </p:blipFill>
        <p:spPr>
          <a:xfrm>
            <a:off x="3186754" y="3874629"/>
            <a:ext cx="2610020" cy="2555360"/>
          </a:xfrm>
          <a:prstGeom prst="rect">
            <a:avLst/>
          </a:prstGeom>
        </p:spPr>
      </p:pic>
    </p:spTree>
    <p:extLst>
      <p:ext uri="{BB962C8B-B14F-4D97-AF65-F5344CB8AC3E}">
        <p14:creationId xmlns:p14="http://schemas.microsoft.com/office/powerpoint/2010/main" val="53614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AF3302-079B-4CEC-B1B8-F27C30773AD6}"/>
              </a:ext>
            </a:extLst>
          </p:cNvPr>
          <p:cNvSpPr/>
          <p:nvPr/>
        </p:nvSpPr>
        <p:spPr>
          <a:xfrm>
            <a:off x="4628899" y="2432745"/>
            <a:ext cx="3735461" cy="3274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172" y="428011"/>
            <a:ext cx="8187655" cy="1077218"/>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What is the difference between a cooling tower and an evaporative condenser?</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TWB_PofO">
            <a:extLst>
              <a:ext uri="{FF2B5EF4-FFF2-40B4-BE49-F238E27FC236}">
                <a16:creationId xmlns:a16="http://schemas.microsoft.com/office/drawing/2014/main" id="{7EE494D5-6E7A-4A21-B588-3711BD680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144" y="2533023"/>
            <a:ext cx="3547254" cy="30735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F7B24F2-E4CD-46D2-B761-8999E0392AEC}"/>
              </a:ext>
            </a:extLst>
          </p:cNvPr>
          <p:cNvSpPr txBox="1"/>
          <p:nvPr/>
        </p:nvSpPr>
        <p:spPr>
          <a:xfrm>
            <a:off x="664084" y="5791895"/>
            <a:ext cx="3816707" cy="369332"/>
          </a:xfrm>
          <a:prstGeom prst="rect">
            <a:avLst/>
          </a:prstGeom>
          <a:noFill/>
        </p:spPr>
        <p:txBody>
          <a:bodyPr wrap="square" rtlCol="0">
            <a:spAutoFit/>
          </a:bodyPr>
          <a:lstStyle/>
          <a:p>
            <a:r>
              <a:rPr lang="en-US" dirty="0">
                <a:solidFill>
                  <a:srgbClr val="FFC000"/>
                </a:solidFill>
                <a:latin typeface="Aharoni" panose="02010803020104030203" pitchFamily="2" charset="-79"/>
                <a:cs typeface="Aharoni" panose="02010803020104030203" pitchFamily="2" charset="-79"/>
              </a:rPr>
              <a:t>Open-Loop Cooling Tower</a:t>
            </a:r>
          </a:p>
        </p:txBody>
      </p:sp>
      <p:pic>
        <p:nvPicPr>
          <p:cNvPr id="3" name="Picture 2">
            <a:extLst>
              <a:ext uri="{FF2B5EF4-FFF2-40B4-BE49-F238E27FC236}">
                <a16:creationId xmlns:a16="http://schemas.microsoft.com/office/drawing/2014/main" id="{C011B13F-EF2F-4A76-9C62-C9AC78FA7DA5}"/>
              </a:ext>
            </a:extLst>
          </p:cNvPr>
          <p:cNvPicPr>
            <a:picLocks noChangeAspect="1"/>
          </p:cNvPicPr>
          <p:nvPr/>
        </p:nvPicPr>
        <p:blipFill rotWithShape="1">
          <a:blip r:embed="rId5"/>
          <a:srcRect l="6839" t="11214" r="5034"/>
          <a:stretch/>
        </p:blipFill>
        <p:spPr>
          <a:xfrm>
            <a:off x="626280" y="2928099"/>
            <a:ext cx="3854511" cy="2775258"/>
          </a:xfrm>
          <a:prstGeom prst="rect">
            <a:avLst/>
          </a:prstGeom>
        </p:spPr>
      </p:pic>
      <p:sp>
        <p:nvSpPr>
          <p:cNvPr id="2" name="Rectangle 1">
            <a:extLst>
              <a:ext uri="{FF2B5EF4-FFF2-40B4-BE49-F238E27FC236}">
                <a16:creationId xmlns:a16="http://schemas.microsoft.com/office/drawing/2014/main" id="{9C0A0671-3D49-4622-A0F6-0A12AAE389B6}"/>
              </a:ext>
            </a:extLst>
          </p:cNvPr>
          <p:cNvSpPr/>
          <p:nvPr/>
        </p:nvSpPr>
        <p:spPr>
          <a:xfrm>
            <a:off x="478172" y="352684"/>
            <a:ext cx="8390431" cy="1200329"/>
          </a:xfrm>
          <a:prstGeom prst="rect">
            <a:avLst/>
          </a:prstGeom>
          <a:solidFill>
            <a:schemeClr val="bg1"/>
          </a:solidFill>
          <a:ln>
            <a:solidFill>
              <a:srgbClr val="FFC000"/>
            </a:solidFill>
          </a:ln>
        </p:spPr>
        <p:txBody>
          <a:bodyPr wrap="square">
            <a:spAutoFit/>
          </a:bodyPr>
          <a:lstStyle/>
          <a:p>
            <a:r>
              <a:rPr lang="en-US" dirty="0">
                <a:solidFill>
                  <a:schemeClr val="accent5"/>
                </a:solidFill>
              </a:rPr>
              <a:t>An open-loop cooling tower is used to cool water by direct contact between cooling water and a stream of air.</a:t>
            </a:r>
          </a:p>
          <a:p>
            <a:endParaRPr lang="en-US" dirty="0">
              <a:solidFill>
                <a:schemeClr val="accent5"/>
              </a:solidFill>
            </a:endParaRPr>
          </a:p>
          <a:p>
            <a:r>
              <a:rPr lang="en-US" dirty="0">
                <a:solidFill>
                  <a:schemeClr val="accent5"/>
                </a:solidFill>
              </a:rPr>
              <a:t>In a closed-loop cooling tower, the cooling liquid never makes direct contact with the air.</a:t>
            </a:r>
          </a:p>
        </p:txBody>
      </p:sp>
      <p:sp>
        <p:nvSpPr>
          <p:cNvPr id="12" name="TextBox 11">
            <a:extLst>
              <a:ext uri="{FF2B5EF4-FFF2-40B4-BE49-F238E27FC236}">
                <a16:creationId xmlns:a16="http://schemas.microsoft.com/office/drawing/2014/main" id="{4E45B2FC-08F8-4ED6-AF23-08B9723CD24E}"/>
              </a:ext>
            </a:extLst>
          </p:cNvPr>
          <p:cNvSpPr txBox="1"/>
          <p:nvPr/>
        </p:nvSpPr>
        <p:spPr>
          <a:xfrm>
            <a:off x="4571999" y="5789102"/>
            <a:ext cx="3816707" cy="369332"/>
          </a:xfrm>
          <a:prstGeom prst="rect">
            <a:avLst/>
          </a:prstGeom>
          <a:noFill/>
        </p:spPr>
        <p:txBody>
          <a:bodyPr wrap="square" rtlCol="0">
            <a:spAutoFit/>
          </a:bodyPr>
          <a:lstStyle/>
          <a:p>
            <a:r>
              <a:rPr lang="en-US" dirty="0">
                <a:solidFill>
                  <a:srgbClr val="FFC000"/>
                </a:solidFill>
                <a:latin typeface="Aharoni" panose="02010803020104030203" pitchFamily="2" charset="-79"/>
                <a:cs typeface="Aharoni" panose="02010803020104030203" pitchFamily="2" charset="-79"/>
              </a:rPr>
              <a:t>Closed-Loop Cooling Tower</a:t>
            </a:r>
          </a:p>
        </p:txBody>
      </p:sp>
    </p:spTree>
    <p:extLst>
      <p:ext uri="{BB962C8B-B14F-4D97-AF65-F5344CB8AC3E}">
        <p14:creationId xmlns:p14="http://schemas.microsoft.com/office/powerpoint/2010/main" val="80819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172" y="278235"/>
            <a:ext cx="8187655" cy="1384995"/>
          </a:xfrm>
          <a:prstGeom prst="rect">
            <a:avLst/>
          </a:prstGeom>
          <a:noFill/>
        </p:spPr>
        <p:txBody>
          <a:bodyPr wrap="square" rtlCol="0">
            <a:spAutoFit/>
          </a:bodyPr>
          <a:lstStyle/>
          <a:p>
            <a:pPr algn="ctr"/>
            <a:r>
              <a:rPr lang="en-US" sz="2800" dirty="0">
                <a:solidFill>
                  <a:schemeClr val="bg1"/>
                </a:solidFill>
                <a:latin typeface="Aharoni" panose="02010803020104030203" pitchFamily="2" charset="-79"/>
                <a:cs typeface="Aharoni" panose="02010803020104030203" pitchFamily="2" charset="-79"/>
              </a:rPr>
              <a:t>Calculate the COC: </a:t>
            </a:r>
          </a:p>
          <a:p>
            <a:pPr algn="ctr"/>
            <a:r>
              <a:rPr lang="en-US" sz="2800" dirty="0">
                <a:solidFill>
                  <a:schemeClr val="bg1"/>
                </a:solidFill>
                <a:latin typeface="Aharoni" panose="02010803020104030203" pitchFamily="2" charset="-79"/>
                <a:cs typeface="Aharoni" panose="02010803020104030203" pitchFamily="2" charset="-79"/>
              </a:rPr>
              <a:t>MU=346 ppm   BD = 857 ppm</a:t>
            </a:r>
          </a:p>
          <a:p>
            <a:pPr algn="ctr"/>
            <a:r>
              <a:rPr lang="en-US" sz="2800" dirty="0">
                <a:solidFill>
                  <a:schemeClr val="bg1"/>
                </a:solidFill>
                <a:latin typeface="Aharoni" panose="02010803020104030203" pitchFamily="2" charset="-79"/>
                <a:cs typeface="Aharoni" panose="02010803020104030203" pitchFamily="2" charset="-79"/>
              </a:rPr>
              <a:t>What is your recommendation? </a:t>
            </a:r>
          </a:p>
        </p:txBody>
      </p:sp>
      <p:sp>
        <p:nvSpPr>
          <p:cNvPr id="12" name="TextBox 11"/>
          <p:cNvSpPr txBox="1"/>
          <p:nvPr/>
        </p:nvSpPr>
        <p:spPr>
          <a:xfrm>
            <a:off x="536895" y="2222275"/>
            <a:ext cx="8187655" cy="954107"/>
          </a:xfrm>
          <a:prstGeom prst="rect">
            <a:avLst/>
          </a:prstGeom>
          <a:noFill/>
        </p:spPr>
        <p:txBody>
          <a:bodyPr wrap="square" rtlCol="0">
            <a:spAutoFit/>
          </a:bodyPr>
          <a:lstStyle/>
          <a:p>
            <a:pPr algn="ctr"/>
            <a:r>
              <a:rPr lang="en-US" sz="2800" dirty="0">
                <a:solidFill>
                  <a:srgbClr val="FFC000"/>
                </a:solidFill>
                <a:latin typeface="Aharoni" panose="02010803020104030203" pitchFamily="2" charset="-79"/>
                <a:cs typeface="Aharoni" panose="02010803020104030203" pitchFamily="2" charset="-79"/>
              </a:rPr>
              <a:t>Answer: </a:t>
            </a:r>
          </a:p>
          <a:p>
            <a:pPr algn="ctr"/>
            <a:r>
              <a:rPr lang="en-US" sz="2800" dirty="0">
                <a:solidFill>
                  <a:srgbClr val="FFC000"/>
                </a:solidFill>
                <a:latin typeface="Aharoni" panose="02010803020104030203" pitchFamily="2" charset="-79"/>
                <a:cs typeface="Aharoni" panose="02010803020104030203" pitchFamily="2" charset="-79"/>
              </a:rPr>
              <a:t>COC=BD/MU = 857/346= 2.48</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42F02DE-2A63-474B-8E9C-19EEFBA89666}"/>
              </a:ext>
            </a:extLst>
          </p:cNvPr>
          <p:cNvPicPr>
            <a:picLocks noChangeAspect="1"/>
          </p:cNvPicPr>
          <p:nvPr/>
        </p:nvPicPr>
        <p:blipFill>
          <a:blip r:embed="rId4"/>
          <a:stretch>
            <a:fillRect/>
          </a:stretch>
        </p:blipFill>
        <p:spPr>
          <a:xfrm>
            <a:off x="1997021" y="3096002"/>
            <a:ext cx="5267401" cy="3120026"/>
          </a:xfrm>
          <a:prstGeom prst="rect">
            <a:avLst/>
          </a:prstGeom>
        </p:spPr>
      </p:pic>
    </p:spTree>
    <p:extLst>
      <p:ext uri="{BB962C8B-B14F-4D97-AF65-F5344CB8AC3E}">
        <p14:creationId xmlns:p14="http://schemas.microsoft.com/office/powerpoint/2010/main" val="154924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78172" y="2046914"/>
            <a:ext cx="8246378" cy="4379053"/>
          </a:xfrm>
          <a:prstGeom prst="round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172" y="278235"/>
            <a:ext cx="8246378" cy="1349229"/>
          </a:xfrm>
          <a:prstGeom prst="rect">
            <a:avLst/>
          </a:prstGeom>
          <a:solidFill>
            <a:srgbClr val="1923EF"/>
          </a:solidFill>
          <a:ln>
            <a:solidFill>
              <a:srgbClr val="192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172" y="363840"/>
            <a:ext cx="8187655" cy="1077218"/>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Estimate the </a:t>
            </a:r>
            <a:r>
              <a:rPr lang="en-US" sz="3200" dirty="0" err="1">
                <a:solidFill>
                  <a:schemeClr val="bg1"/>
                </a:solidFill>
                <a:latin typeface="Aharoni" panose="02010803020104030203" pitchFamily="2" charset="-79"/>
                <a:cs typeface="Aharoni" panose="02010803020104030203" pitchFamily="2" charset="-79"/>
              </a:rPr>
              <a:t>gpf</a:t>
            </a:r>
            <a:r>
              <a:rPr lang="en-US" sz="3200" dirty="0">
                <a:solidFill>
                  <a:schemeClr val="bg1"/>
                </a:solidFill>
                <a:latin typeface="Aharoni" panose="02010803020104030203" pitchFamily="2" charset="-79"/>
                <a:cs typeface="Aharoni" panose="02010803020104030203" pitchFamily="2" charset="-79"/>
              </a:rPr>
              <a:t> from a flushometer valve toilet with a flush time of 8 seconds.</a:t>
            </a:r>
          </a:p>
        </p:txBody>
      </p:sp>
      <p:sp>
        <p:nvSpPr>
          <p:cNvPr id="12" name="TextBox 11"/>
          <p:cNvSpPr txBox="1"/>
          <p:nvPr/>
        </p:nvSpPr>
        <p:spPr>
          <a:xfrm>
            <a:off x="419451" y="2451931"/>
            <a:ext cx="8275738" cy="2554545"/>
          </a:xfrm>
          <a:prstGeom prst="rect">
            <a:avLst/>
          </a:prstGeom>
          <a:noFill/>
        </p:spPr>
        <p:txBody>
          <a:bodyPr wrap="square" rtlCol="0">
            <a:spAutoFit/>
          </a:bodyPr>
          <a:lstStyle/>
          <a:p>
            <a:pPr algn="ctr"/>
            <a:r>
              <a:rPr lang="en-US" sz="2800" dirty="0">
                <a:solidFill>
                  <a:srgbClr val="FFC000"/>
                </a:solidFill>
                <a:latin typeface="Aharoni" panose="02010803020104030203" pitchFamily="2" charset="-79"/>
                <a:cs typeface="Aharoni" panose="02010803020104030203" pitchFamily="2" charset="-79"/>
              </a:rPr>
              <a:t>Answer:</a:t>
            </a:r>
          </a:p>
          <a:p>
            <a:pPr algn="ctr"/>
            <a:r>
              <a:rPr lang="en-US" sz="2800" dirty="0">
                <a:solidFill>
                  <a:srgbClr val="FFC000"/>
                </a:solidFill>
                <a:latin typeface="Aharoni" panose="02010803020104030203" pitchFamily="2" charset="-79"/>
                <a:cs typeface="Aharoni" panose="02010803020104030203" pitchFamily="2" charset="-79"/>
              </a:rPr>
              <a:t>~Flush volume in gal.= (flush time in seconds-1)/2</a:t>
            </a:r>
          </a:p>
          <a:p>
            <a:pPr algn="ctr"/>
            <a:r>
              <a:rPr lang="en-US" sz="2800" dirty="0">
                <a:solidFill>
                  <a:srgbClr val="FFC000"/>
                </a:solidFill>
                <a:latin typeface="Aharoni" panose="02010803020104030203" pitchFamily="2" charset="-79"/>
                <a:cs typeface="Aharoni" panose="02010803020104030203" pitchFamily="2" charset="-79"/>
              </a:rPr>
              <a:t>~Flush volume in gal.= (8-1)/2</a:t>
            </a:r>
          </a:p>
          <a:p>
            <a:pPr algn="ctr"/>
            <a:r>
              <a:rPr lang="en-US" sz="2800" dirty="0">
                <a:solidFill>
                  <a:srgbClr val="FFC000"/>
                </a:solidFill>
                <a:latin typeface="Aharoni" panose="02010803020104030203" pitchFamily="2" charset="-79"/>
                <a:cs typeface="Aharoni" panose="02010803020104030203" pitchFamily="2" charset="-79"/>
              </a:rPr>
              <a:t>~Flush volume in gal.= (7)/2 = 3.5 </a:t>
            </a:r>
            <a:r>
              <a:rPr lang="en-US" sz="2800" dirty="0" err="1">
                <a:solidFill>
                  <a:srgbClr val="FFC000"/>
                </a:solidFill>
                <a:latin typeface="Aharoni" panose="02010803020104030203" pitchFamily="2" charset="-79"/>
                <a:cs typeface="Aharoni" panose="02010803020104030203" pitchFamily="2" charset="-79"/>
              </a:rPr>
              <a:t>gpf</a:t>
            </a:r>
            <a:endParaRPr lang="en-US" sz="2800" dirty="0">
              <a:solidFill>
                <a:srgbClr val="FFC000"/>
              </a:solidFill>
              <a:latin typeface="Aharoni" panose="02010803020104030203" pitchFamily="2" charset="-79"/>
              <a:cs typeface="Aharoni" panose="02010803020104030203" pitchFamily="2" charset="-79"/>
            </a:endParaRPr>
          </a:p>
          <a:p>
            <a:pPr algn="ctr"/>
            <a:endParaRPr lang="en-US" sz="2400" dirty="0">
              <a:solidFill>
                <a:srgbClr val="FFC000"/>
              </a:solidFill>
              <a:latin typeface="Aharoni" panose="02010803020104030203" pitchFamily="2" charset="-79"/>
              <a:cs typeface="Aharoni" panose="02010803020104030203" pitchFamily="2" charset="-79"/>
            </a:endParaRPr>
          </a:p>
          <a:p>
            <a:pPr algn="ctr"/>
            <a:r>
              <a:rPr lang="en-US" sz="2400" dirty="0">
                <a:solidFill>
                  <a:srgbClr val="FFC000"/>
                </a:solidFill>
                <a:latin typeface="Aharoni" panose="02010803020104030203" pitchFamily="2" charset="-79"/>
                <a:cs typeface="Aharoni" panose="02010803020104030203" pitchFamily="2" charset="-79"/>
              </a:rPr>
              <a:t> </a:t>
            </a:r>
          </a:p>
        </p:txBody>
      </p:sp>
      <p:sp>
        <p:nvSpPr>
          <p:cNvPr id="13" name="Oval 12">
            <a:hlinkClick r:id="rId3" action="ppaction://hlinksldjump"/>
          </p:cNvPr>
          <p:cNvSpPr/>
          <p:nvPr/>
        </p:nvSpPr>
        <p:spPr>
          <a:xfrm>
            <a:off x="8321879" y="6098796"/>
            <a:ext cx="729842" cy="6459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1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B5F137A64BAF459DE75D5EE62FC2E2" ma:contentTypeVersion="14" ma:contentTypeDescription="Create a new document." ma:contentTypeScope="" ma:versionID="7c750dfe868c1bd31c31bf3b4f0893c4">
  <xsd:schema xmlns:xsd="http://www.w3.org/2001/XMLSchema" xmlns:xs="http://www.w3.org/2001/XMLSchema" xmlns:p="http://schemas.microsoft.com/office/2006/metadata/properties" xmlns:ns2="ec05cc14-3ab4-4df6-9c80-a2c349aff21e" xmlns:ns3="60be4912-d0b5-4acc-bbb2-a54523b61c88" xmlns:ns4="030faf03-82e4-4398-be16-36fe73252dfd" targetNamespace="http://schemas.microsoft.com/office/2006/metadata/properties" ma:root="true" ma:fieldsID="577a8862919fa4f4658dbd7cb90214af" ns2:_="" ns3:_="" ns4:_="">
    <xsd:import namespace="ec05cc14-3ab4-4df6-9c80-a2c349aff21e"/>
    <xsd:import namespace="60be4912-d0b5-4acc-bbb2-a54523b61c88"/>
    <xsd:import namespace="030faf03-82e4-4398-be16-36fe73252dfd"/>
    <xsd:element name="properties">
      <xsd:complexType>
        <xsd:sequence>
          <xsd:element name="documentManagement">
            <xsd:complexType>
              <xsd:all>
                <xsd:element ref="ns2:db8e8bd21eba47a7874dd68c6bf8ab4c" minOccurs="0"/>
                <xsd:element ref="ns2:TaxCatchAll" minOccurs="0"/>
                <xsd:element ref="ns2:TaxCatchAllLabel"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5cc14-3ab4-4df6-9c80-a2c349aff21e" elementFormDefault="qualified">
    <xsd:import namespace="http://schemas.microsoft.com/office/2006/documentManagement/types"/>
    <xsd:import namespace="http://schemas.microsoft.com/office/infopath/2007/PartnerControls"/>
    <xsd:element name="db8e8bd21eba47a7874dd68c6bf8ab4c" ma:index="8" nillable="true" ma:taxonomy="true" ma:internalName="db8e8bd21eba47a7874dd68c6bf8ab4c" ma:taxonomyFieldName="Document_x0020_Tag" ma:displayName="Document Tag" ma:default="" ma:fieldId="{db8e8bd2-1eba-47a7-874d-d68c6bf8ab4c}" ma:sspId="87ecc5e9-320c-4d8c-a141-326ea8f36e16" ma:termSetId="885fac79-ffe4-4b74-b067-060367f8ae9c"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f612d118-308c-460b-bb82-967a8ad50711}" ma:internalName="TaxCatchAll" ma:showField="CatchAllData" ma:web="030faf03-82e4-4398-be16-36fe73252df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f612d118-308c-460b-bb82-967a8ad50711}" ma:internalName="TaxCatchAllLabel" ma:readOnly="true" ma:showField="CatchAllDataLabel" ma:web="030faf03-82e4-4398-be16-36fe73252d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0be4912-d0b5-4acc-bbb2-a54523b61c8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0faf03-82e4-4398-be16-36fe73252df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87ecc5e9-320c-4d8c-a141-326ea8f36e16"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ec05cc14-3ab4-4df6-9c80-a2c349aff21e"/>
    <db8e8bd21eba47a7874dd68c6bf8ab4c xmlns="ec05cc14-3ab4-4df6-9c80-a2c349aff21e">
      <Terms xmlns="http://schemas.microsoft.com/office/infopath/2007/PartnerControls"/>
    </db8e8bd21eba47a7874dd68c6bf8ab4c>
  </documentManagement>
</p:properties>
</file>

<file path=customXml/itemProps1.xml><?xml version="1.0" encoding="utf-8"?>
<ds:datastoreItem xmlns:ds="http://schemas.openxmlformats.org/officeDocument/2006/customXml" ds:itemID="{CC257CEA-036E-41C4-B8BD-70A8D6FF50F5}"/>
</file>

<file path=customXml/itemProps2.xml><?xml version="1.0" encoding="utf-8"?>
<ds:datastoreItem xmlns:ds="http://schemas.openxmlformats.org/officeDocument/2006/customXml" ds:itemID="{ED943BBA-6F39-4BDE-A046-2D7D11F148A0}"/>
</file>

<file path=customXml/itemProps3.xml><?xml version="1.0" encoding="utf-8"?>
<ds:datastoreItem xmlns:ds="http://schemas.openxmlformats.org/officeDocument/2006/customXml" ds:itemID="{B4E5DBCD-5555-46C7-985D-2AF95EAE96FF}"/>
</file>

<file path=customXml/itemProps4.xml><?xml version="1.0" encoding="utf-8"?>
<ds:datastoreItem xmlns:ds="http://schemas.openxmlformats.org/officeDocument/2006/customXml" ds:itemID="{84E50674-7C01-444F-B8ED-9C13707F576E}"/>
</file>

<file path=docProps/app.xml><?xml version="1.0" encoding="utf-8"?>
<Properties xmlns="http://schemas.openxmlformats.org/officeDocument/2006/extended-properties" xmlns:vt="http://schemas.openxmlformats.org/officeDocument/2006/docPropsVTypes">
  <Template>Office Theme</Template>
  <TotalTime>9847</TotalTime>
  <Words>1646</Words>
  <Application>Microsoft Office PowerPoint</Application>
  <PresentationFormat>On-screen Show (4:3)</PresentationFormat>
  <Paragraphs>190</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Aharoni</vt:lpstr>
      <vt:lpstr>Arial</vt:lpstr>
      <vt:lpstr>Calibri</vt:lpstr>
      <vt:lpstr>Calibri Light</vt:lpstr>
      <vt:lpstr>Cambria Math</vt:lpstr>
      <vt:lpstr>Impact</vt:lpstr>
      <vt:lpstr>Wingdings</vt:lpstr>
      <vt:lpstr>Office Theme</vt:lpstr>
      <vt:lpstr>CII Water Audit  Jeopardy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Town of Gilbert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Annikki Chamberlain</dc:creator>
  <cp:lastModifiedBy>Andrea Pacheco</cp:lastModifiedBy>
  <cp:revision>99</cp:revision>
  <cp:lastPrinted>2018-06-12T16:11:25Z</cp:lastPrinted>
  <dcterms:created xsi:type="dcterms:W3CDTF">2018-05-29T23:39:06Z</dcterms:created>
  <dcterms:modified xsi:type="dcterms:W3CDTF">2020-04-22T00:22:04Z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0x01010097B5F137A64BAF459DE75D5EE62FC2E2</vt:lpwstr>
  </property>
</Properties>
</file>