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90"/>
  </p:notesMasterIdLst>
  <p:handoutMasterIdLst>
    <p:handoutMasterId r:id="rId91"/>
  </p:handoutMasterIdLst>
  <p:sldIdLst>
    <p:sldId id="256" r:id="rId2"/>
    <p:sldId id="257" r:id="rId3"/>
    <p:sldId id="571" r:id="rId4"/>
    <p:sldId id="572" r:id="rId5"/>
    <p:sldId id="415" r:id="rId6"/>
    <p:sldId id="450" r:id="rId7"/>
    <p:sldId id="547" r:id="rId8"/>
    <p:sldId id="548" r:id="rId9"/>
    <p:sldId id="573" r:id="rId10"/>
    <p:sldId id="549" r:id="rId11"/>
    <p:sldId id="574" r:id="rId12"/>
    <p:sldId id="575" r:id="rId13"/>
    <p:sldId id="544" r:id="rId14"/>
    <p:sldId id="543" r:id="rId15"/>
    <p:sldId id="520" r:id="rId16"/>
    <p:sldId id="576" r:id="rId17"/>
    <p:sldId id="577" r:id="rId18"/>
    <p:sldId id="578" r:id="rId19"/>
    <p:sldId id="465" r:id="rId20"/>
    <p:sldId id="271" r:id="rId21"/>
    <p:sldId id="429" r:id="rId22"/>
    <p:sldId id="430" r:id="rId23"/>
    <p:sldId id="272" r:id="rId24"/>
    <p:sldId id="273" r:id="rId25"/>
    <p:sldId id="533" r:id="rId26"/>
    <p:sldId id="534" r:id="rId27"/>
    <p:sldId id="579" r:id="rId28"/>
    <p:sldId id="550" r:id="rId29"/>
    <p:sldId id="551" r:id="rId30"/>
    <p:sldId id="580" r:id="rId31"/>
    <p:sldId id="581" r:id="rId32"/>
    <p:sldId id="583" r:id="rId33"/>
    <p:sldId id="582" r:id="rId34"/>
    <p:sldId id="487" r:id="rId35"/>
    <p:sldId id="584" r:id="rId36"/>
    <p:sldId id="585" r:id="rId37"/>
    <p:sldId id="586" r:id="rId38"/>
    <p:sldId id="587" r:id="rId39"/>
    <p:sldId id="380" r:id="rId40"/>
    <p:sldId id="285" r:id="rId41"/>
    <p:sldId id="471" r:id="rId42"/>
    <p:sldId id="588" r:id="rId43"/>
    <p:sldId id="589" r:id="rId44"/>
    <p:sldId id="590" r:id="rId45"/>
    <p:sldId id="591" r:id="rId46"/>
    <p:sldId id="291" r:id="rId47"/>
    <p:sldId id="592" r:id="rId48"/>
    <p:sldId id="292" r:id="rId49"/>
    <p:sldId id="293" r:id="rId50"/>
    <p:sldId id="566" r:id="rId51"/>
    <p:sldId id="501" r:id="rId52"/>
    <p:sldId id="502" r:id="rId53"/>
    <p:sldId id="553" r:id="rId54"/>
    <p:sldId id="504" r:id="rId55"/>
    <p:sldId id="593" r:id="rId56"/>
    <p:sldId id="299" r:id="rId57"/>
    <p:sldId id="300" r:id="rId58"/>
    <p:sldId id="435" r:id="rId59"/>
    <p:sldId id="594" r:id="rId60"/>
    <p:sldId id="436" r:id="rId61"/>
    <p:sldId id="437" r:id="rId62"/>
    <p:sldId id="301" r:id="rId63"/>
    <p:sldId id="302" r:id="rId64"/>
    <p:sldId id="303" r:id="rId65"/>
    <p:sldId id="555" r:id="rId66"/>
    <p:sldId id="556" r:id="rId67"/>
    <p:sldId id="595" r:id="rId68"/>
    <p:sldId id="596" r:id="rId69"/>
    <p:sldId id="506" r:id="rId70"/>
    <p:sldId id="559" r:id="rId71"/>
    <p:sldId id="561" r:id="rId72"/>
    <p:sldId id="600" r:id="rId73"/>
    <p:sldId id="562" r:id="rId74"/>
    <p:sldId id="602" r:id="rId75"/>
    <p:sldId id="603" r:id="rId76"/>
    <p:sldId id="564" r:id="rId77"/>
    <p:sldId id="565" r:id="rId78"/>
    <p:sldId id="518" r:id="rId79"/>
    <p:sldId id="474" r:id="rId80"/>
    <p:sldId id="517" r:id="rId81"/>
    <p:sldId id="542" r:id="rId82"/>
    <p:sldId id="567" r:id="rId83"/>
    <p:sldId id="475" r:id="rId84"/>
    <p:sldId id="570" r:id="rId85"/>
    <p:sldId id="414" r:id="rId86"/>
    <p:sldId id="519" r:id="rId87"/>
    <p:sldId id="482" r:id="rId88"/>
    <p:sldId id="569" r:id="rId89"/>
  </p:sldIdLst>
  <p:sldSz cx="9144000" cy="6858000" type="screen4x3"/>
  <p:notesSz cx="7112000" cy="9398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Derrigan" initials="LJ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9900"/>
    <a:srgbClr val="FF0066"/>
    <a:srgbClr val="FFFF66"/>
    <a:srgbClr val="99FF99"/>
    <a:srgbClr val="FFCC00"/>
    <a:srgbClr val="99CCFF"/>
    <a:srgbClr val="FFFF99"/>
    <a:srgbClr val="99FFCC"/>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85" autoAdjust="0"/>
    <p:restoredTop sz="87590" autoAdjust="0"/>
  </p:normalViewPr>
  <p:slideViewPr>
    <p:cSldViewPr>
      <p:cViewPr varScale="1">
        <p:scale>
          <a:sx n="93" d="100"/>
          <a:sy n="93" d="100"/>
        </p:scale>
        <p:origin x="750" y="84"/>
      </p:cViewPr>
      <p:guideLst>
        <p:guide orient="horz" pos="2160"/>
        <p:guide pos="2880"/>
      </p:guideLst>
    </p:cSldViewPr>
  </p:slideViewPr>
  <p:notesTextViewPr>
    <p:cViewPr>
      <p:scale>
        <a:sx n="75" d="100"/>
        <a:sy n="75" d="100"/>
      </p:scale>
      <p:origin x="0" y="0"/>
    </p:cViewPr>
  </p:notesTextViewPr>
  <p:sorterViewPr>
    <p:cViewPr>
      <p:scale>
        <a:sx n="66" d="100"/>
        <a:sy n="66" d="100"/>
      </p:scale>
      <p:origin x="0" y="-2064"/>
    </p:cViewPr>
  </p:sorterViewPr>
  <p:notesViewPr>
    <p:cSldViewPr>
      <p:cViewPr varScale="1">
        <p:scale>
          <a:sx n="96" d="100"/>
          <a:sy n="96" d="100"/>
        </p:scale>
        <p:origin x="356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5634" name="Rectangle 2"/>
          <p:cNvSpPr>
            <a:spLocks noGrp="1" noChangeArrowheads="1"/>
          </p:cNvSpPr>
          <p:nvPr>
            <p:ph type="hdr" sz="quarter"/>
          </p:nvPr>
        </p:nvSpPr>
        <p:spPr bwMode="auto">
          <a:xfrm>
            <a:off x="0" y="0"/>
            <a:ext cx="3081338" cy="469900"/>
          </a:xfrm>
          <a:prstGeom prst="rect">
            <a:avLst/>
          </a:prstGeom>
          <a:noFill/>
          <a:ln w="9525">
            <a:noFill/>
            <a:miter lim="800000"/>
            <a:headEnd/>
            <a:tailEnd/>
          </a:ln>
          <a:effectLst/>
        </p:spPr>
        <p:txBody>
          <a:bodyPr vert="horz" wrap="square" lIns="95227" tIns="47614" rIns="95227" bIns="47614" numCol="1" anchor="t" anchorCtr="0" compatLnSpc="1">
            <a:prstTxWarp prst="textNoShape">
              <a:avLst/>
            </a:prstTxWarp>
          </a:bodyPr>
          <a:lstStyle>
            <a:lvl1pPr defTabSz="952500" eaLnBrk="1" hangingPunct="1">
              <a:defRPr sz="1200">
                <a:latin typeface="Arial" charset="0"/>
              </a:defRPr>
            </a:lvl1pPr>
          </a:lstStyle>
          <a:p>
            <a:endParaRPr lang="en-US" dirty="0"/>
          </a:p>
        </p:txBody>
      </p:sp>
      <p:sp>
        <p:nvSpPr>
          <p:cNvPr id="325635" name="Rectangle 3"/>
          <p:cNvSpPr>
            <a:spLocks noGrp="1" noChangeArrowheads="1"/>
          </p:cNvSpPr>
          <p:nvPr>
            <p:ph type="dt" sz="quarter" idx="1"/>
          </p:nvPr>
        </p:nvSpPr>
        <p:spPr bwMode="auto">
          <a:xfrm>
            <a:off x="4029075" y="0"/>
            <a:ext cx="3081338" cy="469900"/>
          </a:xfrm>
          <a:prstGeom prst="rect">
            <a:avLst/>
          </a:prstGeom>
          <a:noFill/>
          <a:ln w="9525">
            <a:noFill/>
            <a:miter lim="800000"/>
            <a:headEnd/>
            <a:tailEnd/>
          </a:ln>
          <a:effectLst/>
        </p:spPr>
        <p:txBody>
          <a:bodyPr vert="horz" wrap="square" lIns="95227" tIns="47614" rIns="95227" bIns="47614" numCol="1" anchor="t" anchorCtr="0" compatLnSpc="1">
            <a:prstTxWarp prst="textNoShape">
              <a:avLst/>
            </a:prstTxWarp>
          </a:bodyPr>
          <a:lstStyle>
            <a:lvl1pPr algn="r" defTabSz="952500" eaLnBrk="1" hangingPunct="1">
              <a:defRPr sz="1200">
                <a:latin typeface="Arial" charset="0"/>
              </a:defRPr>
            </a:lvl1pPr>
          </a:lstStyle>
          <a:p>
            <a:endParaRPr lang="en-US" dirty="0"/>
          </a:p>
        </p:txBody>
      </p:sp>
      <p:sp>
        <p:nvSpPr>
          <p:cNvPr id="325636" name="Rectangle 4"/>
          <p:cNvSpPr>
            <a:spLocks noGrp="1" noChangeArrowheads="1"/>
          </p:cNvSpPr>
          <p:nvPr>
            <p:ph type="ftr" sz="quarter" idx="2"/>
          </p:nvPr>
        </p:nvSpPr>
        <p:spPr bwMode="auto">
          <a:xfrm>
            <a:off x="0" y="8926513"/>
            <a:ext cx="3081338" cy="469900"/>
          </a:xfrm>
          <a:prstGeom prst="rect">
            <a:avLst/>
          </a:prstGeom>
          <a:noFill/>
          <a:ln w="9525">
            <a:noFill/>
            <a:miter lim="800000"/>
            <a:headEnd/>
            <a:tailEnd/>
          </a:ln>
          <a:effectLst/>
        </p:spPr>
        <p:txBody>
          <a:bodyPr vert="horz" wrap="square" lIns="95227" tIns="47614" rIns="95227" bIns="47614" numCol="1" anchor="b" anchorCtr="0" compatLnSpc="1">
            <a:prstTxWarp prst="textNoShape">
              <a:avLst/>
            </a:prstTxWarp>
          </a:bodyPr>
          <a:lstStyle>
            <a:lvl1pPr defTabSz="952500" eaLnBrk="1" hangingPunct="1">
              <a:defRPr sz="1200">
                <a:latin typeface="Arial" charset="0"/>
              </a:defRPr>
            </a:lvl1pPr>
          </a:lstStyle>
          <a:p>
            <a:endParaRPr lang="en-US" dirty="0"/>
          </a:p>
        </p:txBody>
      </p:sp>
      <p:sp>
        <p:nvSpPr>
          <p:cNvPr id="325637" name="Rectangle 5"/>
          <p:cNvSpPr>
            <a:spLocks noGrp="1" noChangeArrowheads="1"/>
          </p:cNvSpPr>
          <p:nvPr>
            <p:ph type="sldNum" sz="quarter" idx="3"/>
          </p:nvPr>
        </p:nvSpPr>
        <p:spPr bwMode="auto">
          <a:xfrm>
            <a:off x="4029075" y="8926513"/>
            <a:ext cx="3081338" cy="469900"/>
          </a:xfrm>
          <a:prstGeom prst="rect">
            <a:avLst/>
          </a:prstGeom>
          <a:noFill/>
          <a:ln w="9525">
            <a:noFill/>
            <a:miter lim="800000"/>
            <a:headEnd/>
            <a:tailEnd/>
          </a:ln>
          <a:effectLst/>
        </p:spPr>
        <p:txBody>
          <a:bodyPr vert="horz" wrap="square" lIns="95227" tIns="47614" rIns="95227" bIns="47614" numCol="1" anchor="b" anchorCtr="0" compatLnSpc="1">
            <a:prstTxWarp prst="textNoShape">
              <a:avLst/>
            </a:prstTxWarp>
          </a:bodyPr>
          <a:lstStyle>
            <a:lvl1pPr algn="r" defTabSz="952500" eaLnBrk="1" hangingPunct="1">
              <a:defRPr sz="1200">
                <a:latin typeface="Arial" charset="0"/>
              </a:defRPr>
            </a:lvl1pPr>
          </a:lstStyle>
          <a:p>
            <a:fld id="{7680D010-0C62-49D8-9D6D-A1469C2E888B}" type="slidenum">
              <a:rPr lang="en-US"/>
              <a:pPr/>
              <a:t>‹#›</a:t>
            </a:fld>
            <a:endParaRPr lang="en-US" dirty="0"/>
          </a:p>
        </p:txBody>
      </p:sp>
    </p:spTree>
    <p:extLst>
      <p:ext uri="{BB962C8B-B14F-4D97-AF65-F5344CB8AC3E}">
        <p14:creationId xmlns:p14="http://schemas.microsoft.com/office/powerpoint/2010/main" val="2470830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bwMode="auto">
          <a:xfrm>
            <a:off x="0" y="0"/>
            <a:ext cx="3081338" cy="469900"/>
          </a:xfrm>
          <a:prstGeom prst="rect">
            <a:avLst/>
          </a:prstGeom>
          <a:noFill/>
          <a:ln w="9525">
            <a:noFill/>
            <a:miter lim="800000"/>
            <a:headEnd/>
            <a:tailEnd/>
          </a:ln>
          <a:effectLst/>
        </p:spPr>
        <p:txBody>
          <a:bodyPr vert="horz" wrap="square" lIns="95227" tIns="47614" rIns="95227" bIns="47614" numCol="1" anchor="t" anchorCtr="0" compatLnSpc="1">
            <a:prstTxWarp prst="textNoShape">
              <a:avLst/>
            </a:prstTxWarp>
          </a:bodyPr>
          <a:lstStyle>
            <a:lvl1pPr defTabSz="952500" eaLnBrk="1" hangingPunct="1">
              <a:defRPr sz="1200">
                <a:latin typeface="Arial" charset="0"/>
              </a:defRPr>
            </a:lvl1pPr>
          </a:lstStyle>
          <a:p>
            <a:endParaRPr lang="en-US" dirty="0"/>
          </a:p>
        </p:txBody>
      </p:sp>
      <p:sp>
        <p:nvSpPr>
          <p:cNvPr id="216067" name="Rectangle 3"/>
          <p:cNvSpPr>
            <a:spLocks noGrp="1" noChangeArrowheads="1"/>
          </p:cNvSpPr>
          <p:nvPr>
            <p:ph type="dt" idx="1"/>
          </p:nvPr>
        </p:nvSpPr>
        <p:spPr bwMode="auto">
          <a:xfrm>
            <a:off x="4029075" y="0"/>
            <a:ext cx="3081338" cy="469900"/>
          </a:xfrm>
          <a:prstGeom prst="rect">
            <a:avLst/>
          </a:prstGeom>
          <a:noFill/>
          <a:ln w="9525">
            <a:noFill/>
            <a:miter lim="800000"/>
            <a:headEnd/>
            <a:tailEnd/>
          </a:ln>
          <a:effectLst/>
        </p:spPr>
        <p:txBody>
          <a:bodyPr vert="horz" wrap="square" lIns="95227" tIns="47614" rIns="95227" bIns="47614" numCol="1" anchor="t" anchorCtr="0" compatLnSpc="1">
            <a:prstTxWarp prst="textNoShape">
              <a:avLst/>
            </a:prstTxWarp>
          </a:bodyPr>
          <a:lstStyle>
            <a:lvl1pPr algn="r" defTabSz="952500" eaLnBrk="1" hangingPunct="1">
              <a:defRPr sz="1200">
                <a:latin typeface="Arial" charset="0"/>
              </a:defRPr>
            </a:lvl1pPr>
          </a:lstStyle>
          <a:p>
            <a:endParaRPr lang="en-US" dirty="0"/>
          </a:p>
        </p:txBody>
      </p:sp>
      <p:sp>
        <p:nvSpPr>
          <p:cNvPr id="216068" name="Rectangle 4"/>
          <p:cNvSpPr>
            <a:spLocks noGrp="1" noRot="1" noChangeAspect="1" noChangeArrowheads="1" noTextEdit="1"/>
          </p:cNvSpPr>
          <p:nvPr>
            <p:ph type="sldImg" idx="2"/>
          </p:nvPr>
        </p:nvSpPr>
        <p:spPr bwMode="auto">
          <a:xfrm>
            <a:off x="1206500" y="704850"/>
            <a:ext cx="4699000" cy="3524250"/>
          </a:xfrm>
          <a:prstGeom prst="rect">
            <a:avLst/>
          </a:prstGeom>
          <a:noFill/>
          <a:ln w="9525">
            <a:solidFill>
              <a:srgbClr val="000000"/>
            </a:solidFill>
            <a:miter lim="800000"/>
            <a:headEnd/>
            <a:tailEnd/>
          </a:ln>
          <a:effectLst/>
        </p:spPr>
      </p:sp>
      <p:sp>
        <p:nvSpPr>
          <p:cNvPr id="216069" name="Rectangle 5"/>
          <p:cNvSpPr>
            <a:spLocks noGrp="1" noChangeArrowheads="1"/>
          </p:cNvSpPr>
          <p:nvPr>
            <p:ph type="body" sz="quarter" idx="3"/>
          </p:nvPr>
        </p:nvSpPr>
        <p:spPr bwMode="auto">
          <a:xfrm>
            <a:off x="711200" y="4464050"/>
            <a:ext cx="5689600" cy="4229100"/>
          </a:xfrm>
          <a:prstGeom prst="rect">
            <a:avLst/>
          </a:prstGeom>
          <a:noFill/>
          <a:ln w="9525">
            <a:noFill/>
            <a:miter lim="800000"/>
            <a:headEnd/>
            <a:tailEnd/>
          </a:ln>
          <a:effectLst/>
        </p:spPr>
        <p:txBody>
          <a:bodyPr vert="horz" wrap="square" lIns="95227" tIns="47614" rIns="95227" bIns="476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6070" name="Rectangle 6"/>
          <p:cNvSpPr>
            <a:spLocks noGrp="1" noChangeArrowheads="1"/>
          </p:cNvSpPr>
          <p:nvPr>
            <p:ph type="ftr" sz="quarter" idx="4"/>
          </p:nvPr>
        </p:nvSpPr>
        <p:spPr bwMode="auto">
          <a:xfrm>
            <a:off x="0" y="8926513"/>
            <a:ext cx="3081338" cy="469900"/>
          </a:xfrm>
          <a:prstGeom prst="rect">
            <a:avLst/>
          </a:prstGeom>
          <a:noFill/>
          <a:ln w="9525">
            <a:noFill/>
            <a:miter lim="800000"/>
            <a:headEnd/>
            <a:tailEnd/>
          </a:ln>
          <a:effectLst/>
        </p:spPr>
        <p:txBody>
          <a:bodyPr vert="horz" wrap="square" lIns="95227" tIns="47614" rIns="95227" bIns="47614" numCol="1" anchor="b" anchorCtr="0" compatLnSpc="1">
            <a:prstTxWarp prst="textNoShape">
              <a:avLst/>
            </a:prstTxWarp>
          </a:bodyPr>
          <a:lstStyle>
            <a:lvl1pPr defTabSz="952500" eaLnBrk="1" hangingPunct="1">
              <a:defRPr sz="1200">
                <a:latin typeface="Arial" charset="0"/>
              </a:defRPr>
            </a:lvl1pPr>
          </a:lstStyle>
          <a:p>
            <a:endParaRPr lang="en-US" dirty="0"/>
          </a:p>
        </p:txBody>
      </p:sp>
      <p:sp>
        <p:nvSpPr>
          <p:cNvPr id="216071" name="Rectangle 7"/>
          <p:cNvSpPr>
            <a:spLocks noGrp="1" noChangeArrowheads="1"/>
          </p:cNvSpPr>
          <p:nvPr>
            <p:ph type="sldNum" sz="quarter" idx="5"/>
          </p:nvPr>
        </p:nvSpPr>
        <p:spPr bwMode="auto">
          <a:xfrm>
            <a:off x="4029075" y="8926513"/>
            <a:ext cx="3081338" cy="469900"/>
          </a:xfrm>
          <a:prstGeom prst="rect">
            <a:avLst/>
          </a:prstGeom>
          <a:noFill/>
          <a:ln w="9525">
            <a:noFill/>
            <a:miter lim="800000"/>
            <a:headEnd/>
            <a:tailEnd/>
          </a:ln>
          <a:effectLst/>
        </p:spPr>
        <p:txBody>
          <a:bodyPr vert="horz" wrap="square" lIns="95227" tIns="47614" rIns="95227" bIns="47614" numCol="1" anchor="b" anchorCtr="0" compatLnSpc="1">
            <a:prstTxWarp prst="textNoShape">
              <a:avLst/>
            </a:prstTxWarp>
          </a:bodyPr>
          <a:lstStyle>
            <a:lvl1pPr algn="r" defTabSz="952500" eaLnBrk="1" hangingPunct="1">
              <a:defRPr sz="1200">
                <a:latin typeface="Arial" charset="0"/>
              </a:defRPr>
            </a:lvl1pPr>
          </a:lstStyle>
          <a:p>
            <a:fld id="{2AC847BE-106A-4801-9E52-027135033DF7}" type="slidenum">
              <a:rPr lang="en-US"/>
              <a:pPr/>
              <a:t>‹#›</a:t>
            </a:fld>
            <a:endParaRPr lang="en-US" dirty="0"/>
          </a:p>
        </p:txBody>
      </p:sp>
    </p:spTree>
    <p:extLst>
      <p:ext uri="{BB962C8B-B14F-4D97-AF65-F5344CB8AC3E}">
        <p14:creationId xmlns:p14="http://schemas.microsoft.com/office/powerpoint/2010/main" val="8894618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C3CE17-0F4B-40B8-9384-25BA746B7952}" type="slidenum">
              <a:rPr lang="en-US"/>
              <a:pPr/>
              <a:t>1</a:t>
            </a:fld>
            <a:endParaRPr lang="en-US" dirty="0"/>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65114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88A190-92A2-4329-92F6-41A0F66B1955}" type="slidenum">
              <a:rPr lang="en-US"/>
              <a:pPr/>
              <a:t>10</a:t>
            </a:fld>
            <a:endParaRPr lang="en-US" dirty="0"/>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1342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88A190-92A2-4329-92F6-41A0F66B1955}" type="slidenum">
              <a:rPr lang="en-US"/>
              <a:pPr/>
              <a:t>11</a:t>
            </a:fld>
            <a:endParaRPr lang="en-US" dirty="0"/>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42599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88A190-92A2-4329-92F6-41A0F66B1955}" type="slidenum">
              <a:rPr lang="en-US"/>
              <a:pPr/>
              <a:t>12</a:t>
            </a:fld>
            <a:endParaRPr lang="en-US" dirty="0"/>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1655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423E0A-B506-4E58-8A51-78AE4D930BAC}" type="slidenum">
              <a:rPr lang="en-US"/>
              <a:pPr/>
              <a:t>13</a:t>
            </a:fld>
            <a:endParaRPr lang="en-US" dirty="0"/>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97180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3305F5-985C-4DB5-BC2F-19D063F80512}" type="slidenum">
              <a:rPr lang="en-US"/>
              <a:pPr/>
              <a:t>14</a:t>
            </a:fld>
            <a:endParaRPr lang="en-US" dirty="0"/>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69834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7BE80F-439E-4EFC-8678-B5CF92B4A66A}" type="slidenum">
              <a:rPr lang="en-US"/>
              <a:pPr/>
              <a:t>15</a:t>
            </a:fld>
            <a:endParaRPr lang="en-US" dirty="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84405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3305F5-985C-4DB5-BC2F-19D063F80512}" type="slidenum">
              <a:rPr lang="en-US"/>
              <a:pPr/>
              <a:t>16</a:t>
            </a:fld>
            <a:endParaRPr lang="en-US" dirty="0"/>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60969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7BE80F-439E-4EFC-8678-B5CF92B4A66A}" type="slidenum">
              <a:rPr lang="en-US"/>
              <a:pPr/>
              <a:t>17</a:t>
            </a:fld>
            <a:endParaRPr lang="en-US" dirty="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64390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3305F5-985C-4DB5-BC2F-19D063F80512}" type="slidenum">
              <a:rPr lang="en-US"/>
              <a:pPr/>
              <a:t>18</a:t>
            </a:fld>
            <a:endParaRPr lang="en-US" dirty="0"/>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60547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F41AFB-0937-46BB-8AE9-103BB6C2D621}" type="slidenum">
              <a:rPr lang="en-US"/>
              <a:pPr/>
              <a:t>19</a:t>
            </a:fld>
            <a:endParaRPr lang="en-US" dirty="0"/>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48576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1BD3D5-A14A-4757-A413-11081DB42D49}" type="slidenum">
              <a:rPr lang="en-US"/>
              <a:pPr/>
              <a:t>2</a:t>
            </a:fld>
            <a:endParaRPr lang="en-US" dirty="0"/>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65959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B2A87C-9F5E-4CAF-9146-5AEB4126D5B7}" type="slidenum">
              <a:rPr lang="en-US"/>
              <a:pPr/>
              <a:t>20</a:t>
            </a:fld>
            <a:endParaRPr lang="en-US" dirty="0"/>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64054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E019B4-DB92-4BDC-954A-0C513790C1F0}" type="slidenum">
              <a:rPr lang="en-US"/>
              <a:pPr/>
              <a:t>21</a:t>
            </a:fld>
            <a:endParaRPr lang="en-US" dirty="0"/>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66270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B7BAEA-18A4-49B4-9B89-85A471B88339}" type="slidenum">
              <a:rPr lang="en-US"/>
              <a:pPr/>
              <a:t>22</a:t>
            </a:fld>
            <a:endParaRPr lang="en-US" dirty="0"/>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endParaRPr lang="en-US" dirty="0"/>
          </a:p>
        </p:txBody>
      </p:sp>
    </p:spTree>
    <p:extLst>
      <p:ext uri="{BB962C8B-B14F-4D97-AF65-F5344CB8AC3E}">
        <p14:creationId xmlns:p14="http://schemas.microsoft.com/office/powerpoint/2010/main" val="724126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E019B4-DB92-4BDC-954A-0C513790C1F0}" type="slidenum">
              <a:rPr lang="en-US"/>
              <a:pPr/>
              <a:t>23</a:t>
            </a:fld>
            <a:endParaRPr lang="en-US" dirty="0"/>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04217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B7BAEA-18A4-49B4-9B89-85A471B88339}" type="slidenum">
              <a:rPr lang="en-US"/>
              <a:pPr/>
              <a:t>24</a:t>
            </a:fld>
            <a:endParaRPr lang="en-US" dirty="0"/>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31487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B2A87C-9F5E-4CAF-9146-5AEB4126D5B7}" type="slidenum">
              <a:rPr lang="en-US"/>
              <a:pPr/>
              <a:t>25</a:t>
            </a:fld>
            <a:endParaRPr lang="en-US" dirty="0"/>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32173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624BD-9AB1-413F-8DD7-181E6D31D551}" type="slidenum">
              <a:rPr lang="en-US"/>
              <a:pPr/>
              <a:t>26</a:t>
            </a:fld>
            <a:endParaRPr lang="en-US" dirty="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93554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B7BAEA-18A4-49B4-9B89-85A471B88339}" type="slidenum">
              <a:rPr lang="en-US"/>
              <a:pPr/>
              <a:t>27</a:t>
            </a:fld>
            <a:endParaRPr lang="en-US" dirty="0"/>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06062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624BD-9AB1-413F-8DD7-181E6D31D551}" type="slidenum">
              <a:rPr lang="en-US"/>
              <a:pPr/>
              <a:t>28</a:t>
            </a:fld>
            <a:endParaRPr lang="en-US" dirty="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304229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39C6EE-2CF2-4A1A-AD3F-DCF52C9E4215}" type="slidenum">
              <a:rPr lang="en-US"/>
              <a:pPr/>
              <a:t>29</a:t>
            </a:fld>
            <a:endParaRPr lang="en-US" dirty="0"/>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25842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7BE80F-439E-4EFC-8678-B5CF92B4A66A}" type="slidenum">
              <a:rPr lang="en-US"/>
              <a:pPr/>
              <a:t>3</a:t>
            </a:fld>
            <a:endParaRPr lang="en-US" dirty="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76815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624BD-9AB1-413F-8DD7-181E6D31D551}" type="slidenum">
              <a:rPr lang="en-US"/>
              <a:pPr/>
              <a:t>30</a:t>
            </a:fld>
            <a:endParaRPr lang="en-US" dirty="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5101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39C6EE-2CF2-4A1A-AD3F-DCF52C9E4215}" type="slidenum">
              <a:rPr lang="en-US"/>
              <a:pPr/>
              <a:t>31</a:t>
            </a:fld>
            <a:endParaRPr lang="en-US" dirty="0"/>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47175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624BD-9AB1-413F-8DD7-181E6D31D551}" type="slidenum">
              <a:rPr lang="en-US"/>
              <a:pPr/>
              <a:t>32</a:t>
            </a:fld>
            <a:endParaRPr lang="en-US" dirty="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64373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39C6EE-2CF2-4A1A-AD3F-DCF52C9E4215}" type="slidenum">
              <a:rPr lang="en-US"/>
              <a:pPr/>
              <a:t>33</a:t>
            </a:fld>
            <a:endParaRPr lang="en-US" dirty="0"/>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714739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B2A87C-9F5E-4CAF-9146-5AEB4126D5B7}" type="slidenum">
              <a:rPr lang="en-US"/>
              <a:pPr/>
              <a:t>34</a:t>
            </a:fld>
            <a:endParaRPr lang="en-US" dirty="0"/>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261431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624BD-9AB1-413F-8DD7-181E6D31D551}" type="slidenum">
              <a:rPr lang="en-US"/>
              <a:pPr/>
              <a:t>35</a:t>
            </a:fld>
            <a:endParaRPr lang="en-US" dirty="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061433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39C6EE-2CF2-4A1A-AD3F-DCF52C9E4215}" type="slidenum">
              <a:rPr lang="en-US"/>
              <a:pPr/>
              <a:t>36</a:t>
            </a:fld>
            <a:endParaRPr lang="en-US" dirty="0"/>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174147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624BD-9AB1-413F-8DD7-181E6D31D551}" type="slidenum">
              <a:rPr lang="en-US"/>
              <a:pPr/>
              <a:t>37</a:t>
            </a:fld>
            <a:endParaRPr lang="en-US" dirty="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77540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39C6EE-2CF2-4A1A-AD3F-DCF52C9E4215}" type="slidenum">
              <a:rPr lang="en-US"/>
              <a:pPr/>
              <a:t>38</a:t>
            </a:fld>
            <a:endParaRPr lang="en-US" dirty="0"/>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68911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9A80B2-09A0-4F17-812D-2A26EDF417B6}" type="slidenum">
              <a:rPr lang="en-US"/>
              <a:pPr/>
              <a:t>39</a:t>
            </a:fld>
            <a:endParaRPr lang="en-US" dirty="0"/>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27909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88A190-92A2-4329-92F6-41A0F66B1955}" type="slidenum">
              <a:rPr lang="en-US"/>
              <a:pPr/>
              <a:t>4</a:t>
            </a:fld>
            <a:endParaRPr lang="en-US" dirty="0"/>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566971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6207CF-8978-4B7D-96B9-C689D282FB62}" type="slidenum">
              <a:rPr lang="en-US"/>
              <a:pPr/>
              <a:t>40</a:t>
            </a:fld>
            <a:endParaRPr lang="en-US" dirty="0"/>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505652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E153B4-784B-49CC-8CD6-47F36ACEC9BB}" type="slidenum">
              <a:rPr lang="en-US"/>
              <a:pPr/>
              <a:t>41</a:t>
            </a:fld>
            <a:endParaRPr lang="en-US" dirty="0"/>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724362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E153B4-784B-49CC-8CD6-47F36ACEC9BB}" type="slidenum">
              <a:rPr lang="en-US"/>
              <a:pPr/>
              <a:t>42</a:t>
            </a:fld>
            <a:endParaRPr lang="en-US" dirty="0"/>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337423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E153B4-784B-49CC-8CD6-47F36ACEC9BB}" type="slidenum">
              <a:rPr lang="en-US"/>
              <a:pPr/>
              <a:t>43</a:t>
            </a:fld>
            <a:endParaRPr lang="en-US" dirty="0"/>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183536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6207CF-8978-4B7D-96B9-C689D282FB62}" type="slidenum">
              <a:rPr lang="en-US"/>
              <a:pPr/>
              <a:t>44</a:t>
            </a:fld>
            <a:endParaRPr lang="en-US" dirty="0"/>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450874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E153B4-784B-49CC-8CD6-47F36ACEC9BB}" type="slidenum">
              <a:rPr lang="en-US"/>
              <a:pPr/>
              <a:t>45</a:t>
            </a:fld>
            <a:endParaRPr lang="en-US" dirty="0"/>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028527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26B427-677C-422B-8B9C-122B29662DD2}" type="slidenum">
              <a:rPr lang="en-US"/>
              <a:pPr/>
              <a:t>46</a:t>
            </a:fld>
            <a:endParaRPr lang="en-US" dirty="0"/>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686444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E153B4-784B-49CC-8CD6-47F36ACEC9BB}" type="slidenum">
              <a:rPr lang="en-US"/>
              <a:pPr/>
              <a:t>47</a:t>
            </a:fld>
            <a:endParaRPr lang="en-US" dirty="0"/>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859244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C0541C-8020-4155-9422-661368DEFFCB}" type="slidenum">
              <a:rPr lang="en-US"/>
              <a:pPr/>
              <a:t>48</a:t>
            </a:fld>
            <a:endParaRPr lang="en-US" dirty="0"/>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675364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C09D15-287B-4C8F-9C3B-B97D667A6D92}" type="slidenum">
              <a:rPr lang="en-US"/>
              <a:pPr/>
              <a:t>49</a:t>
            </a:fld>
            <a:endParaRPr lang="en-US" dirty="0"/>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49545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7BE80F-439E-4EFC-8678-B5CF92B4A66A}" type="slidenum">
              <a:rPr lang="en-US"/>
              <a:pPr/>
              <a:t>5</a:t>
            </a:fld>
            <a:endParaRPr lang="en-US" dirty="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r>
              <a:rPr lang="en-US" dirty="0"/>
              <a:t>Seven this year</a:t>
            </a:r>
          </a:p>
        </p:txBody>
      </p:sp>
    </p:spTree>
    <p:extLst>
      <p:ext uri="{BB962C8B-B14F-4D97-AF65-F5344CB8AC3E}">
        <p14:creationId xmlns:p14="http://schemas.microsoft.com/office/powerpoint/2010/main" val="32791272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C0541C-8020-4155-9422-661368DEFFCB}" type="slidenum">
              <a:rPr lang="en-US"/>
              <a:pPr/>
              <a:t>50</a:t>
            </a:fld>
            <a:endParaRPr lang="en-US" dirty="0"/>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777659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66EFF4-5FA9-4834-85BD-F4670AA76D12}" type="slidenum">
              <a:rPr lang="en-US"/>
              <a:pPr/>
              <a:t>51</a:t>
            </a:fld>
            <a:endParaRPr lang="en-US" dirty="0"/>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852552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10D52-F5C7-4674-BF5A-A516DEB011AB}" type="slidenum">
              <a:rPr lang="en-US"/>
              <a:pPr/>
              <a:t>52</a:t>
            </a:fld>
            <a:endParaRPr lang="en-US" dirty="0"/>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133544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10D52-F5C7-4674-BF5A-A516DEB011AB}" type="slidenum">
              <a:rPr lang="en-US"/>
              <a:pPr/>
              <a:t>53</a:t>
            </a:fld>
            <a:endParaRPr lang="en-US" dirty="0"/>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592538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66EFF4-5FA9-4834-85BD-F4670AA76D12}" type="slidenum">
              <a:rPr lang="en-US"/>
              <a:pPr/>
              <a:t>54</a:t>
            </a:fld>
            <a:endParaRPr lang="en-US" dirty="0"/>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908488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88A190-92A2-4329-92F6-41A0F66B1955}" type="slidenum">
              <a:rPr lang="en-US"/>
              <a:pPr/>
              <a:t>55</a:t>
            </a:fld>
            <a:endParaRPr lang="en-US" dirty="0"/>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400105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DAF2C9-609C-4426-B9FF-23EB2C435EC4}" type="slidenum">
              <a:rPr lang="en-US"/>
              <a:pPr/>
              <a:t>56</a:t>
            </a:fld>
            <a:endParaRPr lang="en-US" dirty="0"/>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098342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DC8D17-D390-4D4D-BE76-0A01A4DEE447}" type="slidenum">
              <a:rPr lang="en-US"/>
              <a:pPr/>
              <a:t>57</a:t>
            </a:fld>
            <a:endParaRPr lang="en-US" dirty="0"/>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324859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660FF5-75F3-4621-8CB6-B5E044B92557}" type="slidenum">
              <a:rPr lang="en-US"/>
              <a:pPr/>
              <a:t>58</a:t>
            </a:fld>
            <a:endParaRPr lang="en-US" dirty="0"/>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159414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660FF5-75F3-4621-8CB6-B5E044B92557}" type="slidenum">
              <a:rPr lang="en-US"/>
              <a:pPr/>
              <a:t>59</a:t>
            </a:fld>
            <a:endParaRPr lang="en-US" dirty="0"/>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01703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88A190-92A2-4329-92F6-41A0F66B1955}" type="slidenum">
              <a:rPr lang="en-US"/>
              <a:pPr/>
              <a:t>6</a:t>
            </a:fld>
            <a:endParaRPr lang="en-US" dirty="0"/>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815672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6028AC-D78A-4377-99A3-4E63CB11582B}" type="slidenum">
              <a:rPr lang="en-US"/>
              <a:pPr/>
              <a:t>60</a:t>
            </a:fld>
            <a:endParaRPr lang="en-US" dirty="0"/>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215157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BB98E3-EBD8-47FF-9AFF-EA84B2112891}" type="slidenum">
              <a:rPr lang="en-US"/>
              <a:pPr/>
              <a:t>61</a:t>
            </a:fld>
            <a:endParaRPr lang="en-US" dirty="0"/>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897335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6028AC-D78A-4377-99A3-4E63CB11582B}" type="slidenum">
              <a:rPr lang="en-US"/>
              <a:pPr/>
              <a:t>62</a:t>
            </a:fld>
            <a:endParaRPr lang="en-US" dirty="0"/>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059417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BB98E3-EBD8-47FF-9AFF-EA84B2112891}" type="slidenum">
              <a:rPr lang="en-US"/>
              <a:pPr/>
              <a:t>63</a:t>
            </a:fld>
            <a:endParaRPr lang="en-US" dirty="0"/>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868707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69DD0D-1501-48EB-9FB0-7970C8F33DF3}" type="slidenum">
              <a:rPr lang="en-US"/>
              <a:pPr/>
              <a:t>64</a:t>
            </a:fld>
            <a:endParaRPr lang="en-US" dirty="0"/>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201994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BB98E3-EBD8-47FF-9AFF-EA84B2112891}" type="slidenum">
              <a:rPr lang="en-US"/>
              <a:pPr/>
              <a:t>65</a:t>
            </a:fld>
            <a:endParaRPr lang="en-US" dirty="0"/>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r>
              <a:rPr lang="en-US" dirty="0"/>
              <a:t>Genesee Chapter</a:t>
            </a:r>
          </a:p>
        </p:txBody>
      </p:sp>
    </p:spTree>
    <p:extLst>
      <p:ext uri="{BB962C8B-B14F-4D97-AF65-F5344CB8AC3E}">
        <p14:creationId xmlns:p14="http://schemas.microsoft.com/office/powerpoint/2010/main" val="2991376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BB98E3-EBD8-47FF-9AFF-EA84B2112891}" type="slidenum">
              <a:rPr lang="en-US"/>
              <a:pPr/>
              <a:t>66</a:t>
            </a:fld>
            <a:endParaRPr lang="en-US" dirty="0"/>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r>
              <a:rPr lang="en-US" dirty="0"/>
              <a:t>LI Chapter</a:t>
            </a:r>
          </a:p>
        </p:txBody>
      </p:sp>
    </p:spTree>
    <p:extLst>
      <p:ext uri="{BB962C8B-B14F-4D97-AF65-F5344CB8AC3E}">
        <p14:creationId xmlns:p14="http://schemas.microsoft.com/office/powerpoint/2010/main" val="34795659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BB98E3-EBD8-47FF-9AFF-EA84B2112891}" type="slidenum">
              <a:rPr lang="en-US"/>
              <a:pPr/>
              <a:t>67</a:t>
            </a:fld>
            <a:endParaRPr lang="en-US" dirty="0"/>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r>
              <a:rPr lang="en-US" dirty="0"/>
              <a:t>Lower</a:t>
            </a:r>
            <a:r>
              <a:rPr lang="en-US" baseline="0" dirty="0"/>
              <a:t> Hudson Chapter</a:t>
            </a:r>
            <a:endParaRPr lang="en-US" dirty="0"/>
          </a:p>
        </p:txBody>
      </p:sp>
    </p:spTree>
    <p:extLst>
      <p:ext uri="{BB962C8B-B14F-4D97-AF65-F5344CB8AC3E}">
        <p14:creationId xmlns:p14="http://schemas.microsoft.com/office/powerpoint/2010/main" val="10753111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BB98E3-EBD8-47FF-9AFF-EA84B2112891}" type="slidenum">
              <a:rPr lang="en-US"/>
              <a:pPr/>
              <a:t>68</a:t>
            </a:fld>
            <a:endParaRPr lang="en-US" dirty="0"/>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r>
              <a:rPr lang="en-US" dirty="0"/>
              <a:t>Central Chapter</a:t>
            </a:r>
          </a:p>
        </p:txBody>
      </p:sp>
    </p:spTree>
    <p:extLst>
      <p:ext uri="{BB962C8B-B14F-4D97-AF65-F5344CB8AC3E}">
        <p14:creationId xmlns:p14="http://schemas.microsoft.com/office/powerpoint/2010/main" val="1015061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69DD0D-1501-48EB-9FB0-7970C8F33DF3}" type="slidenum">
              <a:rPr lang="en-US"/>
              <a:pPr/>
              <a:t>69</a:t>
            </a:fld>
            <a:endParaRPr lang="en-US" dirty="0"/>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51968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88A190-92A2-4329-92F6-41A0F66B1955}" type="slidenum">
              <a:rPr lang="en-US"/>
              <a:pPr/>
              <a:t>7</a:t>
            </a:fld>
            <a:endParaRPr lang="en-US" dirty="0"/>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9921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BB98E3-EBD8-47FF-9AFF-EA84B2112891}" type="slidenum">
              <a:rPr lang="en-US"/>
              <a:pPr/>
              <a:t>70</a:t>
            </a:fld>
            <a:endParaRPr lang="en-US" dirty="0"/>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236133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BB98E3-EBD8-47FF-9AFF-EA84B2112891}" type="slidenum">
              <a:rPr lang="en-US"/>
              <a:pPr/>
              <a:t>71</a:t>
            </a:fld>
            <a:endParaRPr lang="en-US" dirty="0"/>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031263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BB98E3-EBD8-47FF-9AFF-EA84B2112891}" type="slidenum">
              <a:rPr lang="en-US"/>
              <a:pPr/>
              <a:t>72</a:t>
            </a:fld>
            <a:endParaRPr lang="en-US" dirty="0"/>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420435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BB98E3-EBD8-47FF-9AFF-EA84B2112891}" type="slidenum">
              <a:rPr lang="en-US"/>
              <a:pPr/>
              <a:t>73</a:t>
            </a:fld>
            <a:endParaRPr lang="en-US" dirty="0"/>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864208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660FF5-75F3-4621-8CB6-B5E044B92557}" type="slidenum">
              <a:rPr lang="en-US"/>
              <a:pPr/>
              <a:t>74</a:t>
            </a:fld>
            <a:endParaRPr lang="en-US" dirty="0"/>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85918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660FF5-75F3-4621-8CB6-B5E044B92557}" type="slidenum">
              <a:rPr lang="en-US"/>
              <a:pPr/>
              <a:t>75</a:t>
            </a:fld>
            <a:endParaRPr lang="en-US" dirty="0"/>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174432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69DD0D-1501-48EB-9FB0-7970C8F33DF3}" type="slidenum">
              <a:rPr lang="en-US"/>
              <a:pPr/>
              <a:t>76</a:t>
            </a:fld>
            <a:endParaRPr lang="en-US" dirty="0"/>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878688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3305F5-985C-4DB5-BC2F-19D063F80512}" type="slidenum">
              <a:rPr lang="en-US"/>
              <a:pPr/>
              <a:t>77</a:t>
            </a:fld>
            <a:endParaRPr lang="en-US" dirty="0"/>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041876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624BD-9AB1-413F-8DD7-181E6D31D551}" type="slidenum">
              <a:rPr lang="en-US"/>
              <a:pPr/>
              <a:t>78</a:t>
            </a:fld>
            <a:endParaRPr lang="en-US" dirty="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168144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39C6EE-2CF2-4A1A-AD3F-DCF52C9E4215}" type="slidenum">
              <a:rPr lang="en-US"/>
              <a:pPr/>
              <a:t>79</a:t>
            </a:fld>
            <a:endParaRPr lang="en-US" dirty="0"/>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34120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88A190-92A2-4329-92F6-41A0F66B1955}" type="slidenum">
              <a:rPr lang="en-US"/>
              <a:pPr/>
              <a:t>8</a:t>
            </a:fld>
            <a:endParaRPr lang="en-US" dirty="0"/>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014323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624BD-9AB1-413F-8DD7-181E6D31D551}" type="slidenum">
              <a:rPr lang="en-US"/>
              <a:pPr/>
              <a:t>80</a:t>
            </a:fld>
            <a:endParaRPr lang="en-US" dirty="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641064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39C6EE-2CF2-4A1A-AD3F-DCF52C9E4215}" type="slidenum">
              <a:rPr lang="en-US"/>
              <a:pPr/>
              <a:t>81</a:t>
            </a:fld>
            <a:endParaRPr lang="en-US" dirty="0"/>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2201388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39C6EE-2CF2-4A1A-AD3F-DCF52C9E4215}" type="slidenum">
              <a:rPr lang="en-US"/>
              <a:pPr/>
              <a:t>82</a:t>
            </a:fld>
            <a:endParaRPr lang="en-US" dirty="0"/>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797781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624BD-9AB1-413F-8DD7-181E6D31D551}" type="slidenum">
              <a:rPr lang="en-US"/>
              <a:pPr/>
              <a:t>83</a:t>
            </a:fld>
            <a:endParaRPr lang="en-US" dirty="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r>
              <a:rPr lang="en-US" dirty="0"/>
              <a:t>Stefan Grimberg or Krish Ramalingam to present</a:t>
            </a:r>
          </a:p>
        </p:txBody>
      </p:sp>
    </p:spTree>
    <p:extLst>
      <p:ext uri="{BB962C8B-B14F-4D97-AF65-F5344CB8AC3E}">
        <p14:creationId xmlns:p14="http://schemas.microsoft.com/office/powerpoint/2010/main" val="343166609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C847BE-106A-4801-9E52-027135033DF7}" type="slidenum">
              <a:rPr lang="en-US" smtClean="0"/>
              <a:pPr/>
              <a:t>84</a:t>
            </a:fld>
            <a:endParaRPr lang="en-US" dirty="0"/>
          </a:p>
        </p:txBody>
      </p:sp>
    </p:spTree>
    <p:extLst>
      <p:ext uri="{BB962C8B-B14F-4D97-AF65-F5344CB8AC3E}">
        <p14:creationId xmlns:p14="http://schemas.microsoft.com/office/powerpoint/2010/main" val="4381933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624BD-9AB1-413F-8DD7-181E6D31D551}" type="slidenum">
              <a:rPr lang="en-US"/>
              <a:pPr/>
              <a:t>85</a:t>
            </a:fld>
            <a:endParaRPr lang="en-US" dirty="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r>
              <a:rPr lang="en-US" dirty="0"/>
              <a:t>Ask all to stand</a:t>
            </a:r>
          </a:p>
          <a:p>
            <a:r>
              <a:rPr lang="en-US" dirty="0"/>
              <a:t>Read 60, 50 and 40 and</a:t>
            </a:r>
            <a:r>
              <a:rPr lang="en-US" baseline="0" dirty="0"/>
              <a:t> ask to come up for photo</a:t>
            </a:r>
            <a:endParaRPr lang="en-US" dirty="0"/>
          </a:p>
        </p:txBody>
      </p:sp>
    </p:spTree>
    <p:extLst>
      <p:ext uri="{BB962C8B-B14F-4D97-AF65-F5344CB8AC3E}">
        <p14:creationId xmlns:p14="http://schemas.microsoft.com/office/powerpoint/2010/main" val="258445901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2AC847BE-106A-4801-9E52-027135033DF7}" type="slidenum">
              <a:rPr lang="en-US" smtClean="0"/>
              <a:pPr/>
              <a:t>86</a:t>
            </a:fld>
            <a:endParaRPr lang="en-US" dirty="0"/>
          </a:p>
        </p:txBody>
      </p:sp>
    </p:spTree>
    <p:extLst>
      <p:ext uri="{BB962C8B-B14F-4D97-AF65-F5344CB8AC3E}">
        <p14:creationId xmlns:p14="http://schemas.microsoft.com/office/powerpoint/2010/main" val="313494926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BDAA0C-9915-4EA1-8E98-89C9152B4A95}" type="slidenum">
              <a:rPr lang="en-US"/>
              <a:pPr/>
              <a:t>87</a:t>
            </a:fld>
            <a:endParaRPr lang="en-US" dirty="0"/>
          </a:p>
        </p:txBody>
      </p:sp>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9259191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BDAA0C-9915-4EA1-8E98-89C9152B4A95}" type="slidenum">
              <a:rPr lang="en-US"/>
              <a:pPr/>
              <a:t>88</a:t>
            </a:fld>
            <a:endParaRPr lang="en-US" dirty="0"/>
          </a:p>
        </p:txBody>
      </p:sp>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80900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88A190-92A2-4329-92F6-41A0F66B1955}" type="slidenum">
              <a:rPr lang="en-US"/>
              <a:pPr/>
              <a:t>9</a:t>
            </a:fld>
            <a:endParaRPr lang="en-US" dirty="0"/>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759078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ywea.or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74855" name="Group 71"/>
          <p:cNvGrpSpPr>
            <a:grpSpLocks/>
          </p:cNvGrpSpPr>
          <p:nvPr/>
        </p:nvGrpSpPr>
        <p:grpSpPr bwMode="auto">
          <a:xfrm>
            <a:off x="3175" y="4267200"/>
            <a:ext cx="9140825" cy="2590800"/>
            <a:chOff x="2" y="2688"/>
            <a:chExt cx="5758" cy="1632"/>
          </a:xfrm>
        </p:grpSpPr>
        <p:sp>
          <p:nvSpPr>
            <p:cNvPr id="374856" name="Freeform 72"/>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374857" name="Group 73"/>
            <p:cNvGrpSpPr>
              <a:grpSpLocks/>
            </p:cNvGrpSpPr>
            <p:nvPr userDrawn="1"/>
          </p:nvGrpSpPr>
          <p:grpSpPr bwMode="auto">
            <a:xfrm>
              <a:off x="3528" y="3715"/>
              <a:ext cx="792" cy="521"/>
              <a:chOff x="3527" y="3715"/>
              <a:chExt cx="792" cy="521"/>
            </a:xfrm>
          </p:grpSpPr>
          <p:sp>
            <p:nvSpPr>
              <p:cNvPr id="374858" name="Oval 74"/>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4859" name="Oval 75"/>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4860" name="Oval 76"/>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4861" name="Oval 77"/>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4862" name="Oval 78"/>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4863" name="Freeform 79"/>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4864" name="Freeform 80"/>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4865" name="Freeform 81"/>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4866" name="Freeform 82"/>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4867" name="Freeform 83"/>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4868" name="Oval 84"/>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374869" name="Group 85"/>
            <p:cNvGrpSpPr>
              <a:grpSpLocks/>
            </p:cNvGrpSpPr>
            <p:nvPr userDrawn="1"/>
          </p:nvGrpSpPr>
          <p:grpSpPr bwMode="auto">
            <a:xfrm>
              <a:off x="1776" y="3631"/>
              <a:ext cx="1626" cy="683"/>
              <a:chOff x="1776" y="3631"/>
              <a:chExt cx="1626" cy="683"/>
            </a:xfrm>
          </p:grpSpPr>
          <p:sp>
            <p:nvSpPr>
              <p:cNvPr id="374870" name="Oval 86"/>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4871" name="Oval 87"/>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4872" name="Oval 88"/>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4873" name="Oval 89"/>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4874" name="Oval 90"/>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4875" name="Oval 91"/>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4876" name="Oval 92"/>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4877" name="Oval 93"/>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4878" name="Freeform 94"/>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4879" name="Freeform 95"/>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4880" name="Freeform 96"/>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4881" name="Freeform 97"/>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4882" name="Freeform 98"/>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4883" name="Freeform 99"/>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4884" name="Freeform 100"/>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4885" name="Freeform 101"/>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4886" name="Freeform 102"/>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4887" name="Freeform 103"/>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374888" name="Group 104"/>
            <p:cNvGrpSpPr>
              <a:grpSpLocks/>
            </p:cNvGrpSpPr>
            <p:nvPr userDrawn="1"/>
          </p:nvGrpSpPr>
          <p:grpSpPr bwMode="auto">
            <a:xfrm>
              <a:off x="4128" y="3360"/>
              <a:ext cx="1351" cy="821"/>
              <a:chOff x="4128" y="3360"/>
              <a:chExt cx="1351" cy="821"/>
            </a:xfrm>
          </p:grpSpPr>
          <p:sp>
            <p:nvSpPr>
              <p:cNvPr id="374889" name="Freeform 105"/>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4890" name="Freeform 106"/>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4891" name="Freeform 107"/>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4892" name="Freeform 108"/>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4893" name="Freeform 109"/>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4894" name="Freeform 110"/>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4895" name="Freeform 111"/>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4896" name="Freeform 112"/>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4897" name="Freeform 113"/>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4898" name="Freeform 114"/>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4899" name="Freeform 115"/>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4900" name="Oval 116"/>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4901" name="Oval 117"/>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4902" name="Oval 118"/>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4903" name="Oval 119"/>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4904" name="Oval 120"/>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4905" name="Oval 121"/>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374906" name="Group 122"/>
            <p:cNvGrpSpPr>
              <a:grpSpLocks/>
            </p:cNvGrpSpPr>
            <p:nvPr userDrawn="1"/>
          </p:nvGrpSpPr>
          <p:grpSpPr bwMode="auto">
            <a:xfrm>
              <a:off x="5280" y="3024"/>
              <a:ext cx="425" cy="258"/>
              <a:chOff x="5280" y="3024"/>
              <a:chExt cx="425" cy="258"/>
            </a:xfrm>
          </p:grpSpPr>
          <p:sp>
            <p:nvSpPr>
              <p:cNvPr id="374907" name="Freeform 123"/>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4908" name="Freeform 124"/>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4909" name="Freeform 125"/>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4910" name="Freeform 126"/>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4911" name="Freeform 127"/>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4912" name="Freeform 128"/>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4913" name="Freeform 129"/>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374914" name="Group 130"/>
              <p:cNvGrpSpPr>
                <a:grpSpLocks/>
              </p:cNvGrpSpPr>
              <p:nvPr/>
            </p:nvGrpSpPr>
            <p:grpSpPr bwMode="auto">
              <a:xfrm>
                <a:off x="5381" y="3085"/>
                <a:ext cx="227" cy="132"/>
                <a:chOff x="5381" y="3085"/>
                <a:chExt cx="227" cy="132"/>
              </a:xfrm>
            </p:grpSpPr>
            <p:sp>
              <p:nvSpPr>
                <p:cNvPr id="374915" name="Oval 131"/>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4916" name="Oval 132"/>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4917" name="Oval 133"/>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4918" name="Oval 134"/>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sp>
        <p:nvSpPr>
          <p:cNvPr id="374850"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altLang="en-US" noProof="0"/>
              <a:t>Click to edit Master title style</a:t>
            </a:r>
          </a:p>
        </p:txBody>
      </p:sp>
      <p:sp>
        <p:nvSpPr>
          <p:cNvPr id="37485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374852" name="Rectangle 68"/>
          <p:cNvSpPr>
            <a:spLocks noGrp="1" noChangeArrowheads="1"/>
          </p:cNvSpPr>
          <p:nvPr>
            <p:ph type="dt" sz="quarter" idx="2"/>
          </p:nvPr>
        </p:nvSpPr>
        <p:spPr>
          <a:xfrm>
            <a:off x="457200" y="6248400"/>
            <a:ext cx="2133600" cy="457200"/>
          </a:xfrm>
        </p:spPr>
        <p:txBody>
          <a:bodyPr/>
          <a:lstStyle>
            <a:lvl1pPr>
              <a:defRPr/>
            </a:lvl1pPr>
          </a:lstStyle>
          <a:p>
            <a:endParaRPr lang="en-US" altLang="en-US" dirty="0"/>
          </a:p>
        </p:txBody>
      </p:sp>
      <p:pic>
        <p:nvPicPr>
          <p:cNvPr id="72" name="Picture 21" descr="NYWEA Logo, click for Home">
            <a:hlinkClick r:id="rId2"/>
          </p:cNvPr>
          <p:cNvPicPr>
            <a:picLocks noChangeAspect="1" noChangeArrowheads="1"/>
          </p:cNvPicPr>
          <p:nvPr userDrawn="1"/>
        </p:nvPicPr>
        <p:blipFill>
          <a:blip r:embed="rId3" cstate="print"/>
          <a:srcRect/>
          <a:stretch>
            <a:fillRect/>
          </a:stretch>
        </p:blipFill>
        <p:spPr bwMode="auto">
          <a:xfrm>
            <a:off x="8458200" y="6172200"/>
            <a:ext cx="488950" cy="504825"/>
          </a:xfrm>
          <a:prstGeom prst="rect">
            <a:avLst/>
          </a:prstGeom>
          <a:solidFill>
            <a:schemeClr val="tx1"/>
          </a:solidFill>
          <a:ln w="9525">
            <a:solidFill>
              <a:schemeClr val="tx1"/>
            </a:solidFill>
            <a:miter lim="800000"/>
            <a:headEnd/>
            <a:tailEnd/>
          </a:ln>
        </p:spPr>
      </p:pic>
      <p:pic>
        <p:nvPicPr>
          <p:cNvPr id="71" name="Picture 20" descr="WIL logo"/>
          <p:cNvPicPr>
            <a:picLocks noChangeAspect="1" noChangeArrowheads="1"/>
          </p:cNvPicPr>
          <p:nvPr userDrawn="1"/>
        </p:nvPicPr>
        <p:blipFill>
          <a:blip r:embed="rId4" cstate="print"/>
          <a:srcRect/>
          <a:stretch>
            <a:fillRect/>
          </a:stretch>
        </p:blipFill>
        <p:spPr bwMode="auto">
          <a:xfrm>
            <a:off x="152400" y="6299200"/>
            <a:ext cx="1219200" cy="4064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143BA927-9012-4DF6-8081-EC41AA2A16F8}" type="slidenum">
              <a:rPr lang="en-US" altLang="en-US"/>
              <a:pPr/>
              <a:t>‹#›</a:t>
            </a:fld>
            <a:endParaRPr lang="en-US" altLang="en-US" dirty="0"/>
          </a:p>
        </p:txBody>
      </p:sp>
    </p:spTree>
    <p:extLst>
      <p:ext uri="{BB962C8B-B14F-4D97-AF65-F5344CB8AC3E}">
        <p14:creationId xmlns:p14="http://schemas.microsoft.com/office/powerpoint/2010/main" val="119690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B8F17B91-17F6-4BD7-B250-EEA1225E4D4C}" type="slidenum">
              <a:rPr lang="en-US" altLang="en-US"/>
              <a:pPr/>
              <a:t>‹#›</a:t>
            </a:fld>
            <a:endParaRPr lang="en-US" altLang="en-US" dirty="0"/>
          </a:p>
        </p:txBody>
      </p:sp>
    </p:spTree>
    <p:extLst>
      <p:ext uri="{BB962C8B-B14F-4D97-AF65-F5344CB8AC3E}">
        <p14:creationId xmlns:p14="http://schemas.microsoft.com/office/powerpoint/2010/main" val="3583350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04EEBE7C-9FD9-4076-A636-D9A7CEB3C2C9}" type="slidenum">
              <a:rPr lang="en-US" altLang="en-US"/>
              <a:pPr/>
              <a:t>‹#›</a:t>
            </a:fld>
            <a:endParaRPr lang="en-US" altLang="en-US" dirty="0"/>
          </a:p>
        </p:txBody>
      </p:sp>
    </p:spTree>
    <p:extLst>
      <p:ext uri="{BB962C8B-B14F-4D97-AF65-F5344CB8AC3E}">
        <p14:creationId xmlns:p14="http://schemas.microsoft.com/office/powerpoint/2010/main" val="288510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1AA9477B-931F-46AF-88E4-480C819FB3C2}" type="slidenum">
              <a:rPr lang="en-US" altLang="en-US"/>
              <a:pPr/>
              <a:t>‹#›</a:t>
            </a:fld>
            <a:endParaRPr lang="en-US" altLang="en-US" dirty="0"/>
          </a:p>
        </p:txBody>
      </p:sp>
    </p:spTree>
    <p:extLst>
      <p:ext uri="{BB962C8B-B14F-4D97-AF65-F5344CB8AC3E}">
        <p14:creationId xmlns:p14="http://schemas.microsoft.com/office/powerpoint/2010/main" val="347203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6AF62CF3-87BE-43C6-8798-5A266C6E8CBC}" type="slidenum">
              <a:rPr lang="en-US" altLang="en-US"/>
              <a:pPr/>
              <a:t>‹#›</a:t>
            </a:fld>
            <a:endParaRPr lang="en-US" altLang="en-US" dirty="0"/>
          </a:p>
        </p:txBody>
      </p:sp>
    </p:spTree>
    <p:extLst>
      <p:ext uri="{BB962C8B-B14F-4D97-AF65-F5344CB8AC3E}">
        <p14:creationId xmlns:p14="http://schemas.microsoft.com/office/powerpoint/2010/main" val="3525091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A67B8C41-EADC-426D-94F7-0581542316B0}" type="slidenum">
              <a:rPr lang="en-US" altLang="en-US"/>
              <a:pPr/>
              <a:t>‹#›</a:t>
            </a:fld>
            <a:endParaRPr lang="en-US" altLang="en-US" dirty="0"/>
          </a:p>
        </p:txBody>
      </p:sp>
    </p:spTree>
    <p:extLst>
      <p:ext uri="{BB962C8B-B14F-4D97-AF65-F5344CB8AC3E}">
        <p14:creationId xmlns:p14="http://schemas.microsoft.com/office/powerpoint/2010/main" val="1836160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F1CEDCE3-7C02-46BA-BB7D-8F25D149A39B}" type="slidenum">
              <a:rPr lang="en-US" altLang="en-US"/>
              <a:pPr/>
              <a:t>‹#›</a:t>
            </a:fld>
            <a:endParaRPr lang="en-US" altLang="en-US" dirty="0"/>
          </a:p>
        </p:txBody>
      </p:sp>
    </p:spTree>
    <p:extLst>
      <p:ext uri="{BB962C8B-B14F-4D97-AF65-F5344CB8AC3E}">
        <p14:creationId xmlns:p14="http://schemas.microsoft.com/office/powerpoint/2010/main" val="1948027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3979A7A3-8952-470E-AA1A-576865736D29}" type="slidenum">
              <a:rPr lang="en-US" altLang="en-US"/>
              <a:pPr/>
              <a:t>‹#›</a:t>
            </a:fld>
            <a:endParaRPr lang="en-US" altLang="en-US" dirty="0"/>
          </a:p>
        </p:txBody>
      </p:sp>
    </p:spTree>
    <p:extLst>
      <p:ext uri="{BB962C8B-B14F-4D97-AF65-F5344CB8AC3E}">
        <p14:creationId xmlns:p14="http://schemas.microsoft.com/office/powerpoint/2010/main" val="962925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FD6C2551-1FE5-4A91-B57A-03E2572AFE6D}" type="slidenum">
              <a:rPr lang="en-US" altLang="en-US"/>
              <a:pPr/>
              <a:t>‹#›</a:t>
            </a:fld>
            <a:endParaRPr lang="en-US" altLang="en-US" dirty="0"/>
          </a:p>
        </p:txBody>
      </p:sp>
    </p:spTree>
    <p:extLst>
      <p:ext uri="{BB962C8B-B14F-4D97-AF65-F5344CB8AC3E}">
        <p14:creationId xmlns:p14="http://schemas.microsoft.com/office/powerpoint/2010/main" val="2555551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A96395C1-208E-4794-8920-92E39D33C6FA}" type="slidenum">
              <a:rPr lang="en-US" altLang="en-US"/>
              <a:pPr/>
              <a:t>‹#›</a:t>
            </a:fld>
            <a:endParaRPr lang="en-US" altLang="en-US" dirty="0"/>
          </a:p>
        </p:txBody>
      </p:sp>
    </p:spTree>
    <p:extLst>
      <p:ext uri="{BB962C8B-B14F-4D97-AF65-F5344CB8AC3E}">
        <p14:creationId xmlns:p14="http://schemas.microsoft.com/office/powerpoint/2010/main" val="2383001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nywea.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3784" name="Freeform 24"/>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373837" name="Group 77"/>
          <p:cNvGrpSpPr>
            <a:grpSpLocks/>
          </p:cNvGrpSpPr>
          <p:nvPr/>
        </p:nvGrpSpPr>
        <p:grpSpPr bwMode="auto">
          <a:xfrm>
            <a:off x="3175" y="4267200"/>
            <a:ext cx="9140825" cy="2590800"/>
            <a:chOff x="2" y="2688"/>
            <a:chExt cx="5758" cy="1632"/>
          </a:xfrm>
        </p:grpSpPr>
        <p:sp>
          <p:nvSpPr>
            <p:cNvPr id="373763"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373834" name="Group 74"/>
            <p:cNvGrpSpPr>
              <a:grpSpLocks/>
            </p:cNvGrpSpPr>
            <p:nvPr userDrawn="1"/>
          </p:nvGrpSpPr>
          <p:grpSpPr bwMode="auto">
            <a:xfrm>
              <a:off x="3528" y="3715"/>
              <a:ext cx="792" cy="521"/>
              <a:chOff x="3527" y="3715"/>
              <a:chExt cx="792" cy="521"/>
            </a:xfrm>
          </p:grpSpPr>
          <p:sp>
            <p:nvSpPr>
              <p:cNvPr id="373774" name="Oval 14"/>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3775" name="Oval 15"/>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3776" name="Oval 16"/>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3777" name="Oval 17"/>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3778" name="Oval 18"/>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3779" name="Freeform 19"/>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3780" name="Freeform 20"/>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3781" name="Freeform 21"/>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3782" name="Freeform 22"/>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3783" name="Freeform 23"/>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3813" name="Oval 53"/>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373833" name="Group 73"/>
            <p:cNvGrpSpPr>
              <a:grpSpLocks/>
            </p:cNvGrpSpPr>
            <p:nvPr userDrawn="1"/>
          </p:nvGrpSpPr>
          <p:grpSpPr bwMode="auto">
            <a:xfrm>
              <a:off x="1776" y="3631"/>
              <a:ext cx="1626" cy="683"/>
              <a:chOff x="1776" y="3631"/>
              <a:chExt cx="1626" cy="683"/>
            </a:xfrm>
          </p:grpSpPr>
          <p:sp>
            <p:nvSpPr>
              <p:cNvPr id="373766" name="Oval 6"/>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3767" name="Oval 7"/>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3768" name="Oval 8"/>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3769" name="Oval 9"/>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3770" name="Oval 10"/>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3771" name="Oval 11"/>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3772" name="Oval 12"/>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3773" name="Oval 13"/>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3785"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3786"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3787"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3788"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3789"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3790"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3791"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3792"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3793"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3794"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373836" name="Group 76"/>
            <p:cNvGrpSpPr>
              <a:grpSpLocks/>
            </p:cNvGrpSpPr>
            <p:nvPr userDrawn="1"/>
          </p:nvGrpSpPr>
          <p:grpSpPr bwMode="auto">
            <a:xfrm>
              <a:off x="4128" y="3360"/>
              <a:ext cx="1351" cy="821"/>
              <a:chOff x="4128" y="3360"/>
              <a:chExt cx="1351" cy="821"/>
            </a:xfrm>
          </p:grpSpPr>
          <p:sp>
            <p:nvSpPr>
              <p:cNvPr id="373795" name="Freeform 35"/>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3796" name="Freeform 36"/>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3797" name="Freeform 37"/>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3798" name="Freeform 38"/>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3799" name="Freeform 39"/>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3800" name="Freeform 40"/>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3801" name="Freeform 41"/>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3802" name="Freeform 42"/>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3803" name="Freeform 43"/>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3804" name="Freeform 44"/>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3805" name="Freeform 45"/>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3815" name="Oval 55"/>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3816" name="Oval 56"/>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3817" name="Oval 57"/>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3818" name="Oval 58"/>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3819" name="Oval 59"/>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3820" name="Oval 60"/>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373835" name="Group 75"/>
            <p:cNvGrpSpPr>
              <a:grpSpLocks/>
            </p:cNvGrpSpPr>
            <p:nvPr userDrawn="1"/>
          </p:nvGrpSpPr>
          <p:grpSpPr bwMode="auto">
            <a:xfrm>
              <a:off x="5280" y="3024"/>
              <a:ext cx="425" cy="258"/>
              <a:chOff x="5280" y="3024"/>
              <a:chExt cx="425" cy="258"/>
            </a:xfrm>
          </p:grpSpPr>
          <p:sp>
            <p:nvSpPr>
              <p:cNvPr id="373806" name="Freeform 46"/>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3807"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3808"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3809"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3810"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3811" name="Freeform 51"/>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3812"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373821" name="Group 61"/>
              <p:cNvGrpSpPr>
                <a:grpSpLocks/>
              </p:cNvGrpSpPr>
              <p:nvPr/>
            </p:nvGrpSpPr>
            <p:grpSpPr bwMode="auto">
              <a:xfrm>
                <a:off x="5381" y="3085"/>
                <a:ext cx="227" cy="132"/>
                <a:chOff x="5381" y="3085"/>
                <a:chExt cx="227" cy="132"/>
              </a:xfrm>
            </p:grpSpPr>
            <p:sp>
              <p:nvSpPr>
                <p:cNvPr id="373822"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3823"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3824"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73825"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grpSp>
      <p:sp>
        <p:nvSpPr>
          <p:cNvPr id="373826" name="Rectangle 66"/>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373838" name="Rectangle 78"/>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73839" name="Rectangle 79"/>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altLang="en-US" dirty="0"/>
          </a:p>
        </p:txBody>
      </p:sp>
      <p:sp>
        <p:nvSpPr>
          <p:cNvPr id="373840" name="Rectangle 8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ltLang="en-US" dirty="0"/>
          </a:p>
        </p:txBody>
      </p:sp>
      <p:sp>
        <p:nvSpPr>
          <p:cNvPr id="373841" name="Rectangle 81"/>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0F69BA14-E0C5-45EE-B784-63D9C14ABFBA}" type="slidenum">
              <a:rPr lang="en-US" altLang="en-US"/>
              <a:pPr/>
              <a:t>‹#›</a:t>
            </a:fld>
            <a:endParaRPr lang="en-US" altLang="en-US" dirty="0"/>
          </a:p>
        </p:txBody>
      </p:sp>
      <p:pic>
        <p:nvPicPr>
          <p:cNvPr id="73" name="Picture 21" descr="NYWEA Logo, click for Home">
            <a:hlinkClick r:id="rId13"/>
          </p:cNvPr>
          <p:cNvPicPr>
            <a:picLocks noChangeAspect="1" noChangeArrowheads="1"/>
          </p:cNvPicPr>
          <p:nvPr userDrawn="1"/>
        </p:nvPicPr>
        <p:blipFill>
          <a:blip r:embed="rId14" cstate="print"/>
          <a:srcRect/>
          <a:stretch>
            <a:fillRect/>
          </a:stretch>
        </p:blipFill>
        <p:spPr bwMode="auto">
          <a:xfrm>
            <a:off x="8458200" y="6172200"/>
            <a:ext cx="488950" cy="504825"/>
          </a:xfrm>
          <a:prstGeom prst="rect">
            <a:avLst/>
          </a:prstGeom>
          <a:solidFill>
            <a:schemeClr val="tx1"/>
          </a:solidFill>
          <a:ln w="9525">
            <a:solidFill>
              <a:schemeClr val="tx1"/>
            </a:solidFill>
            <a:miter lim="800000"/>
            <a:headEnd/>
            <a:tailEnd/>
          </a:ln>
        </p:spPr>
      </p:pic>
      <p:pic>
        <p:nvPicPr>
          <p:cNvPr id="75" name="Picture 20" descr="WIL logo"/>
          <p:cNvPicPr>
            <a:picLocks noChangeAspect="1" noChangeArrowheads="1"/>
          </p:cNvPicPr>
          <p:nvPr userDrawn="1"/>
        </p:nvPicPr>
        <p:blipFill>
          <a:blip r:embed="rId15" cstate="print"/>
          <a:srcRect/>
          <a:stretch>
            <a:fillRect/>
          </a:stretch>
        </p:blipFill>
        <p:spPr bwMode="auto">
          <a:xfrm>
            <a:off x="152400" y="6299200"/>
            <a:ext cx="1219200" cy="406400"/>
          </a:xfrm>
          <a:prstGeom prst="rect">
            <a:avLst/>
          </a:prstGeom>
          <a:noFill/>
        </p:spPr>
      </p:pic>
    </p:spTree>
  </p:cSld>
  <p:clrMap bg1="dk2" tx1="lt1" bg2="dk1"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6.jp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sz="quarter"/>
          </p:nvPr>
        </p:nvSpPr>
        <p:spPr>
          <a:xfrm>
            <a:off x="2895600" y="609600"/>
            <a:ext cx="5867400" cy="4495800"/>
          </a:xfrm>
        </p:spPr>
        <p:txBody>
          <a:bodyPr/>
          <a:lstStyle/>
          <a:p>
            <a:r>
              <a:rPr lang="en-US" sz="5400" dirty="0"/>
              <a:t>New York Water Environment </a:t>
            </a:r>
            <a:br>
              <a:rPr lang="en-US" sz="5400" dirty="0"/>
            </a:br>
            <a:r>
              <a:rPr lang="en-US" sz="5400" dirty="0"/>
              <a:t>Association, Inc.</a:t>
            </a:r>
            <a:br>
              <a:rPr lang="en-US" sz="5400" dirty="0"/>
            </a:br>
            <a:br>
              <a:rPr lang="en-US" sz="5400" dirty="0"/>
            </a:br>
            <a:r>
              <a:rPr lang="en-US" sz="5400" dirty="0">
                <a:solidFill>
                  <a:srgbClr val="92D050"/>
                </a:solidFill>
              </a:rPr>
              <a:t>2018 Awards</a:t>
            </a:r>
          </a:p>
        </p:txBody>
      </p:sp>
      <p:sp>
        <p:nvSpPr>
          <p:cNvPr id="96259" name="Rectangle 3"/>
          <p:cNvSpPr>
            <a:spLocks noGrp="1" noChangeArrowheads="1"/>
          </p:cNvSpPr>
          <p:nvPr>
            <p:ph type="subTitle" sz="quarter" idx="1"/>
          </p:nvPr>
        </p:nvSpPr>
        <p:spPr>
          <a:xfrm>
            <a:off x="1524000" y="5029200"/>
            <a:ext cx="6400800" cy="1524000"/>
          </a:xfrm>
        </p:spPr>
        <p:txBody>
          <a:bodyPr/>
          <a:lstStyle/>
          <a:p>
            <a:endParaRPr lang="en-US" dirty="0"/>
          </a:p>
          <a:p>
            <a:r>
              <a:rPr lang="en-US" dirty="0"/>
              <a:t>February 6, 2019</a:t>
            </a:r>
          </a:p>
        </p:txBody>
      </p:sp>
      <p:pic>
        <p:nvPicPr>
          <p:cNvPr id="4" name="Picture 3" descr="NYWEA logoNEW.jpg"/>
          <p:cNvPicPr>
            <a:picLocks noChangeAspect="1"/>
          </p:cNvPicPr>
          <p:nvPr/>
        </p:nvPicPr>
        <p:blipFill>
          <a:blip r:embed="rId3" cstate="print"/>
          <a:stretch>
            <a:fillRect/>
          </a:stretch>
        </p:blipFill>
        <p:spPr>
          <a:xfrm>
            <a:off x="152400" y="914400"/>
            <a:ext cx="2514600" cy="2514600"/>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rrowheads="1"/>
          </p:cNvSpPr>
          <p:nvPr>
            <p:ph type="title"/>
          </p:nvPr>
        </p:nvSpPr>
        <p:spPr>
          <a:xfrm>
            <a:off x="457200" y="304800"/>
            <a:ext cx="8229600" cy="1143000"/>
          </a:xfrm>
        </p:spPr>
        <p:txBody>
          <a:bodyPr/>
          <a:lstStyle/>
          <a:p>
            <a:r>
              <a:rPr lang="en-US" dirty="0"/>
              <a:t>WEF Life Membership</a:t>
            </a:r>
          </a:p>
        </p:txBody>
      </p:sp>
      <p:sp>
        <p:nvSpPr>
          <p:cNvPr id="7" name="Rectangle 4"/>
          <p:cNvSpPr txBox="1">
            <a:spLocks noChangeArrowheads="1"/>
          </p:cNvSpPr>
          <p:nvPr/>
        </p:nvSpPr>
        <p:spPr bwMode="auto">
          <a:xfrm>
            <a:off x="2590800" y="1676400"/>
            <a:ext cx="630744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lgn="just">
              <a:buFont typeface="Garamond" pitchFamily="18" charset="0"/>
              <a:buNone/>
              <a:tabLst>
                <a:tab pos="404813" algn="l"/>
              </a:tabLst>
            </a:pPr>
            <a:r>
              <a:rPr lang="en-US" b="1" kern="0" dirty="0">
                <a:solidFill>
                  <a:srgbClr val="99FF99"/>
                </a:solidFill>
              </a:rPr>
              <a:t>Maurice Osman</a:t>
            </a:r>
          </a:p>
          <a:p>
            <a:pPr marL="404813" indent="-287338" algn="just">
              <a:buFont typeface="Garamond" pitchFamily="18" charset="0"/>
              <a:buNone/>
              <a:tabLst>
                <a:tab pos="404813" algn="l"/>
              </a:tabLst>
            </a:pPr>
            <a:endParaRPr lang="en-US" sz="1200" b="1" kern="0" dirty="0">
              <a:solidFill>
                <a:srgbClr val="99FF99"/>
              </a:solidFill>
            </a:endParaRP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More than 55 years experience in wastewater treatment</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Retired from Nassau DPW</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25 years as instructor for operator-related water and wastewater treatment course</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Member of Long Island Chapter and was active with the Board for many years</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NYWEA member since 1968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76225" y="2562225"/>
            <a:ext cx="3428999" cy="25717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60153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5394" name="Rectangle 2"/>
          <p:cNvSpPr>
            <a:spLocks noGrp="1" noRot="1" noChangeArrowheads="1"/>
          </p:cNvSpPr>
          <p:nvPr>
            <p:ph type="title"/>
          </p:nvPr>
        </p:nvSpPr>
        <p:spPr>
          <a:xfrm>
            <a:off x="457200" y="304800"/>
            <a:ext cx="8229600" cy="1143000"/>
          </a:xfrm>
        </p:spPr>
        <p:txBody>
          <a:bodyPr/>
          <a:lstStyle/>
          <a:p>
            <a:r>
              <a:rPr lang="en-US" dirty="0"/>
              <a:t>WEF Life Membership</a:t>
            </a:r>
          </a:p>
        </p:txBody>
      </p:sp>
      <p:sp>
        <p:nvSpPr>
          <p:cNvPr id="7" name="Rectangle 4"/>
          <p:cNvSpPr txBox="1">
            <a:spLocks noChangeArrowheads="1"/>
          </p:cNvSpPr>
          <p:nvPr/>
        </p:nvSpPr>
        <p:spPr bwMode="auto">
          <a:xfrm>
            <a:off x="2590800" y="1676400"/>
            <a:ext cx="630744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lgn="just">
              <a:buFont typeface="Garamond" pitchFamily="18" charset="0"/>
              <a:buNone/>
              <a:tabLst>
                <a:tab pos="404813" algn="l"/>
              </a:tabLst>
            </a:pPr>
            <a:r>
              <a:rPr lang="en-US" b="1" kern="0" dirty="0">
                <a:solidFill>
                  <a:srgbClr val="99FF99"/>
                </a:solidFill>
              </a:rPr>
              <a:t>William (Bill) Pfrang</a:t>
            </a:r>
          </a:p>
          <a:p>
            <a:pPr marL="404813" indent="-287338" algn="just">
              <a:buFont typeface="Garamond" pitchFamily="18" charset="0"/>
              <a:buNone/>
              <a:tabLst>
                <a:tab pos="404813" algn="l"/>
              </a:tabLst>
            </a:pPr>
            <a:endParaRPr lang="en-US" sz="1200" b="1" kern="0" dirty="0">
              <a:solidFill>
                <a:srgbClr val="99FF99"/>
              </a:solidFill>
            </a:endParaRP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More than 40 years experience</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Contributing author for 5</a:t>
            </a:r>
            <a:r>
              <a:rPr lang="en-US" sz="2400" kern="0" baseline="30000" dirty="0"/>
              <a:t>th</a:t>
            </a:r>
            <a:r>
              <a:rPr lang="en-US" sz="2400" kern="0" dirty="0"/>
              <a:t> Edition of AECOM/Metcalf &amp; Eddy textbook titled </a:t>
            </a:r>
            <a:r>
              <a:rPr lang="en-US" sz="2400" i="1" kern="0" dirty="0"/>
              <a:t>Wastewater Engineering – Treatment and Resource Recovery</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Vice-President and Wastewater Treatment Technology Leader for AECOM’s NY Metro Water Group</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057400"/>
            <a:ext cx="2460010" cy="3801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95192839"/>
      </p:ext>
    </p:extLst>
  </p:cSld>
  <p:clrMapOvr>
    <a:overrideClrMapping bg1="dk2" tx1="lt1" bg2="dk1"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rrowheads="1"/>
          </p:cNvSpPr>
          <p:nvPr>
            <p:ph type="title"/>
          </p:nvPr>
        </p:nvSpPr>
        <p:spPr>
          <a:xfrm>
            <a:off x="457200" y="304800"/>
            <a:ext cx="8229600" cy="1143000"/>
          </a:xfrm>
        </p:spPr>
        <p:txBody>
          <a:bodyPr/>
          <a:lstStyle/>
          <a:p>
            <a:r>
              <a:rPr lang="en-US" dirty="0"/>
              <a:t>WEF Life Membership</a:t>
            </a:r>
          </a:p>
        </p:txBody>
      </p:sp>
      <p:sp>
        <p:nvSpPr>
          <p:cNvPr id="7" name="Rectangle 4"/>
          <p:cNvSpPr txBox="1">
            <a:spLocks noChangeArrowheads="1"/>
          </p:cNvSpPr>
          <p:nvPr/>
        </p:nvSpPr>
        <p:spPr bwMode="auto">
          <a:xfrm>
            <a:off x="2590800" y="1676400"/>
            <a:ext cx="630744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lgn="just">
              <a:buFont typeface="Garamond" pitchFamily="18" charset="0"/>
              <a:buNone/>
              <a:tabLst>
                <a:tab pos="404813" algn="l"/>
              </a:tabLst>
            </a:pPr>
            <a:r>
              <a:rPr lang="en-US" b="1" kern="0" dirty="0">
                <a:solidFill>
                  <a:srgbClr val="99FF99"/>
                </a:solidFill>
              </a:rPr>
              <a:t>Elliot F. Sachs</a:t>
            </a:r>
          </a:p>
          <a:p>
            <a:pPr marL="404813" indent="-287338" algn="just">
              <a:buFont typeface="Garamond" pitchFamily="18" charset="0"/>
              <a:buNone/>
              <a:tabLst>
                <a:tab pos="404813" algn="l"/>
              </a:tabLst>
            </a:pPr>
            <a:endParaRPr lang="en-US" sz="1200" b="1" kern="0" dirty="0">
              <a:solidFill>
                <a:srgbClr val="99FF99"/>
              </a:solidFill>
            </a:endParaRP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NYWEA member since 1978</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Past Met Chapter Chairman, NYS Board of Directors, WEF Board of Control</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Active member of the Program Committee from 1980 to present, was Co-chair for 3 years</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 Project Manager at Boswell Engineering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286000"/>
            <a:ext cx="2641600" cy="264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3989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rrowheads="1"/>
          </p:cNvSpPr>
          <p:nvPr>
            <p:ph type="title"/>
          </p:nvPr>
        </p:nvSpPr>
        <p:spPr/>
        <p:txBody>
          <a:bodyPr/>
          <a:lstStyle/>
          <a:p>
            <a:r>
              <a:rPr lang="en-US" dirty="0"/>
              <a:t>WEF Board of Directors Award</a:t>
            </a:r>
          </a:p>
        </p:txBody>
      </p:sp>
      <p:sp>
        <p:nvSpPr>
          <p:cNvPr id="199683" name="Rectangle 3"/>
          <p:cNvSpPr>
            <a:spLocks noGrp="1" noChangeArrowheads="1"/>
          </p:cNvSpPr>
          <p:nvPr>
            <p:ph type="body" idx="1"/>
          </p:nvPr>
        </p:nvSpPr>
        <p:spPr>
          <a:xfrm>
            <a:off x="381000" y="1905000"/>
            <a:ext cx="8229600" cy="2362200"/>
          </a:xfrm>
        </p:spPr>
        <p:txBody>
          <a:bodyPr/>
          <a:lstStyle/>
          <a:p>
            <a:pPr marL="0" indent="0" algn="ctr">
              <a:spcBef>
                <a:spcPct val="0"/>
              </a:spcBef>
              <a:buFont typeface="Garamond" pitchFamily="18" charset="0"/>
              <a:buNone/>
            </a:pPr>
            <a:r>
              <a:rPr lang="en-US" sz="2800" dirty="0"/>
              <a:t>Recognizes individuals who have served on the Federation Board of Directors.</a:t>
            </a:r>
            <a:endParaRPr lang="en-US" sz="2800" b="1" dirty="0"/>
          </a:p>
        </p:txBody>
      </p:sp>
      <p:sp>
        <p:nvSpPr>
          <p:cNvPr id="199684" name="Text Box 4"/>
          <p:cNvSpPr txBox="1">
            <a:spLocks noChangeArrowheads="1"/>
          </p:cNvSpPr>
          <p:nvPr/>
        </p:nvSpPr>
        <p:spPr bwMode="auto">
          <a:xfrm>
            <a:off x="685800" y="3810000"/>
            <a:ext cx="7848600" cy="511935"/>
          </a:xfrm>
          <a:prstGeom prst="rect">
            <a:avLst/>
          </a:prstGeom>
          <a:noFill/>
          <a:ln w="9525">
            <a:noFill/>
            <a:miter lim="800000"/>
            <a:headEnd/>
            <a:tailEnd/>
          </a:ln>
          <a:effectLst/>
        </p:spPr>
        <p:txBody>
          <a:bodyPr>
            <a:spAutoFit/>
          </a:bodyPr>
          <a:lstStyle/>
          <a:p>
            <a:pPr algn="ctr">
              <a:lnSpc>
                <a:spcPct val="90000"/>
              </a:lnSpc>
            </a:pPr>
            <a:r>
              <a:rPr lang="en-US" sz="3000" b="1" dirty="0">
                <a:solidFill>
                  <a:srgbClr val="FFFF66"/>
                </a:solidFill>
                <a:effectLst>
                  <a:outerShdw blurRad="38100" dist="38100" dir="2700000" algn="tl">
                    <a:srgbClr val="000000"/>
                  </a:outerShdw>
                </a:effectLst>
              </a:rPr>
              <a:t> </a:t>
            </a:r>
            <a:endParaRPr lang="en-US" sz="3000" dirty="0"/>
          </a:p>
        </p:txBody>
      </p:sp>
    </p:spTree>
    <p:extLst>
      <p:ext uri="{BB962C8B-B14F-4D97-AF65-F5344CB8AC3E}">
        <p14:creationId xmlns:p14="http://schemas.microsoft.com/office/powerpoint/2010/main" val="699833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8770" name="Rectangle 2"/>
          <p:cNvSpPr>
            <a:spLocks noGrp="1" noRot="1" noChangeArrowheads="1"/>
          </p:cNvSpPr>
          <p:nvPr>
            <p:ph type="title"/>
          </p:nvPr>
        </p:nvSpPr>
        <p:spPr>
          <a:xfrm>
            <a:off x="457200" y="152400"/>
            <a:ext cx="8229600" cy="1143000"/>
          </a:xfrm>
        </p:spPr>
        <p:txBody>
          <a:bodyPr/>
          <a:lstStyle/>
          <a:p>
            <a:r>
              <a:rPr lang="en-US" sz="4000" dirty="0"/>
              <a:t>WEF Board of Directors Award</a:t>
            </a:r>
          </a:p>
        </p:txBody>
      </p:sp>
      <p:sp>
        <p:nvSpPr>
          <p:cNvPr id="7" name="Rectangle 4"/>
          <p:cNvSpPr txBox="1">
            <a:spLocks noChangeArrowheads="1"/>
          </p:cNvSpPr>
          <p:nvPr/>
        </p:nvSpPr>
        <p:spPr bwMode="auto">
          <a:xfrm>
            <a:off x="2667000" y="1524000"/>
            <a:ext cx="64008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lgn="just">
              <a:buFont typeface="Garamond" pitchFamily="18" charset="0"/>
              <a:buNone/>
              <a:tabLst>
                <a:tab pos="404813" algn="l"/>
              </a:tabLst>
            </a:pPr>
            <a:r>
              <a:rPr lang="en-US" b="1" kern="0" dirty="0">
                <a:solidFill>
                  <a:srgbClr val="99FF99"/>
                </a:solidFill>
              </a:rPr>
              <a:t>Richard Pope</a:t>
            </a:r>
          </a:p>
          <a:p>
            <a:pPr marL="404813" indent="-287338" algn="just">
              <a:buFont typeface="Garamond" pitchFamily="18" charset="0"/>
              <a:buNone/>
              <a:tabLst>
                <a:tab pos="404813" algn="l"/>
              </a:tabLst>
            </a:pPr>
            <a:endParaRPr lang="en-US" sz="1200" b="1" kern="0" dirty="0">
              <a:solidFill>
                <a:srgbClr val="99FF99"/>
              </a:solidFill>
            </a:endParaRP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Three decades of NYWEA service</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Public Outreach Committee since 1999</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Program Committee since 2002</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Founding member of PDH Review Committee</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WEF house of Delegates and Technical Practice Committee</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Active member of WEF Air &amp; Odor Control for over 25 years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981200"/>
            <a:ext cx="2578438" cy="39571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35005355"/>
      </p:ext>
    </p:extLst>
  </p:cSld>
  <p:clrMapOvr>
    <a:overrideClrMapping bg1="dk2" tx1="lt1" bg2="dk1"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rrowheads="1"/>
          </p:cNvSpPr>
          <p:nvPr>
            <p:ph type="title"/>
          </p:nvPr>
        </p:nvSpPr>
        <p:spPr>
          <a:xfrm>
            <a:off x="457200" y="685800"/>
            <a:ext cx="8229600" cy="838200"/>
          </a:xfrm>
        </p:spPr>
        <p:txBody>
          <a:bodyPr/>
          <a:lstStyle/>
          <a:p>
            <a:r>
              <a:rPr lang="en-US" dirty="0"/>
              <a:t>Arthur Sidney Bedell Award</a:t>
            </a:r>
          </a:p>
        </p:txBody>
      </p:sp>
      <p:sp>
        <p:nvSpPr>
          <p:cNvPr id="193539" name="Rectangle 3"/>
          <p:cNvSpPr>
            <a:spLocks noGrp="1" noChangeArrowheads="1"/>
          </p:cNvSpPr>
          <p:nvPr>
            <p:ph idx="1"/>
          </p:nvPr>
        </p:nvSpPr>
        <p:spPr>
          <a:xfrm>
            <a:off x="381000" y="2133600"/>
            <a:ext cx="8229600" cy="1828800"/>
          </a:xfrm>
        </p:spPr>
        <p:txBody>
          <a:bodyPr/>
          <a:lstStyle/>
          <a:p>
            <a:pPr marL="0" indent="0" algn="ctr">
              <a:spcBef>
                <a:spcPct val="0"/>
              </a:spcBef>
              <a:buFont typeface="Garamond" pitchFamily="18" charset="0"/>
              <a:buNone/>
            </a:pPr>
            <a:r>
              <a:rPr lang="en-US" sz="3000" dirty="0"/>
              <a:t>Awarded to an individual who has provided extraordinary personal service to the Member Association.</a:t>
            </a:r>
          </a:p>
          <a:p>
            <a:pPr marL="0" indent="0" algn="ctr">
              <a:buFont typeface="Garamond" pitchFamily="18" charset="0"/>
              <a:buNone/>
            </a:pPr>
            <a:endParaRPr lang="en-US" sz="3000" dirty="0"/>
          </a:p>
        </p:txBody>
      </p:sp>
    </p:spTree>
    <p:extLst>
      <p:ext uri="{BB962C8B-B14F-4D97-AF65-F5344CB8AC3E}">
        <p14:creationId xmlns:p14="http://schemas.microsoft.com/office/powerpoint/2010/main" val="2797361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rrowheads="1"/>
          </p:cNvSpPr>
          <p:nvPr>
            <p:ph type="title"/>
          </p:nvPr>
        </p:nvSpPr>
        <p:spPr>
          <a:xfrm>
            <a:off x="457200" y="152400"/>
            <a:ext cx="8229600" cy="1143000"/>
          </a:xfrm>
        </p:spPr>
        <p:txBody>
          <a:bodyPr/>
          <a:lstStyle/>
          <a:p>
            <a:r>
              <a:rPr lang="en-US" sz="4000" dirty="0"/>
              <a:t>Arthur Sidney Bedell</a:t>
            </a:r>
          </a:p>
        </p:txBody>
      </p:sp>
      <p:sp>
        <p:nvSpPr>
          <p:cNvPr id="7" name="Rectangle 4"/>
          <p:cNvSpPr txBox="1">
            <a:spLocks noChangeArrowheads="1"/>
          </p:cNvSpPr>
          <p:nvPr/>
        </p:nvSpPr>
        <p:spPr bwMode="auto">
          <a:xfrm>
            <a:off x="2667000" y="1524000"/>
            <a:ext cx="64008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lgn="just">
              <a:buFont typeface="Garamond" pitchFamily="18" charset="0"/>
              <a:buNone/>
              <a:tabLst>
                <a:tab pos="404813" algn="l"/>
              </a:tabLst>
            </a:pPr>
            <a:r>
              <a:rPr lang="en-US" b="1" kern="0" dirty="0">
                <a:solidFill>
                  <a:srgbClr val="99FF99"/>
                </a:solidFill>
              </a:rPr>
              <a:t>Richard Pope</a:t>
            </a:r>
          </a:p>
          <a:p>
            <a:pPr marL="404813" indent="-287338" algn="just">
              <a:buFont typeface="Garamond" pitchFamily="18" charset="0"/>
              <a:buNone/>
              <a:tabLst>
                <a:tab pos="404813" algn="l"/>
              </a:tabLst>
            </a:pPr>
            <a:endParaRPr lang="en-US" sz="1200" b="1" kern="0" dirty="0">
              <a:solidFill>
                <a:srgbClr val="99FF99"/>
              </a:solidFill>
            </a:endParaRP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Three decades of NYWEA service</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Public Outreach Committee since 1999</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Program Committee since 2002</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Founding member of PDH Review Committee</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WEF house of Delegates and Technical Practice Committee</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Active member of WEF Air &amp; Odor Control for over 25 years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981200"/>
            <a:ext cx="2578438" cy="39571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44989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rrowheads="1"/>
          </p:cNvSpPr>
          <p:nvPr>
            <p:ph type="title"/>
          </p:nvPr>
        </p:nvSpPr>
        <p:spPr>
          <a:xfrm>
            <a:off x="457200" y="685800"/>
            <a:ext cx="8229600" cy="838200"/>
          </a:xfrm>
        </p:spPr>
        <p:txBody>
          <a:bodyPr/>
          <a:lstStyle/>
          <a:p>
            <a:r>
              <a:rPr lang="en-US" dirty="0"/>
              <a:t>Laboratory Analyst Excellence Award</a:t>
            </a:r>
          </a:p>
        </p:txBody>
      </p:sp>
      <p:sp>
        <p:nvSpPr>
          <p:cNvPr id="193539" name="Rectangle 3"/>
          <p:cNvSpPr>
            <a:spLocks noGrp="1" noChangeArrowheads="1"/>
          </p:cNvSpPr>
          <p:nvPr>
            <p:ph idx="1"/>
          </p:nvPr>
        </p:nvSpPr>
        <p:spPr>
          <a:xfrm>
            <a:off x="381000" y="2133600"/>
            <a:ext cx="8229600" cy="1828800"/>
          </a:xfrm>
        </p:spPr>
        <p:txBody>
          <a:bodyPr/>
          <a:lstStyle/>
          <a:p>
            <a:pPr marL="0" indent="0" algn="ctr">
              <a:spcBef>
                <a:spcPct val="0"/>
              </a:spcBef>
              <a:buFont typeface="Garamond" pitchFamily="18" charset="0"/>
              <a:buNone/>
            </a:pPr>
            <a:r>
              <a:rPr lang="en-US" sz="3000" dirty="0"/>
              <a:t>Recognizes individuals for outstanding performance, professionalism, and contributions to the water quality analysis profession</a:t>
            </a:r>
          </a:p>
          <a:p>
            <a:pPr marL="0" indent="0" algn="ctr">
              <a:buFont typeface="Garamond" pitchFamily="18" charset="0"/>
              <a:buNone/>
            </a:pPr>
            <a:endParaRPr lang="en-US" sz="3000" dirty="0"/>
          </a:p>
        </p:txBody>
      </p:sp>
    </p:spTree>
    <p:extLst>
      <p:ext uri="{BB962C8B-B14F-4D97-AF65-F5344CB8AC3E}">
        <p14:creationId xmlns:p14="http://schemas.microsoft.com/office/powerpoint/2010/main" val="1198312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rrowheads="1"/>
          </p:cNvSpPr>
          <p:nvPr>
            <p:ph type="title"/>
          </p:nvPr>
        </p:nvSpPr>
        <p:spPr>
          <a:xfrm>
            <a:off x="457200" y="152400"/>
            <a:ext cx="8229600" cy="1143000"/>
          </a:xfrm>
        </p:spPr>
        <p:txBody>
          <a:bodyPr/>
          <a:lstStyle/>
          <a:p>
            <a:r>
              <a:rPr lang="en-US" sz="4000" dirty="0"/>
              <a:t>Laboratory Analyst Excellence Award</a:t>
            </a:r>
          </a:p>
        </p:txBody>
      </p:sp>
      <p:sp>
        <p:nvSpPr>
          <p:cNvPr id="7" name="Rectangle 4"/>
          <p:cNvSpPr txBox="1">
            <a:spLocks noChangeArrowheads="1"/>
          </p:cNvSpPr>
          <p:nvPr/>
        </p:nvSpPr>
        <p:spPr bwMode="auto">
          <a:xfrm>
            <a:off x="2667000" y="1524000"/>
            <a:ext cx="64008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lgn="just">
              <a:buFont typeface="Garamond" pitchFamily="18" charset="0"/>
              <a:buNone/>
              <a:tabLst>
                <a:tab pos="404813" algn="l"/>
              </a:tabLst>
            </a:pPr>
            <a:r>
              <a:rPr lang="en-US" b="1" kern="0" dirty="0">
                <a:solidFill>
                  <a:srgbClr val="99FF99"/>
                </a:solidFill>
              </a:rPr>
              <a:t>Stephan Bland</a:t>
            </a:r>
          </a:p>
          <a:p>
            <a:pPr marL="404813" indent="-287338" algn="just">
              <a:buFont typeface="Garamond" pitchFamily="18" charset="0"/>
              <a:buNone/>
              <a:tabLst>
                <a:tab pos="404813" algn="l"/>
              </a:tabLst>
            </a:pPr>
            <a:endParaRPr lang="en-US" sz="1200" b="1" kern="0" dirty="0">
              <a:solidFill>
                <a:srgbClr val="99FF99"/>
              </a:solidFill>
            </a:endParaRP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Environmental Chemist at Monroe County at the Frank E. Van Lare Water Resource Recovery Facility (FEV) since 2000</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Played an instrumental role in pilot testing being used for full scale aeration system upgrade</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Tour guide at FEV annual open house</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Trains prospective operators for lab proficiency exam needed for NYS Wastewater Operator Certification</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7162" r="32432" b="67568"/>
          <a:stretch/>
        </p:blipFill>
        <p:spPr>
          <a:xfrm>
            <a:off x="228600" y="2362200"/>
            <a:ext cx="257175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98451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ctrTitle" sz="quarter"/>
          </p:nvPr>
        </p:nvSpPr>
        <p:spPr>
          <a:xfrm>
            <a:off x="228600" y="2895600"/>
            <a:ext cx="8534400" cy="3124200"/>
          </a:xfrm>
        </p:spPr>
        <p:txBody>
          <a:bodyPr/>
          <a:lstStyle/>
          <a:p>
            <a:r>
              <a:rPr lang="en-US" sz="5400" dirty="0"/>
              <a:t>New York Water </a:t>
            </a:r>
            <a:br>
              <a:rPr lang="en-US" sz="5400" dirty="0"/>
            </a:br>
            <a:r>
              <a:rPr lang="en-US" sz="5400" dirty="0"/>
              <a:t>Environment Association</a:t>
            </a:r>
            <a:br>
              <a:rPr lang="en-US" sz="5400" dirty="0"/>
            </a:br>
            <a:r>
              <a:rPr lang="en-US" sz="5400" dirty="0"/>
              <a:t>Awards</a:t>
            </a:r>
          </a:p>
        </p:txBody>
      </p:sp>
      <p:pic>
        <p:nvPicPr>
          <p:cNvPr id="3" name="Picture 2" descr="NYWEA logoNEW.jpg"/>
          <p:cNvPicPr>
            <a:picLocks noChangeAspect="1"/>
          </p:cNvPicPr>
          <p:nvPr/>
        </p:nvPicPr>
        <p:blipFill>
          <a:blip r:embed="rId3" cstate="print"/>
          <a:stretch>
            <a:fillRect/>
          </a:stretch>
        </p:blipFill>
        <p:spPr>
          <a:xfrm>
            <a:off x="3238500" y="381000"/>
            <a:ext cx="25146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34047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a:spLocks noGrp="1" noChangeArrowheads="1"/>
          </p:cNvSpPr>
          <p:nvPr>
            <p:ph type="ctrTitle" sz="quarter"/>
          </p:nvPr>
        </p:nvSpPr>
        <p:spPr>
          <a:xfrm>
            <a:off x="304800" y="1447800"/>
            <a:ext cx="8534400" cy="3352800"/>
          </a:xfrm>
        </p:spPr>
        <p:txBody>
          <a:bodyPr/>
          <a:lstStyle/>
          <a:p>
            <a:r>
              <a:rPr lang="en-US" sz="5400" dirty="0"/>
              <a:t>Water Environment </a:t>
            </a:r>
            <a:br>
              <a:rPr lang="en-US" sz="5400" dirty="0"/>
            </a:br>
            <a:r>
              <a:rPr lang="en-US" sz="5400" dirty="0"/>
              <a:t>Federation Awards</a:t>
            </a:r>
            <a:endParaRPr lang="en-US" sz="5400" strike="sngStrike"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8446" y="1066800"/>
            <a:ext cx="4407108"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ctrTitle" sz="quarter"/>
          </p:nvPr>
        </p:nvSpPr>
        <p:spPr>
          <a:xfrm>
            <a:off x="304800" y="762000"/>
            <a:ext cx="8534400" cy="3886200"/>
          </a:xfrm>
        </p:spPr>
        <p:txBody>
          <a:bodyPr/>
          <a:lstStyle/>
          <a:p>
            <a:r>
              <a:rPr lang="en-US" sz="4400" dirty="0"/>
              <a:t>New York Water </a:t>
            </a:r>
            <a:br>
              <a:rPr lang="en-US" sz="4400" dirty="0"/>
            </a:br>
            <a:r>
              <a:rPr lang="en-US" sz="4400" dirty="0"/>
              <a:t>Environment Association</a:t>
            </a:r>
            <a:br>
              <a:rPr lang="en-US" sz="4400" dirty="0"/>
            </a:br>
            <a:r>
              <a:rPr lang="en-US" sz="4400" dirty="0"/>
              <a:t> </a:t>
            </a:r>
            <a:r>
              <a:rPr lang="en-US" sz="4400" dirty="0">
                <a:solidFill>
                  <a:srgbClr val="92D050"/>
                </a:solidFill>
              </a:rPr>
              <a:t>Elected Officials Awards</a:t>
            </a:r>
            <a:r>
              <a:rPr lang="en-US" dirty="0">
                <a:solidFill>
                  <a:srgbClr val="92D050"/>
                </a:solidFill>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rrowheads="1"/>
          </p:cNvSpPr>
          <p:nvPr>
            <p:ph type="title"/>
          </p:nvPr>
        </p:nvSpPr>
        <p:spPr/>
        <p:txBody>
          <a:bodyPr/>
          <a:lstStyle/>
          <a:p>
            <a:r>
              <a:rPr lang="en-US" dirty="0"/>
              <a:t>Nelson A. Rockefeller Award</a:t>
            </a:r>
          </a:p>
        </p:txBody>
      </p:sp>
      <p:sp>
        <p:nvSpPr>
          <p:cNvPr id="203779" name="Rectangle 3"/>
          <p:cNvSpPr>
            <a:spLocks noGrp="1" noChangeArrowheads="1"/>
          </p:cNvSpPr>
          <p:nvPr>
            <p:ph idx="1"/>
          </p:nvPr>
        </p:nvSpPr>
        <p:spPr>
          <a:xfrm>
            <a:off x="304800" y="1828800"/>
            <a:ext cx="8229600" cy="1905000"/>
          </a:xfrm>
        </p:spPr>
        <p:txBody>
          <a:bodyPr/>
          <a:lstStyle/>
          <a:p>
            <a:pPr marL="0" indent="0" algn="ctr">
              <a:spcBef>
                <a:spcPct val="0"/>
              </a:spcBef>
              <a:buFont typeface="Garamond" pitchFamily="18" charset="0"/>
              <a:buNone/>
            </a:pPr>
            <a:r>
              <a:rPr lang="en-US" sz="3000" dirty="0"/>
              <a:t>Awarded to an elected official at a City (population over 250,000), State or National level who has made a substantial and meaningful contribution to advancing effective environmental programs.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rrowheads="1"/>
          </p:cNvSpPr>
          <p:nvPr>
            <p:ph type="title"/>
          </p:nvPr>
        </p:nvSpPr>
        <p:spPr>
          <a:xfrm>
            <a:off x="457200" y="609600"/>
            <a:ext cx="8229600" cy="914400"/>
          </a:xfrm>
        </p:spPr>
        <p:txBody>
          <a:bodyPr/>
          <a:lstStyle/>
          <a:p>
            <a:r>
              <a:rPr lang="en-US" sz="4000" dirty="0"/>
              <a:t>Nelson A. Rockefeller Award</a:t>
            </a:r>
          </a:p>
        </p:txBody>
      </p:sp>
      <p:sp>
        <p:nvSpPr>
          <p:cNvPr id="7" name="Rectangle 4"/>
          <p:cNvSpPr txBox="1">
            <a:spLocks noChangeArrowheads="1"/>
          </p:cNvSpPr>
          <p:nvPr/>
        </p:nvSpPr>
        <p:spPr bwMode="auto">
          <a:xfrm>
            <a:off x="2514600" y="1441700"/>
            <a:ext cx="6370362" cy="473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buFont typeface="Garamond" pitchFamily="18" charset="0"/>
              <a:buNone/>
              <a:tabLst>
                <a:tab pos="404813" algn="l"/>
              </a:tabLst>
            </a:pPr>
            <a:r>
              <a:rPr lang="en-US" b="1" kern="0" dirty="0">
                <a:solidFill>
                  <a:srgbClr val="99FF99"/>
                </a:solidFill>
              </a:rPr>
              <a:t>Honorable Byron Brown, Mayor</a:t>
            </a:r>
            <a:endParaRPr lang="en-US" sz="2400" kern="0" dirty="0"/>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Mayor of Buffalo, NY</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Partnered with Buffalo Sewer Authority (BSA) to launch Rain Check Buffalo, a program to address stormwater challenges </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Committed to reducing CSOs through BSA’s LTCP and $92 million investment in green infrastructure</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Increased frequency of  City of Buffalo’s lead testing in drinking water</a:t>
            </a:r>
          </a:p>
          <a:p>
            <a:pPr marL="404813" indent="-287338">
              <a:spcBef>
                <a:spcPts val="600"/>
              </a:spcBef>
              <a:spcAft>
                <a:spcPts val="600"/>
              </a:spcAft>
              <a:buClr>
                <a:srgbClr val="FFFF66"/>
              </a:buClr>
              <a:buSzTx/>
              <a:buFont typeface="Wingdings" pitchFamily="2" charset="2"/>
              <a:buChar char="§"/>
              <a:tabLst>
                <a:tab pos="404813" algn="l"/>
              </a:tabLst>
            </a:pPr>
            <a:endParaRPr lang="en-US" sz="2400" kern="0" dirty="0"/>
          </a:p>
          <a:p>
            <a:pPr marL="404813" indent="-287338">
              <a:spcBef>
                <a:spcPts val="600"/>
              </a:spcBef>
              <a:spcAft>
                <a:spcPts val="600"/>
              </a:spcAft>
              <a:buClr>
                <a:srgbClr val="FFFF66"/>
              </a:buClr>
              <a:buSzTx/>
              <a:buFont typeface="Wingdings" pitchFamily="2" charset="2"/>
              <a:buChar char="§"/>
              <a:tabLst>
                <a:tab pos="404813" algn="l"/>
              </a:tabLst>
            </a:pPr>
            <a:endParaRPr lang="en-US" sz="2400" kern="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672" r="7369" b="3740"/>
          <a:stretch/>
        </p:blipFill>
        <p:spPr>
          <a:xfrm>
            <a:off x="8792" y="2382477"/>
            <a:ext cx="2658208" cy="1960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rrowheads="1"/>
          </p:cNvSpPr>
          <p:nvPr>
            <p:ph type="title"/>
          </p:nvPr>
        </p:nvSpPr>
        <p:spPr/>
        <p:txBody>
          <a:bodyPr/>
          <a:lstStyle/>
          <a:p>
            <a:r>
              <a:rPr lang="en-US" dirty="0"/>
              <a:t>Frank E. Van Lare Award</a:t>
            </a:r>
          </a:p>
        </p:txBody>
      </p:sp>
      <p:sp>
        <p:nvSpPr>
          <p:cNvPr id="203779" name="Rectangle 3"/>
          <p:cNvSpPr>
            <a:spLocks noGrp="1" noChangeArrowheads="1"/>
          </p:cNvSpPr>
          <p:nvPr>
            <p:ph idx="1"/>
          </p:nvPr>
        </p:nvSpPr>
        <p:spPr>
          <a:xfrm>
            <a:off x="304800" y="1828800"/>
            <a:ext cx="8229600" cy="1905000"/>
          </a:xfrm>
        </p:spPr>
        <p:txBody>
          <a:bodyPr/>
          <a:lstStyle/>
          <a:p>
            <a:pPr marL="0" indent="0" algn="ctr">
              <a:spcBef>
                <a:spcPct val="0"/>
              </a:spcBef>
              <a:buFont typeface="Garamond" pitchFamily="18" charset="0"/>
              <a:buNone/>
            </a:pPr>
            <a:r>
              <a:rPr lang="en-US" sz="3000" dirty="0"/>
              <a:t>Awarded to an elected official at a local level, assembly or higher, who has made a substantial and meaningful contribution to advancing effective water quality management.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rrowheads="1"/>
          </p:cNvSpPr>
          <p:nvPr>
            <p:ph type="title"/>
          </p:nvPr>
        </p:nvSpPr>
        <p:spPr>
          <a:xfrm>
            <a:off x="457200" y="609600"/>
            <a:ext cx="8229600" cy="914400"/>
          </a:xfrm>
        </p:spPr>
        <p:txBody>
          <a:bodyPr/>
          <a:lstStyle/>
          <a:p>
            <a:r>
              <a:rPr lang="en-US" sz="4000" dirty="0"/>
              <a:t>Frank E. Van Lare Award</a:t>
            </a:r>
          </a:p>
        </p:txBody>
      </p:sp>
      <p:sp>
        <p:nvSpPr>
          <p:cNvPr id="6" name="Rectangle 4"/>
          <p:cNvSpPr txBox="1">
            <a:spLocks noChangeArrowheads="1"/>
          </p:cNvSpPr>
          <p:nvPr/>
        </p:nvSpPr>
        <p:spPr bwMode="auto">
          <a:xfrm>
            <a:off x="2514600" y="1441700"/>
            <a:ext cx="6324600" cy="473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buFont typeface="Garamond" pitchFamily="18" charset="0"/>
              <a:buNone/>
              <a:tabLst>
                <a:tab pos="404813" algn="l"/>
              </a:tabLst>
            </a:pPr>
            <a:r>
              <a:rPr lang="en-US" b="1" kern="0" dirty="0">
                <a:solidFill>
                  <a:srgbClr val="99FF99"/>
                </a:solidFill>
              </a:rPr>
              <a:t>Cheryl </a:t>
            </a:r>
            <a:r>
              <a:rPr lang="en-US" b="1" kern="0" dirty="0" err="1">
                <a:solidFill>
                  <a:srgbClr val="99FF99"/>
                </a:solidFill>
              </a:rPr>
              <a:t>Dinolfo</a:t>
            </a:r>
            <a:endParaRPr lang="en-US" sz="2400" kern="0" dirty="0"/>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Monroe County Executive since 2016</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Prioritized investment to help sustain a clean, reliable, compliant, and affordable water environment</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Focus on Frank E. Van Lare Resource Recovery Facility led to improvements in plant performance, compliance, and reduced vacancies of qualifies staff  </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Led the County to increase Operator wages, support state certification and professional training</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828800"/>
            <a:ext cx="2621280"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ctrTitle"/>
          </p:nvPr>
        </p:nvSpPr>
        <p:spPr>
          <a:xfrm>
            <a:off x="304800" y="762000"/>
            <a:ext cx="8534400" cy="3886200"/>
          </a:xfrm>
        </p:spPr>
        <p:txBody>
          <a:bodyPr/>
          <a:lstStyle/>
          <a:p>
            <a:r>
              <a:rPr lang="en-US" sz="4400" dirty="0"/>
              <a:t>New York Water </a:t>
            </a:r>
            <a:br>
              <a:rPr lang="en-US" sz="4400" dirty="0"/>
            </a:br>
            <a:r>
              <a:rPr lang="en-US" sz="4400" dirty="0"/>
              <a:t>Environment Association</a:t>
            </a:r>
            <a:br>
              <a:rPr lang="en-US" sz="4400" dirty="0"/>
            </a:br>
            <a:r>
              <a:rPr lang="en-US" sz="4400" dirty="0">
                <a:solidFill>
                  <a:srgbClr val="92D050"/>
                </a:solidFill>
              </a:rPr>
              <a:t> Technical Papers</a:t>
            </a:r>
            <a:r>
              <a:rPr lang="en-US" dirty="0">
                <a:solidFill>
                  <a:srgbClr val="92D050"/>
                </a:solidFill>
              </a:rPr>
              <a:t> </a:t>
            </a:r>
          </a:p>
        </p:txBody>
      </p:sp>
    </p:spTree>
    <p:extLst>
      <p:ext uri="{BB962C8B-B14F-4D97-AF65-F5344CB8AC3E}">
        <p14:creationId xmlns:p14="http://schemas.microsoft.com/office/powerpoint/2010/main" val="3939023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rrowheads="1"/>
          </p:cNvSpPr>
          <p:nvPr>
            <p:ph type="title"/>
          </p:nvPr>
        </p:nvSpPr>
        <p:spPr/>
        <p:txBody>
          <a:bodyPr/>
          <a:lstStyle/>
          <a:p>
            <a:r>
              <a:rPr lang="en-US" dirty="0"/>
              <a:t>The Kenneth Allen Memorial Award</a:t>
            </a:r>
          </a:p>
        </p:txBody>
      </p:sp>
      <p:sp>
        <p:nvSpPr>
          <p:cNvPr id="208899" name="Rectangle 3"/>
          <p:cNvSpPr>
            <a:spLocks noGrp="1" noChangeArrowheads="1"/>
          </p:cNvSpPr>
          <p:nvPr>
            <p:ph type="body" idx="1"/>
          </p:nvPr>
        </p:nvSpPr>
        <p:spPr>
          <a:xfrm>
            <a:off x="457200" y="2209801"/>
            <a:ext cx="8229600" cy="2057400"/>
          </a:xfrm>
        </p:spPr>
        <p:txBody>
          <a:bodyPr/>
          <a:lstStyle/>
          <a:p>
            <a:pPr marL="0" indent="0" algn="ctr">
              <a:spcBef>
                <a:spcPct val="0"/>
              </a:spcBef>
              <a:buFont typeface="Garamond" pitchFamily="18" charset="0"/>
              <a:buNone/>
            </a:pPr>
            <a:r>
              <a:rPr lang="en-US" sz="3000" dirty="0"/>
              <a:t>This award is presented annually for a paper describing work of a research or engineering nature.</a:t>
            </a:r>
            <a:endParaRPr lang="en-US" sz="4500" dirty="0"/>
          </a:p>
        </p:txBody>
      </p:sp>
    </p:spTree>
    <p:extLst>
      <p:ext uri="{BB962C8B-B14F-4D97-AF65-F5344CB8AC3E}">
        <p14:creationId xmlns:p14="http://schemas.microsoft.com/office/powerpoint/2010/main" val="978253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rrowheads="1"/>
          </p:cNvSpPr>
          <p:nvPr>
            <p:ph type="title"/>
          </p:nvPr>
        </p:nvSpPr>
        <p:spPr>
          <a:xfrm>
            <a:off x="457200" y="609600"/>
            <a:ext cx="8229600" cy="914400"/>
          </a:xfrm>
        </p:spPr>
        <p:txBody>
          <a:bodyPr/>
          <a:lstStyle/>
          <a:p>
            <a:r>
              <a:rPr lang="en-US" sz="4000" dirty="0"/>
              <a:t>Kenneth Allen Memorial Award</a:t>
            </a:r>
          </a:p>
        </p:txBody>
      </p:sp>
      <p:sp>
        <p:nvSpPr>
          <p:cNvPr id="6" name="Rectangle 4"/>
          <p:cNvSpPr txBox="1">
            <a:spLocks noChangeArrowheads="1"/>
          </p:cNvSpPr>
          <p:nvPr/>
        </p:nvSpPr>
        <p:spPr bwMode="auto">
          <a:xfrm>
            <a:off x="914400" y="1441700"/>
            <a:ext cx="7924800" cy="473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buFont typeface="Garamond" pitchFamily="18" charset="0"/>
              <a:buNone/>
              <a:tabLst>
                <a:tab pos="404813" algn="l"/>
              </a:tabLst>
            </a:pPr>
            <a:r>
              <a:rPr lang="en-US" b="1" kern="0" dirty="0">
                <a:solidFill>
                  <a:srgbClr val="99FF99"/>
                </a:solidFill>
              </a:rPr>
              <a:t>Nicholas Bartek</a:t>
            </a:r>
            <a:endParaRPr lang="en-US" sz="2400" kern="0" dirty="0"/>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Environmental Engineer at Brown &amp; Caldwell’s NYC Office</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Specializes in municipal wastewater treatment, particularly anaerobic digestion and </a:t>
            </a:r>
            <a:r>
              <a:rPr lang="en-US" sz="2400" kern="0" dirty="0" err="1"/>
              <a:t>biosolids</a:t>
            </a:r>
            <a:endParaRPr lang="en-US" sz="2400" kern="0" dirty="0"/>
          </a:p>
          <a:p>
            <a:pPr marL="117475" indent="0">
              <a:spcBef>
                <a:spcPts val="600"/>
              </a:spcBef>
              <a:spcAft>
                <a:spcPts val="600"/>
              </a:spcAft>
              <a:buClr>
                <a:srgbClr val="FFFF66"/>
              </a:buClr>
              <a:buSzTx/>
              <a:buNone/>
              <a:tabLst>
                <a:tab pos="404813" algn="l"/>
              </a:tabLst>
            </a:pPr>
            <a:endParaRPr lang="en-US" sz="2400" kern="0" dirty="0"/>
          </a:p>
          <a:p>
            <a:pPr marL="0" indent="0" algn="ctr" eaLnBrk="0" hangingPunct="0">
              <a:spcBef>
                <a:spcPts val="600"/>
              </a:spcBef>
              <a:buClr>
                <a:srgbClr val="FFFF66"/>
              </a:buClr>
              <a:buSzTx/>
              <a:buNone/>
              <a:tabLst>
                <a:tab pos="287338" algn="l"/>
              </a:tabLst>
            </a:pPr>
            <a:r>
              <a:rPr lang="en-US" sz="2000" dirty="0"/>
              <a:t>Received award for “Understanding the Role of Mixing and Rheology in Rapid Volume Expansion Due to Gas Holdup in Anaerobic Digesters”</a:t>
            </a:r>
          </a:p>
        </p:txBody>
      </p:sp>
    </p:spTree>
    <p:extLst>
      <p:ext uri="{BB962C8B-B14F-4D97-AF65-F5344CB8AC3E}">
        <p14:creationId xmlns:p14="http://schemas.microsoft.com/office/powerpoint/2010/main" val="3257540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rrowheads="1"/>
          </p:cNvSpPr>
          <p:nvPr>
            <p:ph type="title"/>
          </p:nvPr>
        </p:nvSpPr>
        <p:spPr/>
        <p:txBody>
          <a:bodyPr/>
          <a:lstStyle/>
          <a:p>
            <a:r>
              <a:rPr lang="en-US" dirty="0"/>
              <a:t>Linn H. Enslow Memorial Award</a:t>
            </a:r>
          </a:p>
        </p:txBody>
      </p:sp>
      <p:sp>
        <p:nvSpPr>
          <p:cNvPr id="208899" name="Rectangle 3"/>
          <p:cNvSpPr>
            <a:spLocks noGrp="1" noChangeArrowheads="1"/>
          </p:cNvSpPr>
          <p:nvPr>
            <p:ph type="body" idx="1"/>
          </p:nvPr>
        </p:nvSpPr>
        <p:spPr>
          <a:xfrm>
            <a:off x="457200" y="2209800"/>
            <a:ext cx="8229600" cy="2743199"/>
          </a:xfrm>
        </p:spPr>
        <p:txBody>
          <a:bodyPr/>
          <a:lstStyle/>
          <a:p>
            <a:pPr marL="0" indent="0" algn="ctr">
              <a:spcBef>
                <a:spcPct val="0"/>
              </a:spcBef>
              <a:buFont typeface="Garamond" pitchFamily="18" charset="0"/>
              <a:buNone/>
            </a:pPr>
            <a:r>
              <a:rPr lang="en-US" sz="3000" dirty="0"/>
              <a:t>This award is presented annually for an outstanding paper presented at the Association’s Annual Meeting or published in a professionally recognized technical journal by a person or persons, not members of NYWEA.</a:t>
            </a:r>
            <a:endParaRPr lang="en-US" sz="4500" dirty="0"/>
          </a:p>
        </p:txBody>
      </p:sp>
    </p:spTree>
    <p:extLst>
      <p:ext uri="{BB962C8B-B14F-4D97-AF65-F5344CB8AC3E}">
        <p14:creationId xmlns:p14="http://schemas.microsoft.com/office/powerpoint/2010/main" val="3429944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rrowheads="1"/>
          </p:cNvSpPr>
          <p:nvPr>
            <p:ph type="title"/>
          </p:nvPr>
        </p:nvSpPr>
        <p:spPr>
          <a:xfrm>
            <a:off x="457200" y="609600"/>
            <a:ext cx="8229600" cy="990600"/>
          </a:xfrm>
        </p:spPr>
        <p:txBody>
          <a:bodyPr/>
          <a:lstStyle/>
          <a:p>
            <a:r>
              <a:rPr lang="en-US" dirty="0"/>
              <a:t>Linn H. Enslow Memorial Award</a:t>
            </a:r>
          </a:p>
        </p:txBody>
      </p:sp>
      <p:sp>
        <p:nvSpPr>
          <p:cNvPr id="209932" name="Text Box 12"/>
          <p:cNvSpPr txBox="1">
            <a:spLocks noChangeArrowheads="1"/>
          </p:cNvSpPr>
          <p:nvPr/>
        </p:nvSpPr>
        <p:spPr bwMode="auto">
          <a:xfrm>
            <a:off x="533400" y="4953000"/>
            <a:ext cx="7162800" cy="707886"/>
          </a:xfrm>
          <a:prstGeom prst="rect">
            <a:avLst/>
          </a:prstGeom>
          <a:noFill/>
          <a:ln w="9525">
            <a:noFill/>
            <a:miter lim="800000"/>
            <a:headEnd/>
            <a:tailEnd/>
          </a:ln>
          <a:effectLst/>
        </p:spPr>
        <p:txBody>
          <a:bodyPr>
            <a:spAutoFit/>
          </a:bodyPr>
          <a:lstStyle/>
          <a:p>
            <a:pPr marL="287338" indent="-287338">
              <a:buClr>
                <a:srgbClr val="FFFF66"/>
              </a:buClr>
              <a:buFont typeface="Wingdings" pitchFamily="2" charset="2"/>
              <a:buNone/>
              <a:tabLst>
                <a:tab pos="287338" algn="l"/>
              </a:tabLst>
            </a:pPr>
            <a:endParaRPr lang="en-US" sz="1600" dirty="0"/>
          </a:p>
          <a:p>
            <a:pPr marL="287338" indent="-287338">
              <a:spcBef>
                <a:spcPct val="50000"/>
              </a:spcBef>
              <a:buClr>
                <a:srgbClr val="FFFF66"/>
              </a:buClr>
              <a:buFont typeface="Wingdings" pitchFamily="2" charset="2"/>
              <a:buChar char="§"/>
              <a:tabLst>
                <a:tab pos="287338" algn="l"/>
              </a:tabLst>
            </a:pPr>
            <a:endParaRPr lang="en-US" sz="1600" dirty="0"/>
          </a:p>
        </p:txBody>
      </p:sp>
      <p:sp>
        <p:nvSpPr>
          <p:cNvPr id="9" name="Rectangle 3"/>
          <p:cNvSpPr txBox="1">
            <a:spLocks noChangeArrowheads="1"/>
          </p:cNvSpPr>
          <p:nvPr/>
        </p:nvSpPr>
        <p:spPr bwMode="auto">
          <a:xfrm>
            <a:off x="457200" y="5468879"/>
            <a:ext cx="8534400" cy="8829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80000"/>
              <a:buFont typeface="Garamond" pitchFamily="18"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80000"/>
              <a:buFont typeface="Garamond" pitchFamily="18"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80000"/>
              <a:buFont typeface="Garamond" pitchFamily="18" charset="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80000"/>
              <a:buFont typeface="Garamond" pitchFamily="18"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9pPr>
          </a:lstStyle>
          <a:p>
            <a:pPr marL="0" indent="0" algn="ctr">
              <a:spcBef>
                <a:spcPts val="600"/>
              </a:spcBef>
              <a:buClr>
                <a:srgbClr val="FFFF66"/>
              </a:buClr>
              <a:buSzTx/>
              <a:buNone/>
              <a:tabLst>
                <a:tab pos="287338" algn="l"/>
              </a:tabLst>
            </a:pPr>
            <a:r>
              <a:rPr lang="en-US" sz="2000" dirty="0"/>
              <a:t>Received Award for “Algal Biomonitoring Documenting Water Quality Impacts on Lake George”</a:t>
            </a:r>
          </a:p>
        </p:txBody>
      </p:sp>
      <p:sp>
        <p:nvSpPr>
          <p:cNvPr id="11" name="Rectangle 4"/>
          <p:cNvSpPr txBox="1">
            <a:spLocks noChangeArrowheads="1"/>
          </p:cNvSpPr>
          <p:nvPr/>
        </p:nvSpPr>
        <p:spPr bwMode="auto">
          <a:xfrm>
            <a:off x="2644155" y="1820040"/>
            <a:ext cx="637036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buFont typeface="Garamond" pitchFamily="18" charset="0"/>
              <a:buNone/>
              <a:tabLst>
                <a:tab pos="404813" algn="l"/>
              </a:tabLst>
            </a:pPr>
            <a:r>
              <a:rPr lang="en-US" b="1" kern="0" dirty="0">
                <a:solidFill>
                  <a:srgbClr val="99FF99"/>
                </a:solidFill>
              </a:rPr>
              <a:t>Chris Nativsky</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Lake George Waterkeeper for over 15 years</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Licensed Professional Engineer</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2005 Conservationist of the Year by the Adirondack Counsel</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Featured in Adirondack Life and Adirondack Explorer</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7761" r="17851" b="38138"/>
          <a:stretch/>
        </p:blipFill>
        <p:spPr>
          <a:xfrm>
            <a:off x="76200" y="2286000"/>
            <a:ext cx="2627260" cy="16827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28188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rrowheads="1"/>
          </p:cNvSpPr>
          <p:nvPr>
            <p:ph type="title"/>
          </p:nvPr>
        </p:nvSpPr>
        <p:spPr>
          <a:xfrm>
            <a:off x="457200" y="685800"/>
            <a:ext cx="8229600" cy="838200"/>
          </a:xfrm>
        </p:spPr>
        <p:txBody>
          <a:bodyPr/>
          <a:lstStyle/>
          <a:p>
            <a:r>
              <a:rPr lang="en-US" dirty="0"/>
              <a:t>WEF Quarter Century Operators Club</a:t>
            </a:r>
          </a:p>
        </p:txBody>
      </p:sp>
      <p:sp>
        <p:nvSpPr>
          <p:cNvPr id="193539" name="Rectangle 3"/>
          <p:cNvSpPr>
            <a:spLocks noGrp="1" noChangeArrowheads="1"/>
          </p:cNvSpPr>
          <p:nvPr>
            <p:ph idx="1"/>
          </p:nvPr>
        </p:nvSpPr>
        <p:spPr>
          <a:xfrm>
            <a:off x="381000" y="1905000"/>
            <a:ext cx="8229600" cy="1828800"/>
          </a:xfrm>
        </p:spPr>
        <p:txBody>
          <a:bodyPr/>
          <a:lstStyle/>
          <a:p>
            <a:pPr marL="0" indent="0" algn="ctr">
              <a:spcBef>
                <a:spcPct val="0"/>
              </a:spcBef>
              <a:buFont typeface="Garamond" pitchFamily="18" charset="0"/>
              <a:buNone/>
            </a:pPr>
            <a:r>
              <a:rPr lang="en-US" sz="3000" dirty="0"/>
              <a:t>An informal group of active members of the Federation who have been engaged in wastewater treatment plant operation for at least 25 years.</a:t>
            </a:r>
          </a:p>
          <a:p>
            <a:pPr marL="0" indent="0" algn="ctr">
              <a:buFont typeface="Garamond" pitchFamily="18" charset="0"/>
              <a:buNone/>
            </a:pPr>
            <a:endParaRPr lang="en-US" sz="3000" dirty="0"/>
          </a:p>
        </p:txBody>
      </p:sp>
    </p:spTree>
    <p:extLst>
      <p:ext uri="{BB962C8B-B14F-4D97-AF65-F5344CB8AC3E}">
        <p14:creationId xmlns:p14="http://schemas.microsoft.com/office/powerpoint/2010/main" val="53403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rrowheads="1"/>
          </p:cNvSpPr>
          <p:nvPr>
            <p:ph type="title"/>
          </p:nvPr>
        </p:nvSpPr>
        <p:spPr/>
        <p:txBody>
          <a:bodyPr/>
          <a:lstStyle/>
          <a:p>
            <a:r>
              <a:rPr lang="en-US" dirty="0"/>
              <a:t>Charles Agar Memorial Award</a:t>
            </a:r>
          </a:p>
        </p:txBody>
      </p:sp>
      <p:sp>
        <p:nvSpPr>
          <p:cNvPr id="208899" name="Rectangle 3"/>
          <p:cNvSpPr>
            <a:spLocks noGrp="1" noChangeArrowheads="1"/>
          </p:cNvSpPr>
          <p:nvPr>
            <p:ph type="body" idx="1"/>
          </p:nvPr>
        </p:nvSpPr>
        <p:spPr>
          <a:xfrm>
            <a:off x="457200" y="2209800"/>
            <a:ext cx="8229600" cy="2743199"/>
          </a:xfrm>
        </p:spPr>
        <p:txBody>
          <a:bodyPr/>
          <a:lstStyle/>
          <a:p>
            <a:pPr marL="0" indent="0" algn="ctr">
              <a:spcBef>
                <a:spcPct val="0"/>
              </a:spcBef>
              <a:buFont typeface="Garamond" pitchFamily="18" charset="0"/>
              <a:buNone/>
            </a:pPr>
            <a:r>
              <a:rPr lang="en-US" sz="3000" dirty="0"/>
              <a:t>This award is presented annually for a paper concerning wastewater management which is not of a research and engineering nature, but rather deals with public education or general water quality programs and activities</a:t>
            </a:r>
            <a:endParaRPr lang="en-US" sz="4500" dirty="0"/>
          </a:p>
        </p:txBody>
      </p:sp>
    </p:spTree>
    <p:extLst>
      <p:ext uri="{BB962C8B-B14F-4D97-AF65-F5344CB8AC3E}">
        <p14:creationId xmlns:p14="http://schemas.microsoft.com/office/powerpoint/2010/main" val="1599208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rrowheads="1"/>
          </p:cNvSpPr>
          <p:nvPr>
            <p:ph type="title"/>
          </p:nvPr>
        </p:nvSpPr>
        <p:spPr>
          <a:xfrm>
            <a:off x="495300" y="242497"/>
            <a:ext cx="8229600" cy="990600"/>
          </a:xfrm>
        </p:spPr>
        <p:txBody>
          <a:bodyPr/>
          <a:lstStyle/>
          <a:p>
            <a:r>
              <a:rPr lang="en-US" dirty="0"/>
              <a:t>Charles Agar Award</a:t>
            </a:r>
          </a:p>
        </p:txBody>
      </p:sp>
      <p:sp>
        <p:nvSpPr>
          <p:cNvPr id="209928" name="Text Box 8"/>
          <p:cNvSpPr txBox="1">
            <a:spLocks noChangeArrowheads="1"/>
          </p:cNvSpPr>
          <p:nvPr/>
        </p:nvSpPr>
        <p:spPr bwMode="auto">
          <a:xfrm>
            <a:off x="4114800" y="2398706"/>
            <a:ext cx="5105400" cy="861774"/>
          </a:xfrm>
          <a:prstGeom prst="rect">
            <a:avLst/>
          </a:prstGeom>
          <a:noFill/>
          <a:ln w="9525">
            <a:noFill/>
            <a:miter lim="800000"/>
            <a:headEnd/>
            <a:tailEnd/>
          </a:ln>
          <a:effectLst/>
        </p:spPr>
        <p:txBody>
          <a:bodyPr wrap="square">
            <a:spAutoFit/>
          </a:bodyPr>
          <a:lstStyle/>
          <a:p>
            <a:pPr marL="287338" indent="-287338">
              <a:spcBef>
                <a:spcPct val="50000"/>
              </a:spcBef>
              <a:buClr>
                <a:srgbClr val="FFFF66"/>
              </a:buClr>
              <a:tabLst>
                <a:tab pos="287338" algn="l"/>
              </a:tabLst>
            </a:pPr>
            <a:endParaRPr lang="en-US" sz="2000" dirty="0"/>
          </a:p>
          <a:p>
            <a:pPr marL="287338" indent="-287338">
              <a:spcBef>
                <a:spcPct val="50000"/>
              </a:spcBef>
              <a:buClr>
                <a:srgbClr val="FFFF66"/>
              </a:buClr>
              <a:tabLst>
                <a:tab pos="287338" algn="l"/>
              </a:tabLst>
            </a:pPr>
            <a:endParaRPr lang="en-US" sz="2000" dirty="0"/>
          </a:p>
        </p:txBody>
      </p:sp>
      <p:sp>
        <p:nvSpPr>
          <p:cNvPr id="209931" name="Text Box 11"/>
          <p:cNvSpPr txBox="1">
            <a:spLocks noChangeArrowheads="1"/>
          </p:cNvSpPr>
          <p:nvPr/>
        </p:nvSpPr>
        <p:spPr bwMode="auto">
          <a:xfrm>
            <a:off x="107769" y="1170656"/>
            <a:ext cx="8763000" cy="584775"/>
          </a:xfrm>
          <a:prstGeom prst="rect">
            <a:avLst/>
          </a:prstGeom>
          <a:noFill/>
          <a:ln w="9525">
            <a:noFill/>
            <a:miter lim="800000"/>
            <a:headEnd/>
            <a:tailEnd/>
          </a:ln>
          <a:effectLst/>
        </p:spPr>
        <p:txBody>
          <a:bodyPr wrap="square">
            <a:spAutoFit/>
          </a:bodyPr>
          <a:lstStyle/>
          <a:p>
            <a:pPr algn="ctr" eaLnBrk="1" hangingPunct="1">
              <a:spcBef>
                <a:spcPts val="600"/>
              </a:spcBef>
              <a:buClr>
                <a:schemeClr val="hlink"/>
              </a:buClr>
              <a:buSzPct val="80000"/>
            </a:pPr>
            <a:r>
              <a:rPr lang="en-US" sz="3200" b="1" dirty="0">
                <a:solidFill>
                  <a:srgbClr val="99FF99"/>
                </a:solidFill>
                <a:effectLst>
                  <a:outerShdw blurRad="38100" dist="38100" dir="2700000" algn="tl">
                    <a:srgbClr val="000000"/>
                  </a:outerShdw>
                </a:effectLst>
                <a:latin typeface="+mj-lt"/>
              </a:rPr>
              <a:t>Mikelle Adgate and Aimee Boulet </a:t>
            </a:r>
            <a:endParaRPr lang="en-US" sz="3200" dirty="0">
              <a:solidFill>
                <a:srgbClr val="99FF99"/>
              </a:solidFill>
              <a:latin typeface="+mj-lt"/>
            </a:endParaRPr>
          </a:p>
        </p:txBody>
      </p:sp>
      <p:sp>
        <p:nvSpPr>
          <p:cNvPr id="209932" name="Text Box 12"/>
          <p:cNvSpPr txBox="1">
            <a:spLocks noChangeArrowheads="1"/>
          </p:cNvSpPr>
          <p:nvPr/>
        </p:nvSpPr>
        <p:spPr bwMode="auto">
          <a:xfrm>
            <a:off x="533400" y="4953000"/>
            <a:ext cx="7162800" cy="707886"/>
          </a:xfrm>
          <a:prstGeom prst="rect">
            <a:avLst/>
          </a:prstGeom>
          <a:noFill/>
          <a:ln w="9525">
            <a:noFill/>
            <a:miter lim="800000"/>
            <a:headEnd/>
            <a:tailEnd/>
          </a:ln>
          <a:effectLst/>
        </p:spPr>
        <p:txBody>
          <a:bodyPr>
            <a:spAutoFit/>
          </a:bodyPr>
          <a:lstStyle/>
          <a:p>
            <a:pPr marL="287338" indent="-287338">
              <a:buClr>
                <a:srgbClr val="FFFF66"/>
              </a:buClr>
              <a:buFont typeface="Wingdings" pitchFamily="2" charset="2"/>
              <a:buNone/>
              <a:tabLst>
                <a:tab pos="287338" algn="l"/>
              </a:tabLst>
            </a:pPr>
            <a:endParaRPr lang="en-US" sz="1600" dirty="0"/>
          </a:p>
          <a:p>
            <a:pPr marL="287338" indent="-287338">
              <a:spcBef>
                <a:spcPct val="50000"/>
              </a:spcBef>
              <a:buClr>
                <a:srgbClr val="FFFF66"/>
              </a:buClr>
              <a:buFont typeface="Wingdings" pitchFamily="2" charset="2"/>
              <a:buChar char="§"/>
              <a:tabLst>
                <a:tab pos="287338" algn="l"/>
              </a:tabLst>
            </a:pPr>
            <a:endParaRPr lang="en-US" sz="1600" dirty="0"/>
          </a:p>
        </p:txBody>
      </p:sp>
      <p:sp>
        <p:nvSpPr>
          <p:cNvPr id="7" name="Rectangle 3"/>
          <p:cNvSpPr txBox="1">
            <a:spLocks noChangeArrowheads="1"/>
          </p:cNvSpPr>
          <p:nvPr/>
        </p:nvSpPr>
        <p:spPr bwMode="auto">
          <a:xfrm>
            <a:off x="398585" y="5799776"/>
            <a:ext cx="8534400" cy="8907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80000"/>
              <a:buFont typeface="Garamond" pitchFamily="18"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80000"/>
              <a:buFont typeface="Garamond" pitchFamily="18"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80000"/>
              <a:buFont typeface="Garamond" pitchFamily="18" charset="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80000"/>
              <a:buFont typeface="Garamond" pitchFamily="18"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9pPr>
          </a:lstStyle>
          <a:p>
            <a:pPr marL="0" indent="0" algn="ctr">
              <a:spcBef>
                <a:spcPts val="600"/>
              </a:spcBef>
              <a:buClr>
                <a:srgbClr val="FFFF66"/>
              </a:buClr>
              <a:buSzTx/>
              <a:buNone/>
              <a:tabLst>
                <a:tab pos="287338" algn="l"/>
              </a:tabLst>
            </a:pPr>
            <a:r>
              <a:rPr lang="en-US" sz="2000" dirty="0"/>
              <a:t>Received Award for “The CSO Long Term Control Plan Public Outreach Initiative”</a:t>
            </a:r>
          </a:p>
        </p:txBody>
      </p:sp>
      <p:sp>
        <p:nvSpPr>
          <p:cNvPr id="10" name="Rectangle 4"/>
          <p:cNvSpPr txBox="1">
            <a:spLocks noChangeArrowheads="1"/>
          </p:cNvSpPr>
          <p:nvPr/>
        </p:nvSpPr>
        <p:spPr bwMode="auto">
          <a:xfrm>
            <a:off x="1968438" y="1886194"/>
            <a:ext cx="7175562" cy="1690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spcBef>
                <a:spcPts val="600"/>
              </a:spcBef>
              <a:spcAft>
                <a:spcPts val="600"/>
              </a:spcAft>
              <a:buClr>
                <a:srgbClr val="FFFF66"/>
              </a:buClr>
              <a:buSzTx/>
              <a:buFont typeface="Wingdings" pitchFamily="2" charset="2"/>
              <a:buChar char="§"/>
              <a:tabLst>
                <a:tab pos="404813" algn="l"/>
              </a:tabLst>
            </a:pPr>
            <a:r>
              <a:rPr lang="en-US" sz="2200" kern="0" dirty="0"/>
              <a:t>Senior Advisor within NYCDEP’s Bureau of Public Affairs &amp; Communication</a:t>
            </a:r>
          </a:p>
          <a:p>
            <a:pPr marL="404813" indent="-287338">
              <a:spcBef>
                <a:spcPts val="600"/>
              </a:spcBef>
              <a:spcAft>
                <a:spcPts val="600"/>
              </a:spcAft>
              <a:buClr>
                <a:srgbClr val="FFFF66"/>
              </a:buClr>
              <a:buSzTx/>
              <a:buFont typeface="Wingdings" pitchFamily="2" charset="2"/>
              <a:buChar char="§"/>
              <a:tabLst>
                <a:tab pos="404813" algn="l"/>
              </a:tabLst>
            </a:pPr>
            <a:r>
              <a:rPr lang="en-US" sz="2200" kern="0" dirty="0"/>
              <a:t>Supports Deputy Commissioner and oversees the Legislative Affairs, Marketing, and Special Projects Teams</a:t>
            </a:r>
          </a:p>
        </p:txBody>
      </p:sp>
      <p:sp>
        <p:nvSpPr>
          <p:cNvPr id="11" name="Rectangle 4"/>
          <p:cNvSpPr txBox="1">
            <a:spLocks noChangeArrowheads="1"/>
          </p:cNvSpPr>
          <p:nvPr/>
        </p:nvSpPr>
        <p:spPr bwMode="auto">
          <a:xfrm>
            <a:off x="1968437" y="3863308"/>
            <a:ext cx="7023161" cy="144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spcBef>
                <a:spcPts val="600"/>
              </a:spcBef>
              <a:spcAft>
                <a:spcPts val="600"/>
              </a:spcAft>
              <a:buClr>
                <a:srgbClr val="FFFF66"/>
              </a:buClr>
              <a:buSzTx/>
              <a:buFont typeface="Wingdings" pitchFamily="2" charset="2"/>
              <a:buChar char="§"/>
              <a:tabLst>
                <a:tab pos="404813" algn="l"/>
              </a:tabLst>
            </a:pPr>
            <a:r>
              <a:rPr lang="en-US" sz="2200" kern="0" dirty="0"/>
              <a:t>Project Manager with AECOM New York Water Metro Division</a:t>
            </a:r>
          </a:p>
          <a:p>
            <a:pPr marL="404813" indent="-287338">
              <a:spcBef>
                <a:spcPts val="600"/>
              </a:spcBef>
              <a:spcAft>
                <a:spcPts val="600"/>
              </a:spcAft>
              <a:buClr>
                <a:srgbClr val="FFFF66"/>
              </a:buClr>
              <a:buSzTx/>
              <a:buFont typeface="Wingdings" pitchFamily="2" charset="2"/>
              <a:buChar char="§"/>
              <a:tabLst>
                <a:tab pos="404813" algn="l"/>
              </a:tabLst>
            </a:pPr>
            <a:r>
              <a:rPr lang="en-US" sz="2200" kern="0" dirty="0"/>
              <a:t>Currently serves as Program Manager for NYC’s Combined Sewer Overflow Program and Design Manager for NYC’s WWTP Resiliency Program</a:t>
            </a:r>
          </a:p>
        </p:txBody>
      </p:sp>
      <p:cxnSp>
        <p:nvCxnSpPr>
          <p:cNvPr id="3" name="Straight Connector 2"/>
          <p:cNvCxnSpPr/>
          <p:nvPr/>
        </p:nvCxnSpPr>
        <p:spPr bwMode="auto">
          <a:xfrm>
            <a:off x="2286000" y="3810000"/>
            <a:ext cx="6172200" cy="0"/>
          </a:xfrm>
          <a:prstGeom prst="line">
            <a:avLst/>
          </a:prstGeom>
          <a:solidFill>
            <a:schemeClr val="accent1"/>
          </a:solidFill>
          <a:ln w="9525" cap="flat" cmpd="sng" algn="ctr">
            <a:solidFill>
              <a:srgbClr val="92D05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9052" t="-18909" r="9761" b="8469"/>
          <a:stretch/>
        </p:blipFill>
        <p:spPr>
          <a:xfrm>
            <a:off x="288493" y="3946879"/>
            <a:ext cx="1679944" cy="17375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493" y="1809586"/>
            <a:ext cx="1707969" cy="1707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96817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rrowheads="1"/>
          </p:cNvSpPr>
          <p:nvPr>
            <p:ph type="title"/>
          </p:nvPr>
        </p:nvSpPr>
        <p:spPr/>
        <p:txBody>
          <a:bodyPr/>
          <a:lstStyle/>
          <a:p>
            <a:r>
              <a:rPr lang="en-US" dirty="0"/>
              <a:t>Lewis Van Carpenter Award</a:t>
            </a:r>
          </a:p>
        </p:txBody>
      </p:sp>
      <p:sp>
        <p:nvSpPr>
          <p:cNvPr id="208899" name="Rectangle 3"/>
          <p:cNvSpPr>
            <a:spLocks noGrp="1" noChangeArrowheads="1"/>
          </p:cNvSpPr>
          <p:nvPr>
            <p:ph type="body" idx="1"/>
          </p:nvPr>
        </p:nvSpPr>
        <p:spPr>
          <a:xfrm>
            <a:off x="457200" y="2209800"/>
            <a:ext cx="8229600" cy="2743199"/>
          </a:xfrm>
        </p:spPr>
        <p:txBody>
          <a:bodyPr/>
          <a:lstStyle/>
          <a:p>
            <a:pPr marL="0" indent="0" algn="ctr">
              <a:spcBef>
                <a:spcPct val="0"/>
              </a:spcBef>
              <a:buFont typeface="Garamond" pitchFamily="18" charset="0"/>
              <a:buNone/>
            </a:pPr>
            <a:r>
              <a:rPr lang="en-US" sz="3000" dirty="0"/>
              <a:t>This award is presented annually to PWO members for a paper describing work in the field of sewage or waste treatment</a:t>
            </a:r>
            <a:endParaRPr lang="en-US" sz="4500" dirty="0"/>
          </a:p>
        </p:txBody>
      </p:sp>
    </p:spTree>
    <p:extLst>
      <p:ext uri="{BB962C8B-B14F-4D97-AF65-F5344CB8AC3E}">
        <p14:creationId xmlns:p14="http://schemas.microsoft.com/office/powerpoint/2010/main" val="995668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rrowheads="1"/>
          </p:cNvSpPr>
          <p:nvPr>
            <p:ph type="title"/>
          </p:nvPr>
        </p:nvSpPr>
        <p:spPr>
          <a:xfrm>
            <a:off x="495300" y="242497"/>
            <a:ext cx="8229600" cy="990600"/>
          </a:xfrm>
        </p:spPr>
        <p:txBody>
          <a:bodyPr/>
          <a:lstStyle/>
          <a:p>
            <a:r>
              <a:rPr lang="en-US" dirty="0"/>
              <a:t>Lewis Van Carpenter Award</a:t>
            </a:r>
          </a:p>
        </p:txBody>
      </p:sp>
      <p:sp>
        <p:nvSpPr>
          <p:cNvPr id="209928" name="Text Box 8"/>
          <p:cNvSpPr txBox="1">
            <a:spLocks noChangeArrowheads="1"/>
          </p:cNvSpPr>
          <p:nvPr/>
        </p:nvSpPr>
        <p:spPr bwMode="auto">
          <a:xfrm>
            <a:off x="4114800" y="2398706"/>
            <a:ext cx="5105400" cy="861774"/>
          </a:xfrm>
          <a:prstGeom prst="rect">
            <a:avLst/>
          </a:prstGeom>
          <a:noFill/>
          <a:ln w="9525">
            <a:noFill/>
            <a:miter lim="800000"/>
            <a:headEnd/>
            <a:tailEnd/>
          </a:ln>
          <a:effectLst/>
        </p:spPr>
        <p:txBody>
          <a:bodyPr wrap="square">
            <a:spAutoFit/>
          </a:bodyPr>
          <a:lstStyle/>
          <a:p>
            <a:pPr marL="287338" indent="-287338">
              <a:spcBef>
                <a:spcPct val="50000"/>
              </a:spcBef>
              <a:buClr>
                <a:srgbClr val="FFFF66"/>
              </a:buClr>
              <a:tabLst>
                <a:tab pos="287338" algn="l"/>
              </a:tabLst>
            </a:pPr>
            <a:endParaRPr lang="en-US" sz="2000" dirty="0"/>
          </a:p>
          <a:p>
            <a:pPr marL="287338" indent="-287338">
              <a:spcBef>
                <a:spcPct val="50000"/>
              </a:spcBef>
              <a:buClr>
                <a:srgbClr val="FFFF66"/>
              </a:buClr>
              <a:tabLst>
                <a:tab pos="287338" algn="l"/>
              </a:tabLst>
            </a:pPr>
            <a:endParaRPr lang="en-US" sz="2000" dirty="0"/>
          </a:p>
        </p:txBody>
      </p:sp>
      <p:sp>
        <p:nvSpPr>
          <p:cNvPr id="209931" name="Text Box 11"/>
          <p:cNvSpPr txBox="1">
            <a:spLocks noChangeArrowheads="1"/>
          </p:cNvSpPr>
          <p:nvPr/>
        </p:nvSpPr>
        <p:spPr bwMode="auto">
          <a:xfrm>
            <a:off x="107769" y="1170656"/>
            <a:ext cx="8763000" cy="584775"/>
          </a:xfrm>
          <a:prstGeom prst="rect">
            <a:avLst/>
          </a:prstGeom>
          <a:noFill/>
          <a:ln w="9525">
            <a:noFill/>
            <a:miter lim="800000"/>
            <a:headEnd/>
            <a:tailEnd/>
          </a:ln>
          <a:effectLst/>
        </p:spPr>
        <p:txBody>
          <a:bodyPr wrap="square">
            <a:spAutoFit/>
          </a:bodyPr>
          <a:lstStyle/>
          <a:p>
            <a:pPr algn="ctr" eaLnBrk="1" hangingPunct="1">
              <a:spcBef>
                <a:spcPts val="600"/>
              </a:spcBef>
              <a:buClr>
                <a:schemeClr val="hlink"/>
              </a:buClr>
              <a:buSzPct val="80000"/>
            </a:pPr>
            <a:r>
              <a:rPr lang="en-US" sz="3200" b="1" dirty="0">
                <a:solidFill>
                  <a:srgbClr val="99FF99"/>
                </a:solidFill>
                <a:effectLst>
                  <a:outerShdw blurRad="38100" dist="38100" dir="2700000" algn="tl">
                    <a:srgbClr val="000000"/>
                  </a:outerShdw>
                </a:effectLst>
                <a:latin typeface="+mj-lt"/>
              </a:rPr>
              <a:t>Peter Pianelli and Antonio Ho</a:t>
            </a:r>
            <a:endParaRPr lang="en-US" sz="3200" dirty="0">
              <a:solidFill>
                <a:srgbClr val="99FF99"/>
              </a:solidFill>
              <a:latin typeface="+mj-lt"/>
            </a:endParaRPr>
          </a:p>
        </p:txBody>
      </p:sp>
      <p:sp>
        <p:nvSpPr>
          <p:cNvPr id="209932" name="Text Box 12"/>
          <p:cNvSpPr txBox="1">
            <a:spLocks noChangeArrowheads="1"/>
          </p:cNvSpPr>
          <p:nvPr/>
        </p:nvSpPr>
        <p:spPr bwMode="auto">
          <a:xfrm>
            <a:off x="533400" y="4953000"/>
            <a:ext cx="7162800" cy="707886"/>
          </a:xfrm>
          <a:prstGeom prst="rect">
            <a:avLst/>
          </a:prstGeom>
          <a:noFill/>
          <a:ln w="9525">
            <a:noFill/>
            <a:miter lim="800000"/>
            <a:headEnd/>
            <a:tailEnd/>
          </a:ln>
          <a:effectLst/>
        </p:spPr>
        <p:txBody>
          <a:bodyPr>
            <a:spAutoFit/>
          </a:bodyPr>
          <a:lstStyle/>
          <a:p>
            <a:pPr marL="287338" indent="-287338">
              <a:buClr>
                <a:srgbClr val="FFFF66"/>
              </a:buClr>
              <a:buFont typeface="Wingdings" pitchFamily="2" charset="2"/>
              <a:buNone/>
              <a:tabLst>
                <a:tab pos="287338" algn="l"/>
              </a:tabLst>
            </a:pPr>
            <a:endParaRPr lang="en-US" sz="1600" dirty="0"/>
          </a:p>
          <a:p>
            <a:pPr marL="287338" indent="-287338">
              <a:spcBef>
                <a:spcPct val="50000"/>
              </a:spcBef>
              <a:buClr>
                <a:srgbClr val="FFFF66"/>
              </a:buClr>
              <a:buFont typeface="Wingdings" pitchFamily="2" charset="2"/>
              <a:buChar char="§"/>
              <a:tabLst>
                <a:tab pos="287338" algn="l"/>
              </a:tabLst>
            </a:pPr>
            <a:endParaRPr lang="en-US" sz="1600" dirty="0"/>
          </a:p>
        </p:txBody>
      </p:sp>
      <p:sp>
        <p:nvSpPr>
          <p:cNvPr id="7" name="Rectangle 3"/>
          <p:cNvSpPr txBox="1">
            <a:spLocks noChangeArrowheads="1"/>
          </p:cNvSpPr>
          <p:nvPr/>
        </p:nvSpPr>
        <p:spPr bwMode="auto">
          <a:xfrm>
            <a:off x="398585" y="5799776"/>
            <a:ext cx="8534400" cy="8907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80000"/>
              <a:buFont typeface="Garamond" pitchFamily="18"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80000"/>
              <a:buFont typeface="Garamond" pitchFamily="18"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80000"/>
              <a:buFont typeface="Garamond" pitchFamily="18" charset="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80000"/>
              <a:buFont typeface="Garamond" pitchFamily="18"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9pPr>
          </a:lstStyle>
          <a:p>
            <a:pPr marL="0" indent="0" algn="ctr">
              <a:spcBef>
                <a:spcPts val="600"/>
              </a:spcBef>
              <a:buClr>
                <a:srgbClr val="FFFF66"/>
              </a:buClr>
              <a:buSzTx/>
              <a:buNone/>
              <a:tabLst>
                <a:tab pos="287338" algn="l"/>
              </a:tabLst>
            </a:pPr>
            <a:r>
              <a:rPr lang="en-US" sz="2000" dirty="0"/>
              <a:t>Received Award for “Magnesium Hydroxide Addition to SCT Reactor at Hunts Point WPCP”</a:t>
            </a:r>
          </a:p>
        </p:txBody>
      </p:sp>
      <p:sp>
        <p:nvSpPr>
          <p:cNvPr id="10" name="Rectangle 4"/>
          <p:cNvSpPr txBox="1">
            <a:spLocks noChangeArrowheads="1"/>
          </p:cNvSpPr>
          <p:nvPr/>
        </p:nvSpPr>
        <p:spPr bwMode="auto">
          <a:xfrm>
            <a:off x="1968438" y="1886194"/>
            <a:ext cx="7175562" cy="1690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spcBef>
                <a:spcPts val="600"/>
              </a:spcBef>
              <a:spcAft>
                <a:spcPts val="600"/>
              </a:spcAft>
              <a:buClr>
                <a:srgbClr val="FFFF66"/>
              </a:buClr>
              <a:buSzTx/>
              <a:buFont typeface="Wingdings" pitchFamily="2" charset="2"/>
              <a:buChar char="§"/>
              <a:tabLst>
                <a:tab pos="404813" algn="l"/>
              </a:tabLst>
            </a:pPr>
            <a:r>
              <a:rPr lang="en-US" sz="2200" kern="0" dirty="0"/>
              <a:t>Started with NYC DEP in 1990</a:t>
            </a:r>
          </a:p>
          <a:p>
            <a:pPr marL="404813" indent="-287338">
              <a:spcBef>
                <a:spcPts val="600"/>
              </a:spcBef>
              <a:spcAft>
                <a:spcPts val="600"/>
              </a:spcAft>
              <a:buClr>
                <a:srgbClr val="FFFF66"/>
              </a:buClr>
              <a:buSzTx/>
              <a:buFont typeface="Wingdings" pitchFamily="2" charset="2"/>
              <a:buChar char="§"/>
              <a:tabLst>
                <a:tab pos="404813" algn="l"/>
              </a:tabLst>
            </a:pPr>
            <a:r>
              <a:rPr lang="en-US" sz="2200" kern="0" dirty="0"/>
              <a:t>Facility Manager at Hunts Point and Oakwood Beach WPCPs</a:t>
            </a:r>
          </a:p>
        </p:txBody>
      </p:sp>
      <p:sp>
        <p:nvSpPr>
          <p:cNvPr id="11" name="Rectangle 4"/>
          <p:cNvSpPr txBox="1">
            <a:spLocks noChangeArrowheads="1"/>
          </p:cNvSpPr>
          <p:nvPr/>
        </p:nvSpPr>
        <p:spPr bwMode="auto">
          <a:xfrm>
            <a:off x="1968437" y="3863308"/>
            <a:ext cx="7023161" cy="144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spcBef>
                <a:spcPts val="600"/>
              </a:spcBef>
              <a:spcAft>
                <a:spcPts val="600"/>
              </a:spcAft>
              <a:buClr>
                <a:srgbClr val="FFFF66"/>
              </a:buClr>
              <a:buSzTx/>
              <a:buFont typeface="Wingdings" pitchFamily="2" charset="2"/>
              <a:buChar char="§"/>
              <a:tabLst>
                <a:tab pos="404813" algn="l"/>
              </a:tabLst>
            </a:pPr>
            <a:r>
              <a:rPr lang="en-US" sz="2200" kern="0" dirty="0"/>
              <a:t>Process Engineer at Hunts Point and Tallman Island WWTP</a:t>
            </a:r>
          </a:p>
          <a:p>
            <a:pPr marL="404813" indent="-287338">
              <a:spcBef>
                <a:spcPts val="600"/>
              </a:spcBef>
              <a:spcAft>
                <a:spcPts val="600"/>
              </a:spcAft>
              <a:buClr>
                <a:srgbClr val="FFFF66"/>
              </a:buClr>
              <a:buSzTx/>
              <a:buFont typeface="Wingdings" pitchFamily="2" charset="2"/>
              <a:buChar char="§"/>
              <a:tabLst>
                <a:tab pos="404813" algn="l"/>
              </a:tabLst>
            </a:pPr>
            <a:r>
              <a:rPr lang="en-US" sz="2200" kern="0" dirty="0"/>
              <a:t>Current focus is on whole plant optimization, innovative resource recovery, and nutrient removal</a:t>
            </a:r>
          </a:p>
        </p:txBody>
      </p:sp>
      <p:cxnSp>
        <p:nvCxnSpPr>
          <p:cNvPr id="3" name="Straight Connector 2"/>
          <p:cNvCxnSpPr/>
          <p:nvPr/>
        </p:nvCxnSpPr>
        <p:spPr bwMode="auto">
          <a:xfrm>
            <a:off x="2286000" y="3810000"/>
            <a:ext cx="6172200" cy="0"/>
          </a:xfrm>
          <a:prstGeom prst="line">
            <a:avLst/>
          </a:prstGeom>
          <a:solidFill>
            <a:schemeClr val="accent1"/>
          </a:solidFill>
          <a:ln w="9525" cap="flat" cmpd="sng" algn="ctr">
            <a:solidFill>
              <a:srgbClr val="92D05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5987"/>
            <a:ext cx="1597269" cy="21073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45986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ctrTitle" sz="quarter"/>
          </p:nvPr>
        </p:nvSpPr>
        <p:spPr>
          <a:xfrm>
            <a:off x="304800" y="762000"/>
            <a:ext cx="8534400" cy="3733800"/>
          </a:xfrm>
        </p:spPr>
        <p:txBody>
          <a:bodyPr/>
          <a:lstStyle/>
          <a:p>
            <a:r>
              <a:rPr lang="en-US" sz="4400" dirty="0"/>
              <a:t>New York Water </a:t>
            </a:r>
            <a:br>
              <a:rPr lang="en-US" sz="4400" dirty="0"/>
            </a:br>
            <a:r>
              <a:rPr lang="en-US" sz="4400" dirty="0"/>
              <a:t>Environment Association</a:t>
            </a:r>
            <a:br>
              <a:rPr lang="en-US" sz="4400" dirty="0"/>
            </a:br>
            <a:br>
              <a:rPr lang="en-US" sz="4400" dirty="0"/>
            </a:br>
            <a:r>
              <a:rPr lang="en-US" sz="4400" dirty="0"/>
              <a:t> </a:t>
            </a:r>
            <a:r>
              <a:rPr lang="en-US" sz="4400" dirty="0">
                <a:solidFill>
                  <a:srgbClr val="92D050"/>
                </a:solidFill>
              </a:rPr>
              <a:t>Environmental Science &amp; Management Awards</a:t>
            </a:r>
            <a:endParaRPr lang="en-US" dirty="0">
              <a:solidFill>
                <a:srgbClr val="92D050"/>
              </a:solidFill>
            </a:endParaRPr>
          </a:p>
        </p:txBody>
      </p:sp>
    </p:spTree>
    <p:extLst>
      <p:ext uri="{BB962C8B-B14F-4D97-AF65-F5344CB8AC3E}">
        <p14:creationId xmlns:p14="http://schemas.microsoft.com/office/powerpoint/2010/main" val="3935326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rrowheads="1"/>
          </p:cNvSpPr>
          <p:nvPr>
            <p:ph type="title"/>
          </p:nvPr>
        </p:nvSpPr>
        <p:spPr/>
        <p:txBody>
          <a:bodyPr/>
          <a:lstStyle/>
          <a:p>
            <a:r>
              <a:rPr lang="en-US" dirty="0"/>
              <a:t>Emmaline Moore Award</a:t>
            </a:r>
          </a:p>
        </p:txBody>
      </p:sp>
      <p:sp>
        <p:nvSpPr>
          <p:cNvPr id="208899" name="Rectangle 3"/>
          <p:cNvSpPr>
            <a:spLocks noGrp="1" noChangeArrowheads="1"/>
          </p:cNvSpPr>
          <p:nvPr>
            <p:ph idx="1"/>
          </p:nvPr>
        </p:nvSpPr>
        <p:spPr>
          <a:xfrm>
            <a:off x="457200" y="2209801"/>
            <a:ext cx="8229600" cy="2057400"/>
          </a:xfrm>
        </p:spPr>
        <p:txBody>
          <a:bodyPr/>
          <a:lstStyle/>
          <a:p>
            <a:pPr marL="0" indent="0" algn="ctr">
              <a:spcBef>
                <a:spcPct val="0"/>
              </a:spcBef>
              <a:buFont typeface="Garamond" pitchFamily="18" charset="0"/>
              <a:buNone/>
            </a:pPr>
            <a:r>
              <a:rPr lang="en-US" sz="3000" dirty="0"/>
              <a:t>Awarded to an Association Member who has made a significant impact in the area of water quality management, and/or water and sewer infrastructure development, and is also a municipal/government employee in the state of New York</a:t>
            </a:r>
            <a:endParaRPr lang="en-US" sz="4500" dirty="0"/>
          </a:p>
        </p:txBody>
      </p:sp>
    </p:spTree>
    <p:extLst>
      <p:ext uri="{BB962C8B-B14F-4D97-AF65-F5344CB8AC3E}">
        <p14:creationId xmlns:p14="http://schemas.microsoft.com/office/powerpoint/2010/main" val="1110068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rrowheads="1"/>
          </p:cNvSpPr>
          <p:nvPr>
            <p:ph type="title"/>
          </p:nvPr>
        </p:nvSpPr>
        <p:spPr>
          <a:xfrm>
            <a:off x="457200" y="609600"/>
            <a:ext cx="8229600" cy="990600"/>
          </a:xfrm>
        </p:spPr>
        <p:txBody>
          <a:bodyPr/>
          <a:lstStyle/>
          <a:p>
            <a:r>
              <a:rPr lang="en-US" dirty="0"/>
              <a:t>Emaline Moore Award</a:t>
            </a:r>
          </a:p>
        </p:txBody>
      </p:sp>
      <p:sp>
        <p:nvSpPr>
          <p:cNvPr id="209932" name="Text Box 12"/>
          <p:cNvSpPr txBox="1">
            <a:spLocks noChangeArrowheads="1"/>
          </p:cNvSpPr>
          <p:nvPr/>
        </p:nvSpPr>
        <p:spPr bwMode="auto">
          <a:xfrm>
            <a:off x="533400" y="4953000"/>
            <a:ext cx="7162800" cy="707886"/>
          </a:xfrm>
          <a:prstGeom prst="rect">
            <a:avLst/>
          </a:prstGeom>
          <a:noFill/>
          <a:ln w="9525">
            <a:noFill/>
            <a:miter lim="800000"/>
            <a:headEnd/>
            <a:tailEnd/>
          </a:ln>
          <a:effectLst/>
        </p:spPr>
        <p:txBody>
          <a:bodyPr>
            <a:spAutoFit/>
          </a:bodyPr>
          <a:lstStyle/>
          <a:p>
            <a:pPr marL="287338" indent="-287338">
              <a:buClr>
                <a:srgbClr val="FFFF66"/>
              </a:buClr>
              <a:buFont typeface="Wingdings" pitchFamily="2" charset="2"/>
              <a:buNone/>
              <a:tabLst>
                <a:tab pos="287338" algn="l"/>
              </a:tabLst>
            </a:pPr>
            <a:endParaRPr lang="en-US" sz="1600" dirty="0"/>
          </a:p>
          <a:p>
            <a:pPr marL="287338" indent="-287338">
              <a:spcBef>
                <a:spcPct val="50000"/>
              </a:spcBef>
              <a:buClr>
                <a:srgbClr val="FFFF66"/>
              </a:buClr>
              <a:buFont typeface="Wingdings" pitchFamily="2" charset="2"/>
              <a:buChar char="§"/>
              <a:tabLst>
                <a:tab pos="287338" algn="l"/>
              </a:tabLst>
            </a:pPr>
            <a:endParaRPr lang="en-US" sz="1600" dirty="0"/>
          </a:p>
        </p:txBody>
      </p:sp>
      <p:sp>
        <p:nvSpPr>
          <p:cNvPr id="9" name="Rectangle 3"/>
          <p:cNvSpPr txBox="1">
            <a:spLocks noChangeArrowheads="1"/>
          </p:cNvSpPr>
          <p:nvPr/>
        </p:nvSpPr>
        <p:spPr bwMode="auto">
          <a:xfrm>
            <a:off x="457200" y="5468879"/>
            <a:ext cx="8534400" cy="8829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80000"/>
              <a:buFont typeface="Garamond" pitchFamily="18"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80000"/>
              <a:buFont typeface="Garamond" pitchFamily="18"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80000"/>
              <a:buFont typeface="Garamond" pitchFamily="18" charset="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80000"/>
              <a:buFont typeface="Garamond" pitchFamily="18"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9pPr>
          </a:lstStyle>
          <a:p>
            <a:pPr marL="0" indent="0" algn="ctr">
              <a:spcBef>
                <a:spcPts val="600"/>
              </a:spcBef>
              <a:buClr>
                <a:srgbClr val="FFFF66"/>
              </a:buClr>
              <a:buSzTx/>
              <a:buNone/>
              <a:tabLst>
                <a:tab pos="287338" algn="l"/>
              </a:tabLst>
            </a:pPr>
            <a:endParaRPr lang="en-US" sz="2000" dirty="0"/>
          </a:p>
        </p:txBody>
      </p:sp>
      <p:sp>
        <p:nvSpPr>
          <p:cNvPr id="11" name="Rectangle 4"/>
          <p:cNvSpPr txBox="1">
            <a:spLocks noChangeArrowheads="1"/>
          </p:cNvSpPr>
          <p:nvPr/>
        </p:nvSpPr>
        <p:spPr bwMode="auto">
          <a:xfrm>
            <a:off x="2644155" y="1820040"/>
            <a:ext cx="6370362" cy="343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buFont typeface="Garamond" pitchFamily="18" charset="0"/>
              <a:buNone/>
              <a:tabLst>
                <a:tab pos="404813" algn="l"/>
              </a:tabLst>
            </a:pPr>
            <a:r>
              <a:rPr lang="en-US" b="1" kern="0" dirty="0">
                <a:solidFill>
                  <a:srgbClr val="99FF99"/>
                </a:solidFill>
              </a:rPr>
              <a:t>Pradeep Jangbari</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With NYSDEC for over 35 years</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Compliance coordinator for Division of Water (Region 8 office)</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Member of Association and Award Committee</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Local Industrial Issues Committee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92415"/>
            <a:ext cx="2638372" cy="26605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65108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rrowheads="1"/>
          </p:cNvSpPr>
          <p:nvPr>
            <p:ph type="title"/>
          </p:nvPr>
        </p:nvSpPr>
        <p:spPr/>
        <p:txBody>
          <a:bodyPr/>
          <a:lstStyle/>
          <a:p>
            <a:r>
              <a:rPr lang="en-US" dirty="0"/>
              <a:t>Environmental Engineer Award</a:t>
            </a:r>
          </a:p>
        </p:txBody>
      </p:sp>
      <p:sp>
        <p:nvSpPr>
          <p:cNvPr id="208899" name="Rectangle 3"/>
          <p:cNvSpPr>
            <a:spLocks noGrp="1" noChangeArrowheads="1"/>
          </p:cNvSpPr>
          <p:nvPr>
            <p:ph idx="1"/>
          </p:nvPr>
        </p:nvSpPr>
        <p:spPr>
          <a:xfrm>
            <a:off x="457200" y="2209801"/>
            <a:ext cx="8229600" cy="2057400"/>
          </a:xfrm>
        </p:spPr>
        <p:txBody>
          <a:bodyPr/>
          <a:lstStyle/>
          <a:p>
            <a:pPr marL="0" indent="0" algn="ctr">
              <a:spcBef>
                <a:spcPct val="0"/>
              </a:spcBef>
              <a:buFont typeface="Garamond" pitchFamily="18" charset="0"/>
              <a:buNone/>
            </a:pPr>
            <a:r>
              <a:rPr lang="en-US" sz="3000" dirty="0"/>
              <a:t>Awarded to an Association Member working in consulting or government who has made a significant impact in the area of environmental engineering and management</a:t>
            </a:r>
            <a:endParaRPr lang="en-US" sz="4500" dirty="0"/>
          </a:p>
        </p:txBody>
      </p:sp>
    </p:spTree>
    <p:extLst>
      <p:ext uri="{BB962C8B-B14F-4D97-AF65-F5344CB8AC3E}">
        <p14:creationId xmlns:p14="http://schemas.microsoft.com/office/powerpoint/2010/main" val="3198880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rrowheads="1"/>
          </p:cNvSpPr>
          <p:nvPr>
            <p:ph type="title"/>
          </p:nvPr>
        </p:nvSpPr>
        <p:spPr>
          <a:xfrm>
            <a:off x="457200" y="609600"/>
            <a:ext cx="8229600" cy="990600"/>
          </a:xfrm>
        </p:spPr>
        <p:txBody>
          <a:bodyPr/>
          <a:lstStyle/>
          <a:p>
            <a:r>
              <a:rPr lang="en-US" dirty="0"/>
              <a:t>Environmental Engineer Award</a:t>
            </a:r>
          </a:p>
        </p:txBody>
      </p:sp>
      <p:sp>
        <p:nvSpPr>
          <p:cNvPr id="209932" name="Text Box 12"/>
          <p:cNvSpPr txBox="1">
            <a:spLocks noChangeArrowheads="1"/>
          </p:cNvSpPr>
          <p:nvPr/>
        </p:nvSpPr>
        <p:spPr bwMode="auto">
          <a:xfrm>
            <a:off x="533400" y="4953000"/>
            <a:ext cx="7162800" cy="707886"/>
          </a:xfrm>
          <a:prstGeom prst="rect">
            <a:avLst/>
          </a:prstGeom>
          <a:noFill/>
          <a:ln w="9525">
            <a:noFill/>
            <a:miter lim="800000"/>
            <a:headEnd/>
            <a:tailEnd/>
          </a:ln>
          <a:effectLst/>
        </p:spPr>
        <p:txBody>
          <a:bodyPr>
            <a:spAutoFit/>
          </a:bodyPr>
          <a:lstStyle/>
          <a:p>
            <a:pPr marL="287338" indent="-287338">
              <a:buClr>
                <a:srgbClr val="FFFF66"/>
              </a:buClr>
              <a:buFont typeface="Wingdings" pitchFamily="2" charset="2"/>
              <a:buNone/>
              <a:tabLst>
                <a:tab pos="287338" algn="l"/>
              </a:tabLst>
            </a:pPr>
            <a:endParaRPr lang="en-US" sz="1600" dirty="0"/>
          </a:p>
          <a:p>
            <a:pPr marL="287338" indent="-287338">
              <a:spcBef>
                <a:spcPct val="50000"/>
              </a:spcBef>
              <a:buClr>
                <a:srgbClr val="FFFF66"/>
              </a:buClr>
              <a:buFont typeface="Wingdings" pitchFamily="2" charset="2"/>
              <a:buChar char="§"/>
              <a:tabLst>
                <a:tab pos="287338" algn="l"/>
              </a:tabLst>
            </a:pPr>
            <a:endParaRPr lang="en-US" sz="1600" dirty="0"/>
          </a:p>
        </p:txBody>
      </p:sp>
      <p:sp>
        <p:nvSpPr>
          <p:cNvPr id="9" name="Rectangle 3"/>
          <p:cNvSpPr txBox="1">
            <a:spLocks noChangeArrowheads="1"/>
          </p:cNvSpPr>
          <p:nvPr/>
        </p:nvSpPr>
        <p:spPr bwMode="auto">
          <a:xfrm>
            <a:off x="457200" y="5468879"/>
            <a:ext cx="8534400" cy="8829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80000"/>
              <a:buFont typeface="Garamond" pitchFamily="18"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80000"/>
              <a:buFont typeface="Garamond" pitchFamily="18"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80000"/>
              <a:buFont typeface="Garamond" pitchFamily="18" charset="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80000"/>
              <a:buFont typeface="Garamond" pitchFamily="18"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9pPr>
          </a:lstStyle>
          <a:p>
            <a:pPr marL="0" indent="0" algn="ctr">
              <a:spcBef>
                <a:spcPts val="600"/>
              </a:spcBef>
              <a:buClr>
                <a:srgbClr val="FFFF66"/>
              </a:buClr>
              <a:buSzTx/>
              <a:buNone/>
              <a:tabLst>
                <a:tab pos="287338" algn="l"/>
              </a:tabLst>
            </a:pPr>
            <a:endParaRPr lang="en-US" sz="2000" dirty="0"/>
          </a:p>
        </p:txBody>
      </p:sp>
      <p:sp>
        <p:nvSpPr>
          <p:cNvPr id="11" name="Rectangle 4"/>
          <p:cNvSpPr txBox="1">
            <a:spLocks noChangeArrowheads="1"/>
          </p:cNvSpPr>
          <p:nvPr/>
        </p:nvSpPr>
        <p:spPr bwMode="auto">
          <a:xfrm>
            <a:off x="2644155" y="1820040"/>
            <a:ext cx="6370362" cy="343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buFont typeface="Garamond" pitchFamily="18" charset="0"/>
              <a:buNone/>
              <a:tabLst>
                <a:tab pos="404813" algn="l"/>
              </a:tabLst>
            </a:pPr>
            <a:r>
              <a:rPr lang="en-US" b="1" kern="0" dirty="0">
                <a:solidFill>
                  <a:srgbClr val="99FF99"/>
                </a:solidFill>
              </a:rPr>
              <a:t>Keith F. Kelly</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Professional Engineer in NY</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Over 38 years experience in all aspects of environmental engineering</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Has successfully managed numerous projects including design-build and $100 million plus programs in the tri-state area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947962"/>
            <a:ext cx="2688336" cy="2436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84647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ctrTitle" sz="quarter"/>
          </p:nvPr>
        </p:nvSpPr>
        <p:spPr>
          <a:xfrm>
            <a:off x="304800" y="762000"/>
            <a:ext cx="8534400" cy="4267200"/>
          </a:xfrm>
        </p:spPr>
        <p:txBody>
          <a:bodyPr/>
          <a:lstStyle/>
          <a:p>
            <a:r>
              <a:rPr lang="en-US" sz="4000" dirty="0"/>
              <a:t>New York Water </a:t>
            </a:r>
            <a:br>
              <a:rPr lang="en-US" sz="4000" dirty="0"/>
            </a:br>
            <a:r>
              <a:rPr lang="en-US" sz="4000" dirty="0"/>
              <a:t>Environment Association</a:t>
            </a:r>
            <a:br>
              <a:rPr lang="en-US" sz="4000" dirty="0"/>
            </a:br>
            <a:r>
              <a:rPr lang="en-US" sz="4000" dirty="0">
                <a:solidFill>
                  <a:srgbClr val="92D050"/>
                </a:solidFill>
              </a:rPr>
              <a:t>Wastewater Facility Operations Awards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rrowheads="1"/>
          </p:cNvSpPr>
          <p:nvPr>
            <p:ph type="title"/>
          </p:nvPr>
        </p:nvSpPr>
        <p:spPr>
          <a:xfrm>
            <a:off x="457200" y="304800"/>
            <a:ext cx="8229600" cy="1143000"/>
          </a:xfrm>
        </p:spPr>
        <p:txBody>
          <a:bodyPr/>
          <a:lstStyle/>
          <a:p>
            <a:r>
              <a:rPr lang="en-US" dirty="0"/>
              <a:t>WEF Quarter Century Operators Club</a:t>
            </a:r>
          </a:p>
        </p:txBody>
      </p:sp>
      <p:sp>
        <p:nvSpPr>
          <p:cNvPr id="7" name="Rectangle 4"/>
          <p:cNvSpPr txBox="1">
            <a:spLocks noChangeArrowheads="1"/>
          </p:cNvSpPr>
          <p:nvPr/>
        </p:nvSpPr>
        <p:spPr bwMode="auto">
          <a:xfrm>
            <a:off x="2779838" y="1752600"/>
            <a:ext cx="630744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lgn="just">
              <a:buFont typeface="Garamond" pitchFamily="18" charset="0"/>
              <a:buNone/>
              <a:tabLst>
                <a:tab pos="404813" algn="l"/>
              </a:tabLst>
            </a:pPr>
            <a:r>
              <a:rPr lang="en-US" b="1" kern="0" dirty="0">
                <a:solidFill>
                  <a:srgbClr val="99FF99"/>
                </a:solidFill>
              </a:rPr>
              <a:t>Jeffrey  P. Sikora</a:t>
            </a:r>
          </a:p>
          <a:p>
            <a:pPr marL="404813" indent="-287338" algn="just">
              <a:buFont typeface="Garamond" pitchFamily="18" charset="0"/>
              <a:buNone/>
              <a:tabLst>
                <a:tab pos="404813" algn="l"/>
              </a:tabLst>
            </a:pPr>
            <a:endParaRPr lang="en-US" sz="1200" b="1" kern="0" dirty="0">
              <a:solidFill>
                <a:srgbClr val="99FF99"/>
              </a:solidFill>
            </a:endParaRP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A.S. from Cayuga Community College and B.S. from SUNY Oswego</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NYSDEC Grade 4 and 4A certification</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Has worked for City of Auburn since 1990</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Chief Operator of Auburn WWTP since 2010</a:t>
            </a:r>
          </a:p>
          <a:p>
            <a:pPr marL="404813" indent="-287338">
              <a:spcBef>
                <a:spcPts val="600"/>
              </a:spcBef>
              <a:spcAft>
                <a:spcPts val="600"/>
              </a:spcAft>
              <a:buClr>
                <a:srgbClr val="FFFF66"/>
              </a:buClr>
              <a:buSzTx/>
              <a:buFont typeface="Wingdings" pitchFamily="2" charset="2"/>
              <a:buChar char="§"/>
              <a:tabLst>
                <a:tab pos="404813" algn="l"/>
              </a:tabLst>
            </a:pPr>
            <a:endParaRPr lang="en-US" sz="2400" kern="0" dirty="0"/>
          </a:p>
          <a:p>
            <a:pPr marL="404813" indent="-287338">
              <a:spcBef>
                <a:spcPts val="600"/>
              </a:spcBef>
              <a:spcAft>
                <a:spcPts val="600"/>
              </a:spcAft>
              <a:buClr>
                <a:srgbClr val="FFFF66"/>
              </a:buClr>
              <a:buSzTx/>
              <a:buFont typeface="Wingdings" pitchFamily="2" charset="2"/>
              <a:buChar char="§"/>
              <a:tabLst>
                <a:tab pos="404813" algn="l"/>
              </a:tabLst>
            </a:pPr>
            <a:endParaRPr lang="en-US" sz="2400" kern="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05" y="2438400"/>
            <a:ext cx="2772434"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645551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rrowheads="1"/>
          </p:cNvSpPr>
          <p:nvPr>
            <p:ph type="title"/>
          </p:nvPr>
        </p:nvSpPr>
        <p:spPr>
          <a:xfrm>
            <a:off x="457200" y="457200"/>
            <a:ext cx="8229600" cy="1143000"/>
          </a:xfrm>
        </p:spPr>
        <p:txBody>
          <a:bodyPr/>
          <a:lstStyle/>
          <a:p>
            <a:r>
              <a:rPr lang="en-US" dirty="0"/>
              <a:t>Uhl T. Mann Award</a:t>
            </a:r>
          </a:p>
        </p:txBody>
      </p:sp>
      <p:sp>
        <p:nvSpPr>
          <p:cNvPr id="247811" name="Rectangle 3"/>
          <p:cNvSpPr>
            <a:spLocks noGrp="1" noChangeArrowheads="1"/>
          </p:cNvSpPr>
          <p:nvPr>
            <p:ph idx="1"/>
          </p:nvPr>
        </p:nvSpPr>
        <p:spPr>
          <a:xfrm>
            <a:off x="533400" y="1600200"/>
            <a:ext cx="8229600" cy="4724400"/>
          </a:xfrm>
        </p:spPr>
        <p:txBody>
          <a:bodyPr/>
          <a:lstStyle/>
          <a:p>
            <a:pPr marL="0" indent="0" algn="ctr">
              <a:spcBef>
                <a:spcPct val="0"/>
              </a:spcBef>
              <a:buFont typeface="Garamond" pitchFamily="18" charset="0"/>
              <a:buNone/>
            </a:pPr>
            <a:r>
              <a:rPr lang="en-US" sz="2800" dirty="0"/>
              <a:t>This award commemorates the career and long time service of Uhl T. Mann to the Association. He was Superintendent of an Onondaga County Plant for 25 years and then Commissioner of Onondaga County Department of Drainage and Sanitation. He served as NYWEA President in 1976, and was secretary to the Central Chapter for 29 years. </a:t>
            </a:r>
          </a:p>
          <a:p>
            <a:pPr marL="0" indent="0" algn="ctr">
              <a:spcBef>
                <a:spcPct val="0"/>
              </a:spcBef>
              <a:buFont typeface="Garamond" pitchFamily="18" charset="0"/>
              <a:buNone/>
            </a:pPr>
            <a:endParaRPr lang="en-US" sz="2800" dirty="0"/>
          </a:p>
          <a:p>
            <a:pPr marL="0" indent="0" algn="ctr">
              <a:spcBef>
                <a:spcPct val="0"/>
              </a:spcBef>
              <a:buFont typeface="Garamond" pitchFamily="18" charset="0"/>
              <a:buNone/>
            </a:pPr>
            <a:r>
              <a:rPr lang="en-US" sz="2800" dirty="0"/>
              <a:t>This award is given annually by the Association for excellence in treatment plant operations and maintenance.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rrowheads="1"/>
          </p:cNvSpPr>
          <p:nvPr>
            <p:ph type="title"/>
          </p:nvPr>
        </p:nvSpPr>
        <p:spPr>
          <a:xfrm>
            <a:off x="457200" y="609600"/>
            <a:ext cx="8229600" cy="990600"/>
          </a:xfrm>
        </p:spPr>
        <p:txBody>
          <a:bodyPr/>
          <a:lstStyle/>
          <a:p>
            <a:r>
              <a:rPr lang="en-US" sz="4000" dirty="0"/>
              <a:t>Uhl T. Mann Award</a:t>
            </a:r>
            <a:br>
              <a:rPr lang="en-US" sz="4000" dirty="0"/>
            </a:br>
            <a:r>
              <a:rPr lang="en-US" sz="3200" dirty="0"/>
              <a:t>(Operations 10.1 – 80 MGD)</a:t>
            </a:r>
            <a:br>
              <a:rPr lang="en-US" sz="4800" dirty="0"/>
            </a:br>
            <a:endParaRPr lang="en-US" sz="4000" dirty="0"/>
          </a:p>
        </p:txBody>
      </p:sp>
      <p:sp>
        <p:nvSpPr>
          <p:cNvPr id="352260" name="Rectangle 4"/>
          <p:cNvSpPr>
            <a:spLocks noChangeArrowheads="1"/>
          </p:cNvSpPr>
          <p:nvPr/>
        </p:nvSpPr>
        <p:spPr bwMode="auto">
          <a:xfrm>
            <a:off x="609600" y="2667000"/>
            <a:ext cx="8534400" cy="5105400"/>
          </a:xfrm>
          <a:prstGeom prst="rect">
            <a:avLst/>
          </a:prstGeom>
          <a:noFill/>
          <a:ln w="9525">
            <a:noFill/>
            <a:miter lim="800000"/>
            <a:headEnd/>
            <a:tailEnd/>
          </a:ln>
          <a:effectLst/>
        </p:spPr>
        <p:txBody>
          <a:bodyPr/>
          <a:lstStyle/>
          <a:p>
            <a:pPr marL="342900" indent="-342900" algn="ctr" eaLnBrk="1" hangingPunct="1">
              <a:spcBef>
                <a:spcPct val="20000"/>
              </a:spcBef>
              <a:buClr>
                <a:schemeClr val="hlink"/>
              </a:buClr>
              <a:buSzPct val="80000"/>
              <a:buFont typeface="Garamond" pitchFamily="18" charset="0"/>
              <a:buNone/>
            </a:pPr>
            <a:endParaRPr lang="en-US" dirty="0">
              <a:effectLst>
                <a:outerShdw blurRad="38100" dist="38100" dir="2700000" algn="tl">
                  <a:srgbClr val="000000"/>
                </a:outerShdw>
              </a:effectLst>
            </a:endParaRPr>
          </a:p>
        </p:txBody>
      </p:sp>
      <p:sp>
        <p:nvSpPr>
          <p:cNvPr id="6" name="Rectangle 4"/>
          <p:cNvSpPr txBox="1">
            <a:spLocks noChangeArrowheads="1"/>
          </p:cNvSpPr>
          <p:nvPr/>
        </p:nvSpPr>
        <p:spPr bwMode="auto">
          <a:xfrm>
            <a:off x="2667000" y="1905000"/>
            <a:ext cx="6370362" cy="473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buFont typeface="Garamond" pitchFamily="18" charset="0"/>
              <a:buNone/>
              <a:tabLst>
                <a:tab pos="404813" algn="l"/>
              </a:tabLst>
            </a:pPr>
            <a:r>
              <a:rPr lang="en-US" b="1" kern="0" dirty="0">
                <a:solidFill>
                  <a:srgbClr val="99FF99"/>
                </a:solidFill>
              </a:rPr>
              <a:t>Glenn Absolom</a:t>
            </a:r>
            <a:endParaRPr lang="en-US" sz="2400" kern="0" dirty="0"/>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Grade 4A certified operator </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Certified Wastewater Collections Operator</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48 years experience in all aspects of wastewater treatment</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Responsible for all phases of field operations for Erie County’s Division of Sewerage Management</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Responsible for six WRRFs, five ORFs, 100+ pumping stations and over 1,000 miles of sewer lines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362200"/>
            <a:ext cx="2517068" cy="2520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9281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rrowheads="1"/>
          </p:cNvSpPr>
          <p:nvPr>
            <p:ph type="title"/>
          </p:nvPr>
        </p:nvSpPr>
        <p:spPr>
          <a:xfrm>
            <a:off x="457200" y="609600"/>
            <a:ext cx="8229600" cy="990600"/>
          </a:xfrm>
        </p:spPr>
        <p:txBody>
          <a:bodyPr/>
          <a:lstStyle/>
          <a:p>
            <a:r>
              <a:rPr lang="en-US" sz="4000" dirty="0"/>
              <a:t>Uhl T. Mann Award</a:t>
            </a:r>
            <a:br>
              <a:rPr lang="en-US" sz="4000" dirty="0"/>
            </a:br>
            <a:r>
              <a:rPr lang="en-US" sz="3200" dirty="0"/>
              <a:t>(Operations &gt;50 MGD)</a:t>
            </a:r>
            <a:br>
              <a:rPr lang="en-US" sz="4800" dirty="0"/>
            </a:br>
            <a:endParaRPr lang="en-US" sz="4000" dirty="0"/>
          </a:p>
        </p:txBody>
      </p:sp>
      <p:sp>
        <p:nvSpPr>
          <p:cNvPr id="352260" name="Rectangle 4"/>
          <p:cNvSpPr>
            <a:spLocks noChangeArrowheads="1"/>
          </p:cNvSpPr>
          <p:nvPr/>
        </p:nvSpPr>
        <p:spPr bwMode="auto">
          <a:xfrm>
            <a:off x="609600" y="2667000"/>
            <a:ext cx="8534400" cy="5105400"/>
          </a:xfrm>
          <a:prstGeom prst="rect">
            <a:avLst/>
          </a:prstGeom>
          <a:noFill/>
          <a:ln w="9525">
            <a:noFill/>
            <a:miter lim="800000"/>
            <a:headEnd/>
            <a:tailEnd/>
          </a:ln>
          <a:effectLst/>
        </p:spPr>
        <p:txBody>
          <a:bodyPr/>
          <a:lstStyle/>
          <a:p>
            <a:pPr marL="342900" indent="-342900" algn="ctr" eaLnBrk="1" hangingPunct="1">
              <a:spcBef>
                <a:spcPct val="20000"/>
              </a:spcBef>
              <a:buClr>
                <a:schemeClr val="hlink"/>
              </a:buClr>
              <a:buSzPct val="80000"/>
              <a:buFont typeface="Garamond" pitchFamily="18" charset="0"/>
              <a:buNone/>
            </a:pPr>
            <a:endParaRPr lang="en-US" dirty="0">
              <a:effectLst>
                <a:outerShdw blurRad="38100" dist="38100" dir="2700000" algn="tl">
                  <a:srgbClr val="000000"/>
                </a:outerShdw>
              </a:effectLst>
            </a:endParaRPr>
          </a:p>
        </p:txBody>
      </p:sp>
      <p:sp>
        <p:nvSpPr>
          <p:cNvPr id="6" name="Rectangle 4"/>
          <p:cNvSpPr txBox="1">
            <a:spLocks noChangeArrowheads="1"/>
          </p:cNvSpPr>
          <p:nvPr/>
        </p:nvSpPr>
        <p:spPr bwMode="auto">
          <a:xfrm>
            <a:off x="2667000" y="1905000"/>
            <a:ext cx="6370362" cy="473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buFont typeface="Garamond" pitchFamily="18" charset="0"/>
              <a:buNone/>
              <a:tabLst>
                <a:tab pos="404813" algn="l"/>
              </a:tabLst>
            </a:pPr>
            <a:r>
              <a:rPr lang="en-US" b="1" kern="0" dirty="0">
                <a:solidFill>
                  <a:srgbClr val="99FF99"/>
                </a:solidFill>
              </a:rPr>
              <a:t>Howard Robinson</a:t>
            </a:r>
            <a:endParaRPr lang="en-US" sz="2400" kern="0" dirty="0"/>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Grade 4A certified operator </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With DEP since 1988</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Chief Operator of Coney Island WRRF</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Currently Met Chapter Operations Chair</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Lead Coordinator for Metropolitan NYC DEP Operator’s Challenge Team and Event Coordinator for NY State Operators Challenge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2362200"/>
            <a:ext cx="2413000" cy="3184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36416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rrowheads="1"/>
          </p:cNvSpPr>
          <p:nvPr>
            <p:ph type="title"/>
          </p:nvPr>
        </p:nvSpPr>
        <p:spPr>
          <a:xfrm>
            <a:off x="457200" y="609600"/>
            <a:ext cx="8229600" cy="990600"/>
          </a:xfrm>
        </p:spPr>
        <p:txBody>
          <a:bodyPr/>
          <a:lstStyle/>
          <a:p>
            <a:r>
              <a:rPr lang="en-US" sz="4000" dirty="0"/>
              <a:t>Uhl T. Mann Award</a:t>
            </a:r>
            <a:br>
              <a:rPr lang="en-US" sz="4000" dirty="0"/>
            </a:br>
            <a:r>
              <a:rPr lang="en-US" sz="3200" dirty="0"/>
              <a:t>(Maintenance &gt;50 MGD)</a:t>
            </a:r>
            <a:br>
              <a:rPr lang="en-US" sz="4800" dirty="0"/>
            </a:br>
            <a:endParaRPr lang="en-US" sz="4000" dirty="0"/>
          </a:p>
        </p:txBody>
      </p:sp>
      <p:sp>
        <p:nvSpPr>
          <p:cNvPr id="352260" name="Rectangle 4"/>
          <p:cNvSpPr>
            <a:spLocks noChangeArrowheads="1"/>
          </p:cNvSpPr>
          <p:nvPr/>
        </p:nvSpPr>
        <p:spPr bwMode="auto">
          <a:xfrm>
            <a:off x="609600" y="2667000"/>
            <a:ext cx="8534400" cy="5105400"/>
          </a:xfrm>
          <a:prstGeom prst="rect">
            <a:avLst/>
          </a:prstGeom>
          <a:noFill/>
          <a:ln w="9525">
            <a:noFill/>
            <a:miter lim="800000"/>
            <a:headEnd/>
            <a:tailEnd/>
          </a:ln>
          <a:effectLst/>
        </p:spPr>
        <p:txBody>
          <a:bodyPr/>
          <a:lstStyle/>
          <a:p>
            <a:pPr marL="342900" indent="-342900" algn="ctr" eaLnBrk="1" hangingPunct="1">
              <a:spcBef>
                <a:spcPct val="20000"/>
              </a:spcBef>
              <a:buClr>
                <a:schemeClr val="hlink"/>
              </a:buClr>
              <a:buSzPct val="80000"/>
              <a:buFont typeface="Garamond" pitchFamily="18" charset="0"/>
              <a:buNone/>
            </a:pPr>
            <a:endParaRPr lang="en-US" dirty="0">
              <a:effectLst>
                <a:outerShdw blurRad="38100" dist="38100" dir="2700000" algn="tl">
                  <a:srgbClr val="000000"/>
                </a:outerShdw>
              </a:effectLst>
            </a:endParaRPr>
          </a:p>
        </p:txBody>
      </p:sp>
      <p:sp>
        <p:nvSpPr>
          <p:cNvPr id="6" name="Rectangle 4"/>
          <p:cNvSpPr txBox="1">
            <a:spLocks noChangeArrowheads="1"/>
          </p:cNvSpPr>
          <p:nvPr/>
        </p:nvSpPr>
        <p:spPr bwMode="auto">
          <a:xfrm>
            <a:off x="2667000" y="1905000"/>
            <a:ext cx="6370362" cy="473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buFont typeface="Garamond" pitchFamily="18" charset="0"/>
              <a:buNone/>
              <a:tabLst>
                <a:tab pos="404813" algn="l"/>
              </a:tabLst>
            </a:pPr>
            <a:r>
              <a:rPr lang="en-US" b="1" kern="0" dirty="0">
                <a:solidFill>
                  <a:srgbClr val="99FF99"/>
                </a:solidFill>
              </a:rPr>
              <a:t>William Schroder</a:t>
            </a:r>
            <a:endParaRPr lang="en-US" sz="2400" kern="0" dirty="0"/>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Grade 4A certified operator </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With DEP since 1994</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Plant Chief of Port Richmond WRRF</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Has served at Coney Island, Bowery Bay, North River, Oakwood Beach, Collections Facility North, Manhattan Pumping Station, Newtown Creek, and 26</a:t>
            </a:r>
            <a:r>
              <a:rPr lang="en-US" sz="2400" kern="0" baseline="30000" dirty="0"/>
              <a:t>th</a:t>
            </a:r>
            <a:r>
              <a:rPr lang="en-US" sz="2400" kern="0" dirty="0"/>
              <a:t> Ward WRRFs.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333" t="8889" r="23333" b="17777"/>
          <a:stretch/>
        </p:blipFill>
        <p:spPr>
          <a:xfrm>
            <a:off x="152400" y="2362200"/>
            <a:ext cx="26670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15255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rrowheads="1"/>
          </p:cNvSpPr>
          <p:nvPr>
            <p:ph type="title"/>
          </p:nvPr>
        </p:nvSpPr>
        <p:spPr>
          <a:xfrm>
            <a:off x="457200" y="457200"/>
            <a:ext cx="8229600" cy="1143000"/>
          </a:xfrm>
        </p:spPr>
        <p:txBody>
          <a:bodyPr/>
          <a:lstStyle/>
          <a:p>
            <a:r>
              <a:rPr lang="en-US" dirty="0"/>
              <a:t>Milton T. Hill Award</a:t>
            </a:r>
          </a:p>
        </p:txBody>
      </p:sp>
      <p:sp>
        <p:nvSpPr>
          <p:cNvPr id="247811" name="Rectangle 3"/>
          <p:cNvSpPr>
            <a:spLocks noGrp="1" noChangeArrowheads="1"/>
          </p:cNvSpPr>
          <p:nvPr>
            <p:ph idx="1"/>
          </p:nvPr>
        </p:nvSpPr>
        <p:spPr>
          <a:xfrm>
            <a:off x="533400" y="1600200"/>
            <a:ext cx="8229600" cy="4724400"/>
          </a:xfrm>
        </p:spPr>
        <p:txBody>
          <a:bodyPr/>
          <a:lstStyle/>
          <a:p>
            <a:pPr marL="0" indent="0" algn="ctr">
              <a:spcBef>
                <a:spcPct val="0"/>
              </a:spcBef>
              <a:buFont typeface="Garamond" pitchFamily="18" charset="0"/>
              <a:buNone/>
            </a:pPr>
            <a:r>
              <a:rPr lang="en-US" sz="2800" dirty="0"/>
              <a:t>Awarded for outstanding contributions to the cause of improving the status of water pollution control personnel and enhancing the status of operators through training and education</a:t>
            </a:r>
          </a:p>
        </p:txBody>
      </p:sp>
    </p:spTree>
    <p:extLst>
      <p:ext uri="{BB962C8B-B14F-4D97-AF65-F5344CB8AC3E}">
        <p14:creationId xmlns:p14="http://schemas.microsoft.com/office/powerpoint/2010/main" val="3744310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rrowheads="1"/>
          </p:cNvSpPr>
          <p:nvPr>
            <p:ph type="title"/>
          </p:nvPr>
        </p:nvSpPr>
        <p:spPr>
          <a:xfrm>
            <a:off x="457200" y="609600"/>
            <a:ext cx="8229600" cy="990600"/>
          </a:xfrm>
        </p:spPr>
        <p:txBody>
          <a:bodyPr/>
          <a:lstStyle/>
          <a:p>
            <a:r>
              <a:rPr lang="en-US" sz="4000" dirty="0"/>
              <a:t>Milton T. Hill Award</a:t>
            </a:r>
            <a:br>
              <a:rPr lang="en-US" sz="4800" dirty="0"/>
            </a:br>
            <a:endParaRPr lang="en-US" sz="4000" dirty="0"/>
          </a:p>
        </p:txBody>
      </p:sp>
      <p:sp>
        <p:nvSpPr>
          <p:cNvPr id="352260" name="Rectangle 4"/>
          <p:cNvSpPr>
            <a:spLocks noChangeArrowheads="1"/>
          </p:cNvSpPr>
          <p:nvPr/>
        </p:nvSpPr>
        <p:spPr bwMode="auto">
          <a:xfrm>
            <a:off x="609600" y="2667000"/>
            <a:ext cx="8534400" cy="5105400"/>
          </a:xfrm>
          <a:prstGeom prst="rect">
            <a:avLst/>
          </a:prstGeom>
          <a:noFill/>
          <a:ln w="9525">
            <a:noFill/>
            <a:miter lim="800000"/>
            <a:headEnd/>
            <a:tailEnd/>
          </a:ln>
          <a:effectLst/>
        </p:spPr>
        <p:txBody>
          <a:bodyPr/>
          <a:lstStyle/>
          <a:p>
            <a:pPr marL="342900" indent="-342900" algn="ctr" eaLnBrk="1" hangingPunct="1">
              <a:spcBef>
                <a:spcPct val="20000"/>
              </a:spcBef>
              <a:buClr>
                <a:schemeClr val="hlink"/>
              </a:buClr>
              <a:buSzPct val="80000"/>
              <a:buFont typeface="Garamond" pitchFamily="18" charset="0"/>
              <a:buNone/>
            </a:pPr>
            <a:endParaRPr lang="en-US" dirty="0">
              <a:effectLst>
                <a:outerShdw blurRad="38100" dist="38100" dir="2700000" algn="tl">
                  <a:srgbClr val="000000"/>
                </a:outerShdw>
              </a:effectLst>
            </a:endParaRPr>
          </a:p>
        </p:txBody>
      </p:sp>
      <p:sp>
        <p:nvSpPr>
          <p:cNvPr id="6" name="Rectangle 4"/>
          <p:cNvSpPr txBox="1">
            <a:spLocks noChangeArrowheads="1"/>
          </p:cNvSpPr>
          <p:nvPr/>
        </p:nvSpPr>
        <p:spPr bwMode="auto">
          <a:xfrm>
            <a:off x="609600" y="1905000"/>
            <a:ext cx="8427762" cy="473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buFont typeface="Garamond" pitchFamily="18" charset="0"/>
              <a:buNone/>
              <a:tabLst>
                <a:tab pos="404813" algn="l"/>
              </a:tabLst>
            </a:pPr>
            <a:r>
              <a:rPr lang="en-US" b="1" kern="0" dirty="0">
                <a:solidFill>
                  <a:srgbClr val="99FF99"/>
                </a:solidFill>
              </a:rPr>
              <a:t>Joseph Atkins</a:t>
            </a:r>
            <a:endParaRPr lang="en-US" sz="2400" kern="0" dirty="0"/>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Member of Met Chapter Operations Challenge Team from 1998-2004</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NYWEA Operations Challenge Collection Even Coordinator from 2005-present</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Trains and mentored every team that has competed at the chapter and state level</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Developed guidelines used in the collections event</a:t>
            </a:r>
          </a:p>
        </p:txBody>
      </p:sp>
    </p:spTree>
    <p:extLst>
      <p:ext uri="{BB962C8B-B14F-4D97-AF65-F5344CB8AC3E}">
        <p14:creationId xmlns:p14="http://schemas.microsoft.com/office/powerpoint/2010/main" val="11082983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rrowheads="1"/>
          </p:cNvSpPr>
          <p:nvPr>
            <p:ph type="title"/>
          </p:nvPr>
        </p:nvSpPr>
        <p:spPr>
          <a:xfrm>
            <a:off x="304800" y="457200"/>
            <a:ext cx="8534400" cy="1325563"/>
          </a:xfrm>
        </p:spPr>
        <p:txBody>
          <a:bodyPr/>
          <a:lstStyle/>
          <a:p>
            <a:r>
              <a:rPr lang="en-US" dirty="0"/>
              <a:t>Collection System Operator Award</a:t>
            </a:r>
          </a:p>
        </p:txBody>
      </p:sp>
      <p:sp>
        <p:nvSpPr>
          <p:cNvPr id="260099" name="Rectangle 3"/>
          <p:cNvSpPr>
            <a:spLocks noGrp="1" noChangeArrowheads="1"/>
          </p:cNvSpPr>
          <p:nvPr>
            <p:ph idx="1"/>
          </p:nvPr>
        </p:nvSpPr>
        <p:spPr>
          <a:xfrm>
            <a:off x="381000" y="2057400"/>
            <a:ext cx="8229600" cy="2057400"/>
          </a:xfrm>
        </p:spPr>
        <p:txBody>
          <a:bodyPr/>
          <a:lstStyle/>
          <a:p>
            <a:pPr marL="0" indent="0" algn="ctr">
              <a:lnSpc>
                <a:spcPct val="90000"/>
              </a:lnSpc>
              <a:spcBef>
                <a:spcPct val="0"/>
              </a:spcBef>
              <a:buFont typeface="Garamond" pitchFamily="18" charset="0"/>
              <a:buNone/>
            </a:pPr>
            <a:r>
              <a:rPr lang="en-US" sz="3000" dirty="0"/>
              <a:t>This award is given to an individual in recognition of their outstanding contributions to the evaluation, rehabilitation, design, or construction of collection facilities.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rrowheads="1"/>
          </p:cNvSpPr>
          <p:nvPr>
            <p:ph type="title"/>
          </p:nvPr>
        </p:nvSpPr>
        <p:spPr>
          <a:xfrm>
            <a:off x="457200" y="609600"/>
            <a:ext cx="8229600" cy="990600"/>
          </a:xfrm>
        </p:spPr>
        <p:txBody>
          <a:bodyPr/>
          <a:lstStyle/>
          <a:p>
            <a:r>
              <a:rPr lang="en-US" sz="4000" dirty="0"/>
              <a:t>Collection System Operator Award</a:t>
            </a:r>
            <a:br>
              <a:rPr lang="en-US" sz="4800" dirty="0"/>
            </a:br>
            <a:endParaRPr lang="en-US" sz="4000" dirty="0"/>
          </a:p>
        </p:txBody>
      </p:sp>
      <p:sp>
        <p:nvSpPr>
          <p:cNvPr id="352260" name="Rectangle 4"/>
          <p:cNvSpPr>
            <a:spLocks noChangeArrowheads="1"/>
          </p:cNvSpPr>
          <p:nvPr/>
        </p:nvSpPr>
        <p:spPr bwMode="auto">
          <a:xfrm>
            <a:off x="609600" y="2667000"/>
            <a:ext cx="8534400" cy="5105400"/>
          </a:xfrm>
          <a:prstGeom prst="rect">
            <a:avLst/>
          </a:prstGeom>
          <a:noFill/>
          <a:ln w="9525">
            <a:noFill/>
            <a:miter lim="800000"/>
            <a:headEnd/>
            <a:tailEnd/>
          </a:ln>
          <a:effectLst/>
        </p:spPr>
        <p:txBody>
          <a:bodyPr/>
          <a:lstStyle/>
          <a:p>
            <a:pPr marL="342900" indent="-342900" algn="ctr" eaLnBrk="1" hangingPunct="1">
              <a:spcBef>
                <a:spcPct val="20000"/>
              </a:spcBef>
              <a:buClr>
                <a:schemeClr val="hlink"/>
              </a:buClr>
              <a:buSzPct val="80000"/>
              <a:buFont typeface="Garamond" pitchFamily="18" charset="0"/>
              <a:buNone/>
            </a:pPr>
            <a:endParaRPr lang="en-US" dirty="0">
              <a:effectLst>
                <a:outerShdw blurRad="38100" dist="38100" dir="2700000" algn="tl">
                  <a:srgbClr val="000000"/>
                </a:outerShdw>
              </a:effectLst>
            </a:endParaRPr>
          </a:p>
        </p:txBody>
      </p:sp>
      <p:sp>
        <p:nvSpPr>
          <p:cNvPr id="6" name="Rectangle 4"/>
          <p:cNvSpPr txBox="1">
            <a:spLocks noChangeArrowheads="1"/>
          </p:cNvSpPr>
          <p:nvPr/>
        </p:nvSpPr>
        <p:spPr bwMode="auto">
          <a:xfrm>
            <a:off x="2667000" y="1905000"/>
            <a:ext cx="6370362" cy="473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buFont typeface="Garamond" pitchFamily="18" charset="0"/>
              <a:buNone/>
              <a:tabLst>
                <a:tab pos="404813" algn="l"/>
              </a:tabLst>
            </a:pPr>
            <a:r>
              <a:rPr lang="en-US" b="1" kern="0" dirty="0">
                <a:solidFill>
                  <a:srgbClr val="99FF99"/>
                </a:solidFill>
              </a:rPr>
              <a:t>Matthew Roberts</a:t>
            </a:r>
            <a:endParaRPr lang="en-US" sz="2400" kern="0" dirty="0"/>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NYS Voluntary Collection System Grade 4 Certification</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With Suffolk County for 36 years</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Highway Zone Supervisor</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Implemented a program to fight grease blockages and preventative maintenance cleaning program</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Decreased blockages from 60 annually to 10 </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2560" t="4094" r="24640" b="24412"/>
          <a:stretch/>
        </p:blipFill>
        <p:spPr>
          <a:xfrm>
            <a:off x="152400" y="2344615"/>
            <a:ext cx="2667000" cy="3124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690320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ctrTitle" sz="quarter"/>
          </p:nvPr>
        </p:nvSpPr>
        <p:spPr>
          <a:xfrm>
            <a:off x="304800" y="457200"/>
            <a:ext cx="8534400" cy="3810000"/>
          </a:xfrm>
        </p:spPr>
        <p:txBody>
          <a:bodyPr/>
          <a:lstStyle/>
          <a:p>
            <a:r>
              <a:rPr lang="en-US" sz="4400" dirty="0"/>
              <a:t>New York Water </a:t>
            </a:r>
            <a:br>
              <a:rPr lang="en-US" sz="4400" dirty="0"/>
            </a:br>
            <a:r>
              <a:rPr lang="en-US" sz="4400" dirty="0"/>
              <a:t>Environment Association</a:t>
            </a:r>
            <a:br>
              <a:rPr lang="en-US" sz="4400" dirty="0"/>
            </a:br>
            <a:r>
              <a:rPr lang="en-US" sz="4400" dirty="0">
                <a:solidFill>
                  <a:srgbClr val="92D050"/>
                </a:solidFill>
              </a:rPr>
              <a:t>Membership Recruitment Awards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rrowheads="1"/>
          </p:cNvSpPr>
          <p:nvPr>
            <p:ph type="title"/>
          </p:nvPr>
        </p:nvSpPr>
        <p:spPr/>
        <p:txBody>
          <a:bodyPr/>
          <a:lstStyle/>
          <a:p>
            <a:r>
              <a:rPr lang="en-US" dirty="0"/>
              <a:t>Most New Student Members</a:t>
            </a:r>
          </a:p>
        </p:txBody>
      </p:sp>
      <p:pic>
        <p:nvPicPr>
          <p:cNvPr id="26419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14706"/>
          <a:stretch/>
        </p:blipFill>
        <p:spPr bwMode="auto">
          <a:xfrm>
            <a:off x="457200" y="1828800"/>
            <a:ext cx="1830670"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4199" name="Text Box 7"/>
          <p:cNvSpPr txBox="1">
            <a:spLocks noChangeArrowheads="1"/>
          </p:cNvSpPr>
          <p:nvPr/>
        </p:nvSpPr>
        <p:spPr bwMode="auto">
          <a:xfrm>
            <a:off x="2590800" y="1600200"/>
            <a:ext cx="6096000" cy="3831818"/>
          </a:xfrm>
          <a:prstGeom prst="rect">
            <a:avLst/>
          </a:prstGeom>
          <a:noFill/>
          <a:ln w="9525">
            <a:noFill/>
            <a:miter lim="800000"/>
            <a:headEnd/>
            <a:tailEnd/>
          </a:ln>
          <a:effectLst/>
        </p:spPr>
        <p:txBody>
          <a:bodyPr wrap="square">
            <a:spAutoFit/>
          </a:bodyPr>
          <a:lstStyle/>
          <a:p>
            <a:pPr eaLnBrk="1" hangingPunct="1">
              <a:buClr>
                <a:schemeClr val="hlink"/>
              </a:buClr>
              <a:buSzPct val="80000"/>
              <a:tabLst>
                <a:tab pos="339725" algn="l"/>
              </a:tabLst>
            </a:pPr>
            <a:r>
              <a:rPr lang="en-US" sz="3200" b="1" dirty="0">
                <a:solidFill>
                  <a:srgbClr val="99FF99"/>
                </a:solidFill>
                <a:effectLst>
                  <a:outerShdw blurRad="38100" dist="38100" dir="2700000" algn="tl">
                    <a:srgbClr val="000000"/>
                  </a:outerShdw>
                </a:effectLst>
                <a:latin typeface="+mn-lt"/>
              </a:rPr>
              <a:t>Walter Saukin, Ph.D.</a:t>
            </a:r>
          </a:p>
          <a:p>
            <a:pPr marL="339725" indent="-339725">
              <a:spcBef>
                <a:spcPts val="600"/>
              </a:spcBef>
              <a:spcAft>
                <a:spcPts val="600"/>
              </a:spcAft>
              <a:buClr>
                <a:srgbClr val="FFFF66"/>
              </a:buClr>
              <a:buFont typeface="Wingdings" pitchFamily="2" charset="2"/>
              <a:buChar char="§"/>
              <a:tabLst>
                <a:tab pos="339725" algn="l"/>
              </a:tabLst>
            </a:pPr>
            <a:r>
              <a:rPr lang="en-US" sz="2200" dirty="0">
                <a:latin typeface="+mn-lt"/>
              </a:rPr>
              <a:t>Faculty member at Manhattan College for the past 37 years</a:t>
            </a:r>
          </a:p>
          <a:p>
            <a:pPr marL="339725" indent="-339725">
              <a:spcBef>
                <a:spcPts val="600"/>
              </a:spcBef>
              <a:spcAft>
                <a:spcPts val="600"/>
              </a:spcAft>
              <a:buClr>
                <a:srgbClr val="FFFF66"/>
              </a:buClr>
              <a:buFont typeface="Wingdings" pitchFamily="2" charset="2"/>
              <a:buChar char="§"/>
              <a:tabLst>
                <a:tab pos="339725" algn="l"/>
              </a:tabLst>
            </a:pPr>
            <a:r>
              <a:rPr lang="en-US" sz="2200" dirty="0">
                <a:latin typeface="+mn-lt"/>
              </a:rPr>
              <a:t>Chair of the Civil Engineering Department for nine years</a:t>
            </a:r>
          </a:p>
          <a:p>
            <a:pPr marL="339725" indent="-339725">
              <a:spcBef>
                <a:spcPts val="600"/>
              </a:spcBef>
              <a:spcAft>
                <a:spcPts val="600"/>
              </a:spcAft>
              <a:buClr>
                <a:srgbClr val="FFFF66"/>
              </a:buClr>
              <a:buFont typeface="Wingdings" pitchFamily="2" charset="2"/>
              <a:buChar char="§"/>
              <a:tabLst>
                <a:tab pos="339725" algn="l"/>
              </a:tabLst>
            </a:pPr>
            <a:r>
              <a:rPr lang="en-US" sz="2200" dirty="0">
                <a:latin typeface="+mn-lt"/>
              </a:rPr>
              <a:t>Past Executive Secretary of NYWEA and Chair of the Student Committee</a:t>
            </a:r>
          </a:p>
          <a:p>
            <a:pPr marL="339725" indent="-339725">
              <a:spcBef>
                <a:spcPts val="600"/>
              </a:spcBef>
              <a:spcAft>
                <a:spcPts val="600"/>
              </a:spcAft>
              <a:buClr>
                <a:srgbClr val="FFFF66"/>
              </a:buClr>
              <a:buFont typeface="Wingdings" pitchFamily="2" charset="2"/>
              <a:buChar char="§"/>
              <a:tabLst>
                <a:tab pos="339725" algn="l"/>
              </a:tabLst>
            </a:pPr>
            <a:r>
              <a:rPr lang="en-US" sz="2200" dirty="0">
                <a:latin typeface="+mn-lt"/>
              </a:rPr>
              <a:t>Recipient of Arthur Sidney Bedell Award and Metropolitan Chapter’s Award of Merit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rrowheads="1"/>
          </p:cNvSpPr>
          <p:nvPr>
            <p:ph type="title"/>
          </p:nvPr>
        </p:nvSpPr>
        <p:spPr>
          <a:xfrm>
            <a:off x="457200" y="685800"/>
            <a:ext cx="8229600" cy="838200"/>
          </a:xfrm>
        </p:spPr>
        <p:txBody>
          <a:bodyPr/>
          <a:lstStyle/>
          <a:p>
            <a:r>
              <a:rPr lang="en-US" dirty="0"/>
              <a:t>Life Membership</a:t>
            </a:r>
          </a:p>
        </p:txBody>
      </p:sp>
      <p:sp>
        <p:nvSpPr>
          <p:cNvPr id="193539" name="Rectangle 3"/>
          <p:cNvSpPr>
            <a:spLocks noGrp="1" noChangeArrowheads="1"/>
          </p:cNvSpPr>
          <p:nvPr>
            <p:ph idx="1"/>
          </p:nvPr>
        </p:nvSpPr>
        <p:spPr>
          <a:xfrm>
            <a:off x="381000" y="1905000"/>
            <a:ext cx="8229600" cy="1828800"/>
          </a:xfrm>
        </p:spPr>
        <p:txBody>
          <a:bodyPr/>
          <a:lstStyle/>
          <a:p>
            <a:pPr marL="0" indent="0" algn="ctr">
              <a:spcBef>
                <a:spcPct val="0"/>
              </a:spcBef>
              <a:buFont typeface="Garamond" pitchFamily="18" charset="0"/>
              <a:buNone/>
            </a:pPr>
            <a:r>
              <a:rPr lang="en-US" sz="3000" dirty="0"/>
              <a:t>Awarded to an individual who has been an active member of one or more Member Associations for a total of at least 35 years and has attained the age of 65.</a:t>
            </a:r>
          </a:p>
          <a:p>
            <a:pPr marL="0" indent="0" algn="ctr">
              <a:buFont typeface="Garamond" pitchFamily="18" charset="0"/>
              <a:buNone/>
            </a:pPr>
            <a:endParaRPr lang="en-US" sz="3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ctrTitle"/>
          </p:nvPr>
        </p:nvSpPr>
        <p:spPr>
          <a:xfrm>
            <a:off x="304800" y="457200"/>
            <a:ext cx="8534400" cy="3962400"/>
          </a:xfrm>
        </p:spPr>
        <p:txBody>
          <a:bodyPr/>
          <a:lstStyle/>
          <a:p>
            <a:r>
              <a:rPr lang="en-US" sz="4400" dirty="0"/>
              <a:t>New York Water </a:t>
            </a:r>
            <a:br>
              <a:rPr lang="en-US" sz="4400" dirty="0"/>
            </a:br>
            <a:r>
              <a:rPr lang="en-US" sz="4400" dirty="0"/>
              <a:t>Environment Association</a:t>
            </a:r>
            <a:br>
              <a:rPr lang="en-US" sz="4400" dirty="0"/>
            </a:br>
            <a:r>
              <a:rPr lang="en-US" sz="4400" dirty="0">
                <a:solidFill>
                  <a:srgbClr val="92D050"/>
                </a:solidFill>
              </a:rPr>
              <a:t>Public Education Awards</a:t>
            </a:r>
          </a:p>
        </p:txBody>
      </p:sp>
    </p:spTree>
    <p:extLst>
      <p:ext uri="{BB962C8B-B14F-4D97-AF65-F5344CB8AC3E}">
        <p14:creationId xmlns:p14="http://schemas.microsoft.com/office/powerpoint/2010/main" val="14904168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rrowheads="1"/>
          </p:cNvSpPr>
          <p:nvPr>
            <p:ph type="title"/>
          </p:nvPr>
        </p:nvSpPr>
        <p:spPr>
          <a:xfrm>
            <a:off x="457200" y="533400"/>
            <a:ext cx="8229600" cy="1143000"/>
          </a:xfrm>
        </p:spPr>
        <p:txBody>
          <a:bodyPr/>
          <a:lstStyle/>
          <a:p>
            <a:r>
              <a:rPr lang="en-US" dirty="0"/>
              <a:t>Public Education Award</a:t>
            </a:r>
          </a:p>
        </p:txBody>
      </p:sp>
      <p:sp>
        <p:nvSpPr>
          <p:cNvPr id="272387" name="Rectangle 3"/>
          <p:cNvSpPr>
            <a:spLocks noGrp="1" noChangeArrowheads="1"/>
          </p:cNvSpPr>
          <p:nvPr>
            <p:ph idx="1"/>
          </p:nvPr>
        </p:nvSpPr>
        <p:spPr>
          <a:xfrm>
            <a:off x="609600" y="1676400"/>
            <a:ext cx="7924800" cy="1752600"/>
          </a:xfrm>
        </p:spPr>
        <p:txBody>
          <a:bodyPr/>
          <a:lstStyle/>
          <a:p>
            <a:pPr marL="0" indent="0" algn="ctr">
              <a:spcBef>
                <a:spcPct val="0"/>
              </a:spcBef>
              <a:buFont typeface="Garamond" pitchFamily="18" charset="0"/>
              <a:buNone/>
            </a:pPr>
            <a:r>
              <a:rPr lang="en-US" sz="3000" dirty="0"/>
              <a:t>This award is given to individuals, companies or local Chapters that have made an outstanding contribution to public education.</a:t>
            </a:r>
            <a:endParaRPr lang="en-US" sz="3000" dirty="0">
              <a:solidFill>
                <a:srgbClr val="FFFF66"/>
              </a:solidFill>
            </a:endParaRPr>
          </a:p>
        </p:txBody>
      </p:sp>
    </p:spTree>
    <p:extLst>
      <p:ext uri="{BB962C8B-B14F-4D97-AF65-F5344CB8AC3E}">
        <p14:creationId xmlns:p14="http://schemas.microsoft.com/office/powerpoint/2010/main" val="2795514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Rot="1" noChangeArrowheads="1"/>
          </p:cNvSpPr>
          <p:nvPr>
            <p:ph type="title"/>
          </p:nvPr>
        </p:nvSpPr>
        <p:spPr>
          <a:xfrm>
            <a:off x="457200" y="228600"/>
            <a:ext cx="8229600" cy="1143000"/>
          </a:xfrm>
        </p:spPr>
        <p:txBody>
          <a:bodyPr/>
          <a:lstStyle/>
          <a:p>
            <a:r>
              <a:rPr lang="en-US" dirty="0"/>
              <a:t>Public Education Award</a:t>
            </a:r>
          </a:p>
        </p:txBody>
      </p:sp>
      <p:sp>
        <p:nvSpPr>
          <p:cNvPr id="7" name="Rectangle 4"/>
          <p:cNvSpPr txBox="1">
            <a:spLocks noChangeArrowheads="1"/>
          </p:cNvSpPr>
          <p:nvPr/>
        </p:nvSpPr>
        <p:spPr bwMode="auto">
          <a:xfrm>
            <a:off x="2536892" y="1524000"/>
            <a:ext cx="6370362" cy="473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buFont typeface="Garamond" pitchFamily="18" charset="0"/>
              <a:buNone/>
              <a:tabLst>
                <a:tab pos="404813" algn="l"/>
              </a:tabLst>
            </a:pPr>
            <a:r>
              <a:rPr lang="en-US" b="1" kern="0" dirty="0">
                <a:solidFill>
                  <a:srgbClr val="99FF99"/>
                </a:solidFill>
              </a:rPr>
              <a:t>Megan Messman</a:t>
            </a:r>
          </a:p>
          <a:p>
            <a:pPr marL="404813" indent="-287338">
              <a:spcBef>
                <a:spcPts val="600"/>
              </a:spcBef>
              <a:spcAft>
                <a:spcPts val="600"/>
              </a:spcAft>
              <a:buClr>
                <a:srgbClr val="FFFF66"/>
              </a:buClr>
              <a:buSzTx/>
              <a:buFont typeface="Wingdings" pitchFamily="2" charset="2"/>
              <a:buChar char="§"/>
              <a:tabLst>
                <a:tab pos="404813" algn="l"/>
              </a:tabLst>
            </a:pPr>
            <a:r>
              <a:rPr lang="en-US" sz="2200" kern="0" dirty="0"/>
              <a:t>Project Manager with CDM Smith</a:t>
            </a:r>
          </a:p>
          <a:p>
            <a:pPr marL="404813" indent="-287338">
              <a:spcBef>
                <a:spcPts val="600"/>
              </a:spcBef>
              <a:spcAft>
                <a:spcPts val="600"/>
              </a:spcAft>
              <a:buClr>
                <a:srgbClr val="FFFF66"/>
              </a:buClr>
              <a:buSzTx/>
              <a:buFont typeface="Wingdings" pitchFamily="2" charset="2"/>
              <a:buChar char="§"/>
              <a:tabLst>
                <a:tab pos="404813" algn="l"/>
              </a:tabLst>
            </a:pPr>
            <a:r>
              <a:rPr lang="en-US" sz="2200" kern="0" dirty="0"/>
              <a:t>Long Island Chapter Public Education Committee, Chair for last 4 years</a:t>
            </a:r>
          </a:p>
          <a:p>
            <a:pPr marL="404813" indent="-287338">
              <a:spcBef>
                <a:spcPts val="600"/>
              </a:spcBef>
              <a:spcAft>
                <a:spcPts val="600"/>
              </a:spcAft>
              <a:buClr>
                <a:srgbClr val="FFFF66"/>
              </a:buClr>
              <a:buSzTx/>
              <a:buFont typeface="Wingdings" pitchFamily="2" charset="2"/>
              <a:buChar char="§"/>
              <a:tabLst>
                <a:tab pos="404813" algn="l"/>
              </a:tabLst>
            </a:pPr>
            <a:r>
              <a:rPr lang="en-US" sz="2200" kern="0" dirty="0"/>
              <a:t>Organizes annual Water Conservation Poster Contest for grades 1 through 4</a:t>
            </a:r>
          </a:p>
          <a:p>
            <a:pPr marL="404813" indent="-287338">
              <a:spcBef>
                <a:spcPts val="600"/>
              </a:spcBef>
              <a:spcAft>
                <a:spcPts val="600"/>
              </a:spcAft>
              <a:buClr>
                <a:srgbClr val="FFFF66"/>
              </a:buClr>
              <a:buSzTx/>
              <a:buFont typeface="Wingdings" pitchFamily="2" charset="2"/>
              <a:buChar char="§"/>
              <a:tabLst>
                <a:tab pos="404813" algn="l"/>
              </a:tabLst>
            </a:pPr>
            <a:r>
              <a:rPr lang="en-US" sz="2200" kern="0" dirty="0"/>
              <a:t>Long Island Chapter Board of Directors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3572" b="3572"/>
          <a:stretch/>
        </p:blipFill>
        <p:spPr>
          <a:xfrm>
            <a:off x="304800" y="2057400"/>
            <a:ext cx="20574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083355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Rot="1" noChangeArrowheads="1"/>
          </p:cNvSpPr>
          <p:nvPr>
            <p:ph type="title"/>
          </p:nvPr>
        </p:nvSpPr>
        <p:spPr>
          <a:xfrm>
            <a:off x="457200" y="228600"/>
            <a:ext cx="8229600" cy="1143000"/>
          </a:xfrm>
        </p:spPr>
        <p:txBody>
          <a:bodyPr/>
          <a:lstStyle/>
          <a:p>
            <a:r>
              <a:rPr lang="en-US" dirty="0"/>
              <a:t>Public Education Award</a:t>
            </a:r>
          </a:p>
        </p:txBody>
      </p:sp>
      <p:sp>
        <p:nvSpPr>
          <p:cNvPr id="7" name="Rectangle 4"/>
          <p:cNvSpPr txBox="1">
            <a:spLocks noChangeArrowheads="1"/>
          </p:cNvSpPr>
          <p:nvPr/>
        </p:nvSpPr>
        <p:spPr bwMode="auto">
          <a:xfrm>
            <a:off x="2667000" y="1676400"/>
            <a:ext cx="6370362" cy="473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buFont typeface="Garamond" pitchFamily="18" charset="0"/>
              <a:buNone/>
              <a:tabLst>
                <a:tab pos="404813" algn="l"/>
              </a:tabLst>
            </a:pPr>
            <a:r>
              <a:rPr lang="en-US" b="1" kern="0" dirty="0">
                <a:solidFill>
                  <a:srgbClr val="99FF99"/>
                </a:solidFill>
              </a:rPr>
              <a:t>Schoharie River Center</a:t>
            </a:r>
          </a:p>
          <a:p>
            <a:pPr marL="404813" indent="-287338">
              <a:spcBef>
                <a:spcPts val="600"/>
              </a:spcBef>
              <a:spcAft>
                <a:spcPts val="600"/>
              </a:spcAft>
              <a:buClr>
                <a:srgbClr val="FFFF66"/>
              </a:buClr>
              <a:buSzTx/>
              <a:buFont typeface="Wingdings" pitchFamily="2" charset="2"/>
              <a:buChar char="§"/>
              <a:tabLst>
                <a:tab pos="404813" algn="l"/>
              </a:tabLst>
            </a:pPr>
            <a:r>
              <a:rPr lang="en-US" sz="2200" kern="0" dirty="0"/>
              <a:t>Community based Science and Arts educational not for profit organization dedicated to promoting environmental consciousness and understanding of ecology of Schoharie Watershed and Mohawk River Basin</a:t>
            </a:r>
          </a:p>
          <a:p>
            <a:pPr marL="404813" indent="-287338">
              <a:spcBef>
                <a:spcPts val="600"/>
              </a:spcBef>
              <a:spcAft>
                <a:spcPts val="600"/>
              </a:spcAft>
              <a:buClr>
                <a:srgbClr val="FFFF66"/>
              </a:buClr>
              <a:buSzTx/>
              <a:buFont typeface="Wingdings" pitchFamily="2" charset="2"/>
              <a:buChar char="§"/>
              <a:tabLst>
                <a:tab pos="404813" algn="l"/>
              </a:tabLst>
            </a:pPr>
            <a:r>
              <a:rPr lang="en-US" sz="2200" kern="0" dirty="0"/>
              <a:t>Sponsors and operates Environmental Study Team (EST), award winning youth development program</a:t>
            </a:r>
          </a:p>
          <a:p>
            <a:pPr marL="404813" indent="-287338">
              <a:spcBef>
                <a:spcPts val="600"/>
              </a:spcBef>
              <a:spcAft>
                <a:spcPts val="600"/>
              </a:spcAft>
              <a:buClr>
                <a:srgbClr val="FFFF66"/>
              </a:buClr>
              <a:buSzTx/>
              <a:buFont typeface="Wingdings" pitchFamily="2" charset="2"/>
              <a:buChar char="§"/>
              <a:tabLst>
                <a:tab pos="404813" algn="l"/>
              </a:tabLst>
            </a:pPr>
            <a:r>
              <a:rPr lang="en-US" sz="2200" kern="0" dirty="0"/>
              <a:t>Active in a variety of community, historical, and cultural programs and activities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2133600"/>
            <a:ext cx="2725922" cy="20212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10463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rrowheads="1"/>
          </p:cNvSpPr>
          <p:nvPr>
            <p:ph type="title"/>
          </p:nvPr>
        </p:nvSpPr>
        <p:spPr>
          <a:xfrm>
            <a:off x="457200" y="533400"/>
            <a:ext cx="8229600" cy="1143000"/>
          </a:xfrm>
        </p:spPr>
        <p:txBody>
          <a:bodyPr/>
          <a:lstStyle/>
          <a:p>
            <a:r>
              <a:rPr lang="en-US" dirty="0"/>
              <a:t>Water Hero Award</a:t>
            </a:r>
          </a:p>
        </p:txBody>
      </p:sp>
      <p:sp>
        <p:nvSpPr>
          <p:cNvPr id="272387" name="Rectangle 3"/>
          <p:cNvSpPr>
            <a:spLocks noGrp="1" noChangeArrowheads="1"/>
          </p:cNvSpPr>
          <p:nvPr>
            <p:ph idx="1"/>
          </p:nvPr>
        </p:nvSpPr>
        <p:spPr>
          <a:xfrm>
            <a:off x="609600" y="1676400"/>
            <a:ext cx="7924800" cy="1752600"/>
          </a:xfrm>
        </p:spPr>
        <p:txBody>
          <a:bodyPr/>
          <a:lstStyle/>
          <a:p>
            <a:pPr marL="0" indent="0" algn="ctr">
              <a:lnSpc>
                <a:spcPct val="90000"/>
              </a:lnSpc>
              <a:spcBef>
                <a:spcPct val="0"/>
              </a:spcBef>
              <a:buFont typeface="Garamond" pitchFamily="18" charset="0"/>
              <a:buNone/>
            </a:pPr>
            <a:r>
              <a:rPr lang="en-US" sz="3000" dirty="0"/>
              <a:t>Awarded to any Association Member who has made a consistent, sustained and meaningful contribution to improving water quality through their everyday responsibilities, actions and efforts. </a:t>
            </a:r>
            <a:endParaRPr lang="en-US" sz="3000" dirty="0">
              <a:solidFill>
                <a:srgbClr val="FFFF66"/>
              </a:solidFill>
            </a:endParaRPr>
          </a:p>
        </p:txBody>
      </p:sp>
    </p:spTree>
    <p:extLst>
      <p:ext uri="{BB962C8B-B14F-4D97-AF65-F5344CB8AC3E}">
        <p14:creationId xmlns:p14="http://schemas.microsoft.com/office/powerpoint/2010/main" val="19445457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rrowheads="1"/>
          </p:cNvSpPr>
          <p:nvPr>
            <p:ph type="title"/>
          </p:nvPr>
        </p:nvSpPr>
        <p:spPr>
          <a:xfrm>
            <a:off x="457200" y="304800"/>
            <a:ext cx="8229600" cy="1143000"/>
          </a:xfrm>
        </p:spPr>
        <p:txBody>
          <a:bodyPr/>
          <a:lstStyle/>
          <a:p>
            <a:r>
              <a:rPr lang="en-US" dirty="0"/>
              <a:t>Water Hero Award</a:t>
            </a:r>
          </a:p>
        </p:txBody>
      </p:sp>
      <p:sp>
        <p:nvSpPr>
          <p:cNvPr id="7" name="Rectangle 4"/>
          <p:cNvSpPr txBox="1">
            <a:spLocks noChangeArrowheads="1"/>
          </p:cNvSpPr>
          <p:nvPr/>
        </p:nvSpPr>
        <p:spPr bwMode="auto">
          <a:xfrm>
            <a:off x="2779838" y="1752600"/>
            <a:ext cx="630744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lgn="just">
              <a:buFont typeface="Garamond" pitchFamily="18" charset="0"/>
              <a:buNone/>
              <a:tabLst>
                <a:tab pos="404813" algn="l"/>
              </a:tabLst>
            </a:pPr>
            <a:r>
              <a:rPr lang="en-US" b="1" kern="0" dirty="0">
                <a:solidFill>
                  <a:srgbClr val="99FF99"/>
                </a:solidFill>
              </a:rPr>
              <a:t>Robert (Bob) Adamski</a:t>
            </a:r>
          </a:p>
          <a:p>
            <a:pPr marL="404813" indent="-287338" algn="just">
              <a:buFont typeface="Garamond" pitchFamily="18" charset="0"/>
              <a:buNone/>
              <a:tabLst>
                <a:tab pos="404813" algn="l"/>
              </a:tabLst>
            </a:pPr>
            <a:endParaRPr lang="en-US" sz="1200" b="1" kern="0" dirty="0">
              <a:solidFill>
                <a:srgbClr val="99FF99"/>
              </a:solidFill>
            </a:endParaRP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Licensed Professional Engineer in and Board Certified Environmental Engineer</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Grade 4A Operator</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Held many positions at NYC DEP</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Served on NYWEA and WEF Public Education Committee, NYWEA Board of Directors, WEF Delegate</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Currently serves as interim chair of NYWEA Humanitarian Assistance Committee</a:t>
            </a:r>
          </a:p>
          <a:p>
            <a:pPr marL="404813" indent="-287338">
              <a:spcBef>
                <a:spcPts val="600"/>
              </a:spcBef>
              <a:spcAft>
                <a:spcPts val="600"/>
              </a:spcAft>
              <a:buClr>
                <a:srgbClr val="FFFF66"/>
              </a:buClr>
              <a:buSzTx/>
              <a:buFont typeface="Wingdings" pitchFamily="2" charset="2"/>
              <a:buChar char="§"/>
              <a:tabLst>
                <a:tab pos="404813" algn="l"/>
              </a:tabLst>
            </a:pPr>
            <a:endParaRPr lang="en-US" sz="2400" kern="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447800"/>
            <a:ext cx="2857500" cy="42900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580423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ctrTitle" sz="quarter"/>
          </p:nvPr>
        </p:nvSpPr>
        <p:spPr>
          <a:xfrm>
            <a:off x="228600" y="762000"/>
            <a:ext cx="8534400" cy="3962400"/>
          </a:xfrm>
        </p:spPr>
        <p:txBody>
          <a:bodyPr/>
          <a:lstStyle/>
          <a:p>
            <a:r>
              <a:rPr lang="en-US" sz="4400" dirty="0"/>
              <a:t>New York Water </a:t>
            </a:r>
            <a:br>
              <a:rPr lang="en-US" sz="4400" dirty="0"/>
            </a:br>
            <a:r>
              <a:rPr lang="en-US" sz="4400" dirty="0"/>
              <a:t>Environment Association</a:t>
            </a:r>
            <a:br>
              <a:rPr lang="en-US" sz="4400" dirty="0"/>
            </a:br>
            <a:r>
              <a:rPr lang="en-US" sz="4400" dirty="0">
                <a:solidFill>
                  <a:srgbClr val="92D050"/>
                </a:solidFill>
              </a:rPr>
              <a:t>Service Awards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rrowheads="1"/>
          </p:cNvSpPr>
          <p:nvPr>
            <p:ph type="title"/>
          </p:nvPr>
        </p:nvSpPr>
        <p:spPr/>
        <p:txBody>
          <a:bodyPr/>
          <a:lstStyle/>
          <a:p>
            <a:r>
              <a:rPr lang="en-US" dirty="0"/>
              <a:t>John Chester Brigham Award</a:t>
            </a:r>
          </a:p>
        </p:txBody>
      </p:sp>
      <p:sp>
        <p:nvSpPr>
          <p:cNvPr id="278534" name="Rectangle 6"/>
          <p:cNvSpPr>
            <a:spLocks noChangeArrowheads="1"/>
          </p:cNvSpPr>
          <p:nvPr/>
        </p:nvSpPr>
        <p:spPr bwMode="auto">
          <a:xfrm>
            <a:off x="707571" y="2667000"/>
            <a:ext cx="7467600" cy="1295400"/>
          </a:xfrm>
          <a:prstGeom prst="rect">
            <a:avLst/>
          </a:prstGeom>
          <a:noFill/>
          <a:ln w="9525">
            <a:noFill/>
            <a:miter lim="800000"/>
            <a:headEnd/>
            <a:tailEnd/>
          </a:ln>
          <a:effectLst/>
        </p:spPr>
        <p:txBody>
          <a:bodyPr/>
          <a:lstStyle/>
          <a:p>
            <a:pPr algn="ctr" eaLnBrk="1" hangingPunct="1">
              <a:lnSpc>
                <a:spcPct val="90000"/>
              </a:lnSpc>
              <a:buClr>
                <a:schemeClr val="hlink"/>
              </a:buClr>
              <a:buSzPct val="80000"/>
              <a:buFont typeface="Garamond" pitchFamily="18" charset="0"/>
              <a:buNone/>
            </a:pPr>
            <a:r>
              <a:rPr lang="en-US" sz="3000" dirty="0">
                <a:effectLst>
                  <a:outerShdw blurRad="38100" dist="38100" dir="2700000" algn="tl">
                    <a:srgbClr val="000000"/>
                  </a:outerShdw>
                </a:effectLst>
                <a:latin typeface="+mn-lt"/>
              </a:rPr>
              <a:t>Awarded to an individual in recognition of their outstanding service to the Association.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rrowheads="1"/>
          </p:cNvSpPr>
          <p:nvPr>
            <p:ph type="title"/>
          </p:nvPr>
        </p:nvSpPr>
        <p:spPr>
          <a:xfrm>
            <a:off x="381000" y="381000"/>
            <a:ext cx="8229600" cy="1143000"/>
          </a:xfrm>
        </p:spPr>
        <p:txBody>
          <a:bodyPr/>
          <a:lstStyle/>
          <a:p>
            <a:r>
              <a:rPr lang="en-US" sz="4000" dirty="0"/>
              <a:t>John Chester Brigham Award</a:t>
            </a:r>
          </a:p>
        </p:txBody>
      </p:sp>
      <p:sp>
        <p:nvSpPr>
          <p:cNvPr id="8" name="Rectangle 4"/>
          <p:cNvSpPr txBox="1">
            <a:spLocks noChangeArrowheads="1"/>
          </p:cNvSpPr>
          <p:nvPr/>
        </p:nvSpPr>
        <p:spPr bwMode="auto">
          <a:xfrm>
            <a:off x="2590800" y="1905000"/>
            <a:ext cx="6370362" cy="473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buFont typeface="Garamond" pitchFamily="18" charset="0"/>
              <a:buNone/>
              <a:tabLst>
                <a:tab pos="404813" algn="l"/>
              </a:tabLst>
            </a:pPr>
            <a:r>
              <a:rPr lang="en-US" b="1" kern="0" dirty="0">
                <a:solidFill>
                  <a:srgbClr val="99FF99"/>
                </a:solidFill>
              </a:rPr>
              <a:t>Roberta (Robbie) Gaiek</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Lead engineer for the Buffalo Sewer Authority’s Capital Improvement Program at their Bird Island WWTP</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NYWEA member for over 20 years</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Chair of Western Chapter 2007-2012 and 2017-present</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Serves on Utility Executive Committee</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Chair of Greater Buffalo Environmental Conference Committee for several years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4706" t="2942" r="17647" b="38234"/>
          <a:stretch/>
        </p:blipFill>
        <p:spPr>
          <a:xfrm>
            <a:off x="194310" y="2362200"/>
            <a:ext cx="236601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rrowheads="1"/>
          </p:cNvSpPr>
          <p:nvPr>
            <p:ph type="title"/>
          </p:nvPr>
        </p:nvSpPr>
        <p:spPr>
          <a:xfrm>
            <a:off x="381000" y="381000"/>
            <a:ext cx="8229600" cy="1143000"/>
          </a:xfrm>
        </p:spPr>
        <p:txBody>
          <a:bodyPr/>
          <a:lstStyle/>
          <a:p>
            <a:r>
              <a:rPr lang="en-US" sz="4000" dirty="0"/>
              <a:t>John Chester Brigham Award</a:t>
            </a:r>
          </a:p>
        </p:txBody>
      </p:sp>
      <p:sp>
        <p:nvSpPr>
          <p:cNvPr id="8" name="Rectangle 4"/>
          <p:cNvSpPr txBox="1">
            <a:spLocks noChangeArrowheads="1"/>
          </p:cNvSpPr>
          <p:nvPr/>
        </p:nvSpPr>
        <p:spPr bwMode="auto">
          <a:xfrm>
            <a:off x="2590800" y="1905000"/>
            <a:ext cx="6370362" cy="473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buFont typeface="Garamond" pitchFamily="18" charset="0"/>
              <a:buNone/>
              <a:tabLst>
                <a:tab pos="404813" algn="l"/>
              </a:tabLst>
            </a:pPr>
            <a:r>
              <a:rPr lang="en-US" b="1" kern="0" dirty="0">
                <a:solidFill>
                  <a:srgbClr val="99FF99"/>
                </a:solidFill>
              </a:rPr>
              <a:t>Vincent (Vinnie) Rubino</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Northeast Area Lead/Vice President for Wade Trim</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Experience comprised of strategic planning, project development, and project delivery</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Active in NYWEA’s Sustainability and Program Committees and chairs the PDH Subcommittee</a:t>
            </a:r>
          </a:p>
          <a:p>
            <a:pPr marL="117475" indent="0">
              <a:spcBef>
                <a:spcPts val="600"/>
              </a:spcBef>
              <a:spcAft>
                <a:spcPts val="600"/>
              </a:spcAft>
              <a:buClr>
                <a:srgbClr val="FFFF66"/>
              </a:buClr>
              <a:buSzTx/>
              <a:buNone/>
              <a:tabLst>
                <a:tab pos="404813" algn="l"/>
              </a:tabLst>
            </a:pPr>
            <a:endParaRPr lang="en-US" sz="2400" kern="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4183" t="35555" r="35621" b="35555"/>
          <a:stretch/>
        </p:blipFill>
        <p:spPr>
          <a:xfrm>
            <a:off x="380999" y="2362200"/>
            <a:ext cx="2154115"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60004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5394" name="Rectangle 2"/>
          <p:cNvSpPr>
            <a:spLocks noGrp="1" noRot="1" noChangeArrowheads="1"/>
          </p:cNvSpPr>
          <p:nvPr>
            <p:ph type="title"/>
          </p:nvPr>
        </p:nvSpPr>
        <p:spPr>
          <a:xfrm>
            <a:off x="457200" y="304800"/>
            <a:ext cx="8229600" cy="1143000"/>
          </a:xfrm>
        </p:spPr>
        <p:txBody>
          <a:bodyPr/>
          <a:lstStyle/>
          <a:p>
            <a:r>
              <a:rPr lang="en-US" dirty="0"/>
              <a:t>WEF Life Membership</a:t>
            </a:r>
          </a:p>
        </p:txBody>
      </p:sp>
      <p:sp>
        <p:nvSpPr>
          <p:cNvPr id="7" name="Rectangle 4"/>
          <p:cNvSpPr txBox="1">
            <a:spLocks noChangeArrowheads="1"/>
          </p:cNvSpPr>
          <p:nvPr/>
        </p:nvSpPr>
        <p:spPr bwMode="auto">
          <a:xfrm>
            <a:off x="2779838" y="1752600"/>
            <a:ext cx="630744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lgn="just">
              <a:buFont typeface="Garamond" pitchFamily="18" charset="0"/>
              <a:buNone/>
              <a:tabLst>
                <a:tab pos="404813" algn="l"/>
              </a:tabLst>
            </a:pPr>
            <a:r>
              <a:rPr lang="en-US" b="1" kern="0" dirty="0">
                <a:solidFill>
                  <a:srgbClr val="99FF99"/>
                </a:solidFill>
              </a:rPr>
              <a:t>Robert (Bob) Adamski</a:t>
            </a:r>
          </a:p>
          <a:p>
            <a:pPr marL="404813" indent="-287338" algn="just">
              <a:buFont typeface="Garamond" pitchFamily="18" charset="0"/>
              <a:buNone/>
              <a:tabLst>
                <a:tab pos="404813" algn="l"/>
              </a:tabLst>
            </a:pPr>
            <a:endParaRPr lang="en-US" sz="1200" b="1" kern="0" dirty="0">
              <a:solidFill>
                <a:srgbClr val="99FF99"/>
              </a:solidFill>
            </a:endParaRP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Licensed Professional Engineer in and Board Certified Environmental Engineer</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Grade 4A Operator</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Held many positions at NYC DEP</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Served on NYWEA and WEF Public Education Committee, NYWEA Board of Directors, WEF Delegate</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Currently serves as interim chair of NYWEA Humanitarian Assistance Committee</a:t>
            </a:r>
          </a:p>
          <a:p>
            <a:pPr marL="404813" indent="-287338">
              <a:spcBef>
                <a:spcPts val="600"/>
              </a:spcBef>
              <a:spcAft>
                <a:spcPts val="600"/>
              </a:spcAft>
              <a:buClr>
                <a:srgbClr val="FFFF66"/>
              </a:buClr>
              <a:buSzTx/>
              <a:buFont typeface="Wingdings" pitchFamily="2" charset="2"/>
              <a:buChar char="§"/>
              <a:tabLst>
                <a:tab pos="404813" algn="l"/>
              </a:tabLst>
            </a:pPr>
            <a:endParaRPr lang="en-US" sz="2400" kern="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447800"/>
            <a:ext cx="2857500" cy="42900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overrideClrMapping bg1="dk2" tx1="lt1" bg2="dk1"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rrowheads="1"/>
          </p:cNvSpPr>
          <p:nvPr>
            <p:ph type="title"/>
          </p:nvPr>
        </p:nvSpPr>
        <p:spPr/>
        <p:txBody>
          <a:bodyPr/>
          <a:lstStyle/>
          <a:p>
            <a:r>
              <a:rPr lang="en-US" sz="4000" dirty="0"/>
              <a:t>Robert M. MacCrea Award</a:t>
            </a:r>
          </a:p>
        </p:txBody>
      </p:sp>
      <p:sp>
        <p:nvSpPr>
          <p:cNvPr id="280583" name="Rectangle 7"/>
          <p:cNvSpPr>
            <a:spLocks noGrp="1" noChangeArrowheads="1"/>
          </p:cNvSpPr>
          <p:nvPr>
            <p:ph idx="1"/>
          </p:nvPr>
        </p:nvSpPr>
        <p:spPr>
          <a:xfrm>
            <a:off x="609600" y="1828800"/>
            <a:ext cx="7772400" cy="2286000"/>
          </a:xfrm>
          <a:noFill/>
          <a:ln/>
        </p:spPr>
        <p:txBody>
          <a:bodyPr/>
          <a:lstStyle/>
          <a:p>
            <a:pPr marL="0" indent="0" algn="ctr">
              <a:lnSpc>
                <a:spcPct val="90000"/>
              </a:lnSpc>
              <a:spcBef>
                <a:spcPct val="0"/>
              </a:spcBef>
              <a:buFont typeface="Garamond" pitchFamily="18" charset="0"/>
              <a:buNone/>
            </a:pPr>
            <a:r>
              <a:rPr lang="en-US" sz="3000" dirty="0"/>
              <a:t>Awarded to a sales representative who has made a significant contribution to the Association.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rrowheads="1"/>
          </p:cNvSpPr>
          <p:nvPr>
            <p:ph type="title"/>
          </p:nvPr>
        </p:nvSpPr>
        <p:spPr>
          <a:xfrm>
            <a:off x="533400" y="685800"/>
            <a:ext cx="8229600" cy="1139825"/>
          </a:xfrm>
        </p:spPr>
        <p:txBody>
          <a:bodyPr/>
          <a:lstStyle/>
          <a:p>
            <a:r>
              <a:rPr lang="en-US" sz="4000" dirty="0"/>
              <a:t>Robert M. MacCrea Award</a:t>
            </a:r>
            <a:br>
              <a:rPr lang="en-US" sz="4000" dirty="0"/>
            </a:br>
            <a:endParaRPr lang="en-US" sz="4000" dirty="0"/>
          </a:p>
        </p:txBody>
      </p:sp>
      <p:sp>
        <p:nvSpPr>
          <p:cNvPr id="8" name="Rectangle 4"/>
          <p:cNvSpPr txBox="1">
            <a:spLocks noChangeArrowheads="1"/>
          </p:cNvSpPr>
          <p:nvPr/>
        </p:nvSpPr>
        <p:spPr bwMode="auto">
          <a:xfrm>
            <a:off x="2590800" y="1600200"/>
            <a:ext cx="6370362" cy="473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buFont typeface="Garamond" pitchFamily="18" charset="0"/>
              <a:buNone/>
              <a:tabLst>
                <a:tab pos="404813" algn="l"/>
              </a:tabLst>
            </a:pPr>
            <a:r>
              <a:rPr lang="en-US" b="1" kern="0" dirty="0">
                <a:solidFill>
                  <a:srgbClr val="99FF99"/>
                </a:solidFill>
              </a:rPr>
              <a:t>Anthony (Tony) Coppola</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40 years experience in sales, representing manufacturers of water and wastewater equipment</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Joined NYWEA Met Chapter in 1974</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Has served on various committees including Membership, Awards/Journal, and Program</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In 2016 was unanimously voted as Board Chairperson for 2-year term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90501" y="2672673"/>
            <a:ext cx="3124200" cy="23445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rrowheads="1"/>
          </p:cNvSpPr>
          <p:nvPr>
            <p:ph type="title"/>
          </p:nvPr>
        </p:nvSpPr>
        <p:spPr/>
        <p:txBody>
          <a:bodyPr/>
          <a:lstStyle/>
          <a:p>
            <a:r>
              <a:rPr lang="en-US" sz="4000" dirty="0"/>
              <a:t>Young Professionals Service Award</a:t>
            </a:r>
          </a:p>
        </p:txBody>
      </p:sp>
      <p:sp>
        <p:nvSpPr>
          <p:cNvPr id="280583" name="Rectangle 7"/>
          <p:cNvSpPr>
            <a:spLocks noGrp="1" noChangeArrowheads="1"/>
          </p:cNvSpPr>
          <p:nvPr>
            <p:ph idx="1"/>
          </p:nvPr>
        </p:nvSpPr>
        <p:spPr>
          <a:xfrm>
            <a:off x="609600" y="1828800"/>
            <a:ext cx="7772400" cy="2286000"/>
          </a:xfrm>
          <a:noFill/>
          <a:ln/>
        </p:spPr>
        <p:txBody>
          <a:bodyPr/>
          <a:lstStyle/>
          <a:p>
            <a:pPr marL="0" indent="0" algn="ctr">
              <a:lnSpc>
                <a:spcPct val="90000"/>
              </a:lnSpc>
              <a:spcBef>
                <a:spcPct val="0"/>
              </a:spcBef>
              <a:buFont typeface="Garamond" pitchFamily="18" charset="0"/>
              <a:buNone/>
            </a:pPr>
            <a:r>
              <a:rPr lang="en-US" sz="3000" dirty="0"/>
              <a:t>This award acknowledges the involvement of a young professional in the Association. Awarded to an Association member 35 years of age or younger who has shown leadership and involvement in Association activities.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rrowheads="1"/>
          </p:cNvSpPr>
          <p:nvPr>
            <p:ph type="title"/>
          </p:nvPr>
        </p:nvSpPr>
        <p:spPr>
          <a:xfrm>
            <a:off x="381000" y="609600"/>
            <a:ext cx="8229600" cy="1139825"/>
          </a:xfrm>
        </p:spPr>
        <p:txBody>
          <a:bodyPr/>
          <a:lstStyle/>
          <a:p>
            <a:r>
              <a:rPr lang="en-US" sz="4000" dirty="0"/>
              <a:t>Young Professionals Service Award</a:t>
            </a:r>
            <a:br>
              <a:rPr lang="en-US" sz="4000" dirty="0"/>
            </a:br>
            <a:endParaRPr lang="en-US" sz="4000" dirty="0"/>
          </a:p>
        </p:txBody>
      </p:sp>
      <p:sp>
        <p:nvSpPr>
          <p:cNvPr id="8" name="Rectangle 4"/>
          <p:cNvSpPr txBox="1">
            <a:spLocks noChangeArrowheads="1"/>
          </p:cNvSpPr>
          <p:nvPr/>
        </p:nvSpPr>
        <p:spPr bwMode="auto">
          <a:xfrm>
            <a:off x="2590800" y="1600200"/>
            <a:ext cx="6370362" cy="473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buFont typeface="Garamond" pitchFamily="18" charset="0"/>
              <a:buNone/>
              <a:tabLst>
                <a:tab pos="404813" algn="l"/>
              </a:tabLst>
            </a:pPr>
            <a:r>
              <a:rPr lang="en-US" b="1" kern="0" dirty="0">
                <a:solidFill>
                  <a:srgbClr val="99FF99"/>
                </a:solidFill>
              </a:rPr>
              <a:t>Alexander Lopez</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Chair of Met Chapter Young Professional Committee from 2016-2017</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Licensed Professional Engineer</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NYCDEP Bureau of Design and Construction In-House Design Division </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2500" r="31667" b="24995"/>
          <a:stretch/>
        </p:blipFill>
        <p:spPr>
          <a:xfrm>
            <a:off x="152400" y="2133600"/>
            <a:ext cx="2542309" cy="2772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rrowheads="1"/>
          </p:cNvSpPr>
          <p:nvPr>
            <p:ph type="title"/>
          </p:nvPr>
        </p:nvSpPr>
        <p:spPr>
          <a:xfrm>
            <a:off x="495300" y="609600"/>
            <a:ext cx="8229600" cy="1143000"/>
          </a:xfrm>
        </p:spPr>
        <p:txBody>
          <a:bodyPr/>
          <a:lstStyle/>
          <a:p>
            <a:r>
              <a:rPr lang="en-US" dirty="0"/>
              <a:t>Board of Directors Service Award</a:t>
            </a:r>
          </a:p>
        </p:txBody>
      </p:sp>
      <p:sp>
        <p:nvSpPr>
          <p:cNvPr id="284675" name="Rectangle 3"/>
          <p:cNvSpPr>
            <a:spLocks noGrp="1" noChangeArrowheads="1"/>
          </p:cNvSpPr>
          <p:nvPr>
            <p:ph idx="1"/>
          </p:nvPr>
        </p:nvSpPr>
        <p:spPr>
          <a:xfrm>
            <a:off x="495300" y="2144217"/>
            <a:ext cx="8229600" cy="1295400"/>
          </a:xfrm>
        </p:spPr>
        <p:txBody>
          <a:bodyPr/>
          <a:lstStyle/>
          <a:p>
            <a:pPr marL="0" indent="0" algn="ctr">
              <a:lnSpc>
                <a:spcPct val="90000"/>
              </a:lnSpc>
              <a:spcBef>
                <a:spcPct val="0"/>
              </a:spcBef>
              <a:buFont typeface="Garamond" pitchFamily="18" charset="0"/>
              <a:buNone/>
            </a:pPr>
            <a:r>
              <a:rPr lang="en-US" sz="3000" dirty="0"/>
              <a:t>This award is presented for service as a member of the Board of Directors of the NYWEA.</a:t>
            </a:r>
          </a:p>
        </p:txBody>
      </p:sp>
      <p:sp>
        <p:nvSpPr>
          <p:cNvPr id="284676" name="Text Box 4"/>
          <p:cNvSpPr txBox="1">
            <a:spLocks noChangeArrowheads="1"/>
          </p:cNvSpPr>
          <p:nvPr/>
        </p:nvSpPr>
        <p:spPr bwMode="auto">
          <a:xfrm>
            <a:off x="1828800" y="2819400"/>
            <a:ext cx="5562600" cy="1200329"/>
          </a:xfrm>
          <a:prstGeom prst="rect">
            <a:avLst/>
          </a:prstGeom>
          <a:noFill/>
          <a:ln w="9525">
            <a:noFill/>
            <a:miter lim="800000"/>
            <a:headEnd/>
            <a:tailEnd/>
          </a:ln>
          <a:effectLst/>
        </p:spPr>
        <p:txBody>
          <a:bodyPr wrap="square">
            <a:spAutoFit/>
          </a:bodyPr>
          <a:lstStyle/>
          <a:p>
            <a:pPr algn="ctr"/>
            <a:endParaRPr lang="en-US" sz="3600" b="1" dirty="0">
              <a:solidFill>
                <a:srgbClr val="FFFF66"/>
              </a:solidFill>
              <a:effectLst>
                <a:outerShdw blurRad="38100" dist="38100" dir="2700000" algn="tl">
                  <a:srgbClr val="000000"/>
                </a:outerShdw>
              </a:effectLst>
            </a:endParaRPr>
          </a:p>
          <a:p>
            <a:pPr algn="ctr"/>
            <a:endParaRPr lang="en-US" sz="36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rrowheads="1"/>
          </p:cNvSpPr>
          <p:nvPr>
            <p:ph type="title"/>
          </p:nvPr>
        </p:nvSpPr>
        <p:spPr>
          <a:xfrm>
            <a:off x="381000" y="609600"/>
            <a:ext cx="8229600" cy="1139825"/>
          </a:xfrm>
        </p:spPr>
        <p:txBody>
          <a:bodyPr/>
          <a:lstStyle/>
          <a:p>
            <a:r>
              <a:rPr lang="en-US" sz="4000" dirty="0"/>
              <a:t>Board of Directors Service Award</a:t>
            </a:r>
            <a:br>
              <a:rPr lang="en-US" sz="4000" dirty="0"/>
            </a:br>
            <a:endParaRPr lang="en-US" sz="4000" dirty="0"/>
          </a:p>
        </p:txBody>
      </p:sp>
      <p:sp>
        <p:nvSpPr>
          <p:cNvPr id="8" name="Rectangle 4"/>
          <p:cNvSpPr txBox="1">
            <a:spLocks noChangeArrowheads="1"/>
          </p:cNvSpPr>
          <p:nvPr/>
        </p:nvSpPr>
        <p:spPr bwMode="auto">
          <a:xfrm>
            <a:off x="2590800" y="1600200"/>
            <a:ext cx="6370362" cy="473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buFont typeface="Garamond" pitchFamily="18" charset="0"/>
              <a:buNone/>
              <a:tabLst>
                <a:tab pos="404813" algn="l"/>
              </a:tabLst>
            </a:pPr>
            <a:r>
              <a:rPr lang="en-US" b="1" kern="0" dirty="0">
                <a:solidFill>
                  <a:srgbClr val="99FF99"/>
                </a:solidFill>
              </a:rPr>
              <a:t>William Davis</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Member of Genesee Valley Chapter for 4 years</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Served as Vice-Chair, Chair, and State Board Representative </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Senior Project Manager/Team Leader and Wastewater Design Specialist at MRB Group since 1999</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8332" t="11110" r="16667" b="30001"/>
          <a:stretch/>
        </p:blipFill>
        <p:spPr>
          <a:xfrm>
            <a:off x="152400" y="2133600"/>
            <a:ext cx="2590800" cy="35208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970587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rrowheads="1"/>
          </p:cNvSpPr>
          <p:nvPr>
            <p:ph type="title"/>
          </p:nvPr>
        </p:nvSpPr>
        <p:spPr>
          <a:xfrm>
            <a:off x="381000" y="609600"/>
            <a:ext cx="8229600" cy="1139825"/>
          </a:xfrm>
        </p:spPr>
        <p:txBody>
          <a:bodyPr/>
          <a:lstStyle/>
          <a:p>
            <a:r>
              <a:rPr lang="en-US" sz="4000" dirty="0"/>
              <a:t>Board of Directors Service Award</a:t>
            </a:r>
            <a:br>
              <a:rPr lang="en-US" sz="4000" dirty="0"/>
            </a:br>
            <a:endParaRPr lang="en-US" sz="4000" dirty="0"/>
          </a:p>
        </p:txBody>
      </p:sp>
      <p:sp>
        <p:nvSpPr>
          <p:cNvPr id="8" name="Rectangle 4"/>
          <p:cNvSpPr txBox="1">
            <a:spLocks noChangeArrowheads="1"/>
          </p:cNvSpPr>
          <p:nvPr/>
        </p:nvSpPr>
        <p:spPr bwMode="auto">
          <a:xfrm>
            <a:off x="2590800" y="1600200"/>
            <a:ext cx="6370362" cy="473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buFont typeface="Garamond" pitchFamily="18" charset="0"/>
              <a:buNone/>
              <a:tabLst>
                <a:tab pos="404813" algn="l"/>
              </a:tabLst>
            </a:pPr>
            <a:r>
              <a:rPr lang="en-US" b="1" kern="0" dirty="0">
                <a:solidFill>
                  <a:srgbClr val="99FF99"/>
                </a:solidFill>
              </a:rPr>
              <a:t>George Desmarais</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Senior Vice President with H2M Architects and Engineers</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Has held the following Long Island Chapter Positions:  Membership Committee, Board of Directors, Secretary, Treasurer, Chapter Chair, and State Board Representative</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4823" t="3297" r="7677" b="36264"/>
          <a:stretch/>
        </p:blipFill>
        <p:spPr>
          <a:xfrm>
            <a:off x="154700" y="2057400"/>
            <a:ext cx="2470736" cy="28912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330010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rrowheads="1"/>
          </p:cNvSpPr>
          <p:nvPr>
            <p:ph type="title"/>
          </p:nvPr>
        </p:nvSpPr>
        <p:spPr>
          <a:xfrm>
            <a:off x="381000" y="609600"/>
            <a:ext cx="8229600" cy="1139825"/>
          </a:xfrm>
        </p:spPr>
        <p:txBody>
          <a:bodyPr/>
          <a:lstStyle/>
          <a:p>
            <a:r>
              <a:rPr lang="en-US" sz="4000" dirty="0"/>
              <a:t>Board of Directors Service Award</a:t>
            </a:r>
            <a:br>
              <a:rPr lang="en-US" sz="4000" dirty="0"/>
            </a:br>
            <a:endParaRPr lang="en-US" sz="4000" dirty="0"/>
          </a:p>
        </p:txBody>
      </p:sp>
      <p:sp>
        <p:nvSpPr>
          <p:cNvPr id="8" name="Rectangle 4"/>
          <p:cNvSpPr txBox="1">
            <a:spLocks noChangeArrowheads="1"/>
          </p:cNvSpPr>
          <p:nvPr/>
        </p:nvSpPr>
        <p:spPr bwMode="auto">
          <a:xfrm>
            <a:off x="2590800" y="1600200"/>
            <a:ext cx="6370362" cy="473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buFont typeface="Garamond" pitchFamily="18" charset="0"/>
              <a:buNone/>
              <a:tabLst>
                <a:tab pos="404813" algn="l"/>
              </a:tabLst>
            </a:pPr>
            <a:r>
              <a:rPr lang="en-US" b="1" kern="0" dirty="0">
                <a:solidFill>
                  <a:srgbClr val="99FF99"/>
                </a:solidFill>
              </a:rPr>
              <a:t>Rich Fiedler</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37 years experience in water and wastewater process and sales</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Serves on Lower Hudson Chapter NYWEA Board of Directors and  NYWEA State Board of Directors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0843" t="10443" r="27710" b="23694"/>
          <a:stretch/>
        </p:blipFill>
        <p:spPr>
          <a:xfrm rot="5400000">
            <a:off x="-153160" y="2373351"/>
            <a:ext cx="3222702"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359554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rrowheads="1"/>
          </p:cNvSpPr>
          <p:nvPr>
            <p:ph type="title"/>
          </p:nvPr>
        </p:nvSpPr>
        <p:spPr>
          <a:xfrm>
            <a:off x="381000" y="609600"/>
            <a:ext cx="8229600" cy="1139825"/>
          </a:xfrm>
        </p:spPr>
        <p:txBody>
          <a:bodyPr/>
          <a:lstStyle/>
          <a:p>
            <a:r>
              <a:rPr lang="en-US" sz="4000" dirty="0"/>
              <a:t>Board of Directors Service Award</a:t>
            </a:r>
            <a:br>
              <a:rPr lang="en-US" sz="4000" dirty="0"/>
            </a:br>
            <a:endParaRPr lang="en-US" sz="4000" dirty="0"/>
          </a:p>
        </p:txBody>
      </p:sp>
      <p:sp>
        <p:nvSpPr>
          <p:cNvPr id="8" name="Rectangle 4"/>
          <p:cNvSpPr txBox="1">
            <a:spLocks noChangeArrowheads="1"/>
          </p:cNvSpPr>
          <p:nvPr/>
        </p:nvSpPr>
        <p:spPr bwMode="auto">
          <a:xfrm>
            <a:off x="2590800" y="1600200"/>
            <a:ext cx="6370362" cy="473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buFont typeface="Garamond" pitchFamily="18" charset="0"/>
              <a:buNone/>
              <a:tabLst>
                <a:tab pos="404813" algn="l"/>
              </a:tabLst>
            </a:pPr>
            <a:r>
              <a:rPr lang="en-US" b="1" kern="0" dirty="0">
                <a:solidFill>
                  <a:srgbClr val="99FF99"/>
                </a:solidFill>
              </a:rPr>
              <a:t>Brian Skidmore</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Managing Engineer at Barton and Loguidice, working in the Water and Wastewater group since 1996</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Member of NYWEA since 1994</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Taken on numerous roles at Chapter and State levels</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6-year term on Central Chapter Board of Directors</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3 years as Chapter’s Representative on the State Board of Directors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6892" t="7082" r="18611" b="30595"/>
          <a:stretch/>
        </p:blipFill>
        <p:spPr>
          <a:xfrm>
            <a:off x="228600" y="2057400"/>
            <a:ext cx="2438400" cy="25545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807295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rrowheads="1"/>
          </p:cNvSpPr>
          <p:nvPr>
            <p:ph type="title"/>
          </p:nvPr>
        </p:nvSpPr>
        <p:spPr>
          <a:xfrm>
            <a:off x="495300" y="609600"/>
            <a:ext cx="8229600" cy="1143000"/>
          </a:xfrm>
        </p:spPr>
        <p:txBody>
          <a:bodyPr/>
          <a:lstStyle/>
          <a:p>
            <a:r>
              <a:rPr lang="en-US" dirty="0"/>
              <a:t>Retiring Committee Service Recognition</a:t>
            </a:r>
          </a:p>
        </p:txBody>
      </p:sp>
      <p:sp>
        <p:nvSpPr>
          <p:cNvPr id="284675" name="Rectangle 3"/>
          <p:cNvSpPr>
            <a:spLocks noGrp="1" noChangeArrowheads="1"/>
          </p:cNvSpPr>
          <p:nvPr>
            <p:ph idx="1"/>
          </p:nvPr>
        </p:nvSpPr>
        <p:spPr>
          <a:xfrm>
            <a:off x="495300" y="2171700"/>
            <a:ext cx="8229600" cy="1295400"/>
          </a:xfrm>
        </p:spPr>
        <p:txBody>
          <a:bodyPr/>
          <a:lstStyle/>
          <a:p>
            <a:pPr marL="0" indent="0" algn="ctr">
              <a:lnSpc>
                <a:spcPct val="90000"/>
              </a:lnSpc>
              <a:spcBef>
                <a:spcPct val="0"/>
              </a:spcBef>
              <a:buFont typeface="Garamond" pitchFamily="18" charset="0"/>
              <a:buNone/>
            </a:pPr>
            <a:r>
              <a:rPr lang="en-US" sz="3000" dirty="0"/>
              <a:t>This award is automatically granted upon successfully completed leadership term as a committee chair, co-chair or vice-chair.</a:t>
            </a:r>
          </a:p>
        </p:txBody>
      </p:sp>
    </p:spTree>
    <p:extLst>
      <p:ext uri="{BB962C8B-B14F-4D97-AF65-F5344CB8AC3E}">
        <p14:creationId xmlns:p14="http://schemas.microsoft.com/office/powerpoint/2010/main" val="372881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rrowheads="1"/>
          </p:cNvSpPr>
          <p:nvPr>
            <p:ph type="title"/>
          </p:nvPr>
        </p:nvSpPr>
        <p:spPr>
          <a:xfrm>
            <a:off x="457200" y="304800"/>
            <a:ext cx="8229600" cy="1143000"/>
          </a:xfrm>
        </p:spPr>
        <p:txBody>
          <a:bodyPr/>
          <a:lstStyle/>
          <a:p>
            <a:r>
              <a:rPr lang="en-US" dirty="0"/>
              <a:t>WEF Life Membership</a:t>
            </a:r>
          </a:p>
        </p:txBody>
      </p:sp>
      <p:sp>
        <p:nvSpPr>
          <p:cNvPr id="7" name="Rectangle 4"/>
          <p:cNvSpPr txBox="1">
            <a:spLocks noChangeArrowheads="1"/>
          </p:cNvSpPr>
          <p:nvPr/>
        </p:nvSpPr>
        <p:spPr bwMode="auto">
          <a:xfrm>
            <a:off x="2590800" y="1447800"/>
            <a:ext cx="6553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lgn="just">
              <a:buFont typeface="Garamond" pitchFamily="18" charset="0"/>
              <a:buNone/>
              <a:tabLst>
                <a:tab pos="404813" algn="l"/>
              </a:tabLst>
            </a:pPr>
            <a:r>
              <a:rPr lang="en-US" b="1" kern="0" dirty="0">
                <a:solidFill>
                  <a:srgbClr val="99FF99"/>
                </a:solidFill>
              </a:rPr>
              <a:t>William (Bill) Gardner</a:t>
            </a:r>
          </a:p>
          <a:p>
            <a:pPr marL="404813" indent="-287338" algn="just">
              <a:buFont typeface="Garamond" pitchFamily="18" charset="0"/>
              <a:buNone/>
              <a:tabLst>
                <a:tab pos="404813" algn="l"/>
              </a:tabLst>
            </a:pPr>
            <a:endParaRPr lang="en-US" sz="1200" b="1" kern="0" dirty="0">
              <a:solidFill>
                <a:srgbClr val="99FF99"/>
              </a:solidFill>
            </a:endParaRP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Worked at NYC DEP from 1978 – 2010</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NYWEA Member since 1978</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NYWEA Hall of Fame member</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Active member of Met Operations Challenge Committee since 1985</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Currently serves Utility O&amp;M Committee, Conference Management Committee, Training Task Force</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Chief Operator of Society of Sanitary Sludge/Shovelers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00200"/>
            <a:ext cx="2564423" cy="38466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300475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rrowheads="1"/>
          </p:cNvSpPr>
          <p:nvPr>
            <p:ph type="title"/>
          </p:nvPr>
        </p:nvSpPr>
        <p:spPr>
          <a:xfrm>
            <a:off x="381000" y="609600"/>
            <a:ext cx="8229600" cy="1139825"/>
          </a:xfrm>
        </p:spPr>
        <p:txBody>
          <a:bodyPr/>
          <a:lstStyle/>
          <a:p>
            <a:r>
              <a:rPr lang="en-US" sz="4000" dirty="0"/>
              <a:t>Retiring Committee Service Award</a:t>
            </a:r>
            <a:br>
              <a:rPr lang="en-US" sz="4000" dirty="0"/>
            </a:br>
            <a:endParaRPr lang="en-US" sz="4000" dirty="0"/>
          </a:p>
        </p:txBody>
      </p:sp>
      <p:sp>
        <p:nvSpPr>
          <p:cNvPr id="8" name="Rectangle 4"/>
          <p:cNvSpPr txBox="1">
            <a:spLocks noChangeArrowheads="1"/>
          </p:cNvSpPr>
          <p:nvPr/>
        </p:nvSpPr>
        <p:spPr bwMode="auto">
          <a:xfrm>
            <a:off x="2590800" y="1600200"/>
            <a:ext cx="6370362" cy="473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buFont typeface="Garamond" pitchFamily="18" charset="0"/>
              <a:buNone/>
              <a:tabLst>
                <a:tab pos="404813" algn="l"/>
              </a:tabLst>
            </a:pPr>
            <a:r>
              <a:rPr lang="en-US" b="1" kern="0" dirty="0">
                <a:solidFill>
                  <a:srgbClr val="99FF99"/>
                </a:solidFill>
              </a:rPr>
              <a:t>Jeffrey Butler</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Program Committee</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Senior Project Manager with LiRo Group</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Served on Met Chapter Board, Met Chapter Chair, and Chapter Representative to NYWEA</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Served on Program Committee for 10 years, concluding his position as Vice-Chair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057400"/>
            <a:ext cx="2540000" cy="25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051482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rrowheads="1"/>
          </p:cNvSpPr>
          <p:nvPr>
            <p:ph type="title"/>
          </p:nvPr>
        </p:nvSpPr>
        <p:spPr>
          <a:xfrm>
            <a:off x="381000" y="609600"/>
            <a:ext cx="8229600" cy="1139825"/>
          </a:xfrm>
        </p:spPr>
        <p:txBody>
          <a:bodyPr/>
          <a:lstStyle/>
          <a:p>
            <a:r>
              <a:rPr lang="en-US" sz="4000" dirty="0"/>
              <a:t>Retiring Committee Service Award</a:t>
            </a:r>
            <a:br>
              <a:rPr lang="en-US" sz="4000" dirty="0"/>
            </a:br>
            <a:endParaRPr lang="en-US" sz="4000" dirty="0"/>
          </a:p>
        </p:txBody>
      </p:sp>
      <p:sp>
        <p:nvSpPr>
          <p:cNvPr id="8" name="Rectangle 4"/>
          <p:cNvSpPr txBox="1">
            <a:spLocks noChangeArrowheads="1"/>
          </p:cNvSpPr>
          <p:nvPr/>
        </p:nvSpPr>
        <p:spPr bwMode="auto">
          <a:xfrm>
            <a:off x="2590800" y="1600200"/>
            <a:ext cx="6370362" cy="473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buFont typeface="Garamond" pitchFamily="18" charset="0"/>
              <a:buNone/>
              <a:tabLst>
                <a:tab pos="404813" algn="l"/>
              </a:tabLst>
            </a:pPr>
            <a:r>
              <a:rPr lang="en-US" b="1" kern="0" dirty="0">
                <a:solidFill>
                  <a:srgbClr val="99FF99"/>
                </a:solidFill>
              </a:rPr>
              <a:t>Khristopher Dodson</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Public Outreach Committee</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Associate Director at Syracuse University Environmental Finance Center</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Has Master’s degrees from SUNY College of Environmental Science and Forestry and Syracuse University Newhouse School</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0420" b="10511"/>
          <a:stretch/>
        </p:blipFill>
        <p:spPr>
          <a:xfrm>
            <a:off x="188213" y="1749425"/>
            <a:ext cx="2430465" cy="29287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451799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rrowheads="1"/>
          </p:cNvSpPr>
          <p:nvPr>
            <p:ph type="title"/>
          </p:nvPr>
        </p:nvSpPr>
        <p:spPr>
          <a:xfrm>
            <a:off x="381000" y="609600"/>
            <a:ext cx="8229600" cy="1139825"/>
          </a:xfrm>
        </p:spPr>
        <p:txBody>
          <a:bodyPr/>
          <a:lstStyle/>
          <a:p>
            <a:r>
              <a:rPr lang="en-US" sz="4000" dirty="0"/>
              <a:t>Retiring Committee Service Award</a:t>
            </a:r>
            <a:br>
              <a:rPr lang="en-US" sz="4000" dirty="0"/>
            </a:br>
            <a:endParaRPr lang="en-US" sz="4000" dirty="0"/>
          </a:p>
        </p:txBody>
      </p:sp>
      <p:sp>
        <p:nvSpPr>
          <p:cNvPr id="8" name="Rectangle 4"/>
          <p:cNvSpPr txBox="1">
            <a:spLocks noChangeArrowheads="1"/>
          </p:cNvSpPr>
          <p:nvPr/>
        </p:nvSpPr>
        <p:spPr bwMode="auto">
          <a:xfrm>
            <a:off x="2590800" y="1600200"/>
            <a:ext cx="6370362" cy="473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buFont typeface="Garamond" pitchFamily="18" charset="0"/>
              <a:buNone/>
              <a:tabLst>
                <a:tab pos="404813" algn="l"/>
              </a:tabLst>
            </a:pPr>
            <a:r>
              <a:rPr lang="en-US" b="1" kern="0" dirty="0">
                <a:solidFill>
                  <a:srgbClr val="99FF99"/>
                </a:solidFill>
              </a:rPr>
              <a:t>Alexander (Alex) Emmerson</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Utility O&amp;M Committee</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Shift Superintendent in charge of Process at Buffalo Sewer Authority’s Bird Island WWTP</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NYSDEC Grade 4A Operator</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Past Co-Chair of Western Chapter’s YP Committee</a:t>
            </a:r>
          </a:p>
          <a:p>
            <a:pPr marL="404813" indent="-287338">
              <a:spcBef>
                <a:spcPts val="600"/>
              </a:spcBef>
              <a:spcAft>
                <a:spcPts val="600"/>
              </a:spcAft>
              <a:buClr>
                <a:srgbClr val="FFFF66"/>
              </a:buClr>
              <a:buSzTx/>
              <a:buFont typeface="Wingdings" pitchFamily="2" charset="2"/>
              <a:buChar char="§"/>
              <a:tabLst>
                <a:tab pos="404813" algn="l"/>
              </a:tabLst>
            </a:pPr>
            <a:endParaRPr lang="en-US" sz="2400" kern="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057400"/>
            <a:ext cx="2590800" cy="2591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371312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rrowheads="1"/>
          </p:cNvSpPr>
          <p:nvPr>
            <p:ph type="title"/>
          </p:nvPr>
        </p:nvSpPr>
        <p:spPr>
          <a:xfrm>
            <a:off x="381000" y="609600"/>
            <a:ext cx="8229600" cy="1139825"/>
          </a:xfrm>
        </p:spPr>
        <p:txBody>
          <a:bodyPr/>
          <a:lstStyle/>
          <a:p>
            <a:r>
              <a:rPr lang="en-US" sz="4000" dirty="0"/>
              <a:t>Retiring Committee Service Award</a:t>
            </a:r>
            <a:br>
              <a:rPr lang="en-US" sz="4000" dirty="0"/>
            </a:br>
            <a:endParaRPr lang="en-US" sz="4000" dirty="0"/>
          </a:p>
        </p:txBody>
      </p:sp>
      <p:sp>
        <p:nvSpPr>
          <p:cNvPr id="8" name="Rectangle 4"/>
          <p:cNvSpPr txBox="1">
            <a:spLocks noChangeArrowheads="1"/>
          </p:cNvSpPr>
          <p:nvPr/>
        </p:nvSpPr>
        <p:spPr bwMode="auto">
          <a:xfrm>
            <a:off x="2590800" y="1600200"/>
            <a:ext cx="6370362" cy="473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buFont typeface="Garamond" pitchFamily="18" charset="0"/>
              <a:buNone/>
              <a:tabLst>
                <a:tab pos="404813" algn="l"/>
              </a:tabLst>
            </a:pPr>
            <a:r>
              <a:rPr lang="en-US" b="1" kern="0" dirty="0">
                <a:solidFill>
                  <a:srgbClr val="99FF99"/>
                </a:solidFill>
              </a:rPr>
              <a:t>Steven Fangmann</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President &amp; CEO of D&amp;B Engineers and Architects</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Served on Long Island Chapter Board of Directors, NYWEA Executive Board, NYWEA Vice-President, President, Long Island Chapter President</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Presently Ambassador of Water for NYWEA</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057400"/>
            <a:ext cx="2114550"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345839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rrowheads="1"/>
          </p:cNvSpPr>
          <p:nvPr>
            <p:ph type="title"/>
          </p:nvPr>
        </p:nvSpPr>
        <p:spPr>
          <a:xfrm>
            <a:off x="381000" y="381000"/>
            <a:ext cx="8229600" cy="1143000"/>
          </a:xfrm>
        </p:spPr>
        <p:txBody>
          <a:bodyPr/>
          <a:lstStyle/>
          <a:p>
            <a:r>
              <a:rPr lang="en-US" sz="4000" dirty="0"/>
              <a:t>Retiring Committee Service Award</a:t>
            </a:r>
          </a:p>
        </p:txBody>
      </p:sp>
      <p:sp>
        <p:nvSpPr>
          <p:cNvPr id="8" name="Rectangle 4"/>
          <p:cNvSpPr txBox="1">
            <a:spLocks noChangeArrowheads="1"/>
          </p:cNvSpPr>
          <p:nvPr/>
        </p:nvSpPr>
        <p:spPr bwMode="auto">
          <a:xfrm>
            <a:off x="2590800" y="1905000"/>
            <a:ext cx="6370362" cy="473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buFont typeface="Garamond" pitchFamily="18" charset="0"/>
              <a:buNone/>
              <a:tabLst>
                <a:tab pos="404813" algn="l"/>
              </a:tabLst>
            </a:pPr>
            <a:r>
              <a:rPr lang="en-US" b="1" kern="0" dirty="0">
                <a:solidFill>
                  <a:srgbClr val="99FF99"/>
                </a:solidFill>
              </a:rPr>
              <a:t>Vincent (Vinnie) Rubino</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Sustainability Committee</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Northeast Area Lead/Vice President for Wade Trim</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Experience comprised of strategic planning, project development, and project delivery.</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Active in NYWEA’s Sustainability and Program Committees and chairs the PDH Subcommittee</a:t>
            </a:r>
          </a:p>
          <a:p>
            <a:pPr marL="117475" indent="0">
              <a:spcBef>
                <a:spcPts val="600"/>
              </a:spcBef>
              <a:spcAft>
                <a:spcPts val="600"/>
              </a:spcAft>
              <a:buClr>
                <a:srgbClr val="FFFF66"/>
              </a:buClr>
              <a:buSzTx/>
              <a:buNone/>
              <a:tabLst>
                <a:tab pos="404813" algn="l"/>
              </a:tabLst>
            </a:pPr>
            <a:endParaRPr lang="en-US" sz="2400" kern="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4183" t="35555" r="35621" b="35555"/>
          <a:stretch/>
        </p:blipFill>
        <p:spPr>
          <a:xfrm>
            <a:off x="380999" y="2362200"/>
            <a:ext cx="2154115"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034470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rrowheads="1"/>
          </p:cNvSpPr>
          <p:nvPr>
            <p:ph type="title"/>
          </p:nvPr>
        </p:nvSpPr>
        <p:spPr>
          <a:xfrm>
            <a:off x="381000" y="381000"/>
            <a:ext cx="8229600" cy="1143000"/>
          </a:xfrm>
        </p:spPr>
        <p:txBody>
          <a:bodyPr/>
          <a:lstStyle/>
          <a:p>
            <a:r>
              <a:rPr lang="en-US" sz="4000" dirty="0"/>
              <a:t>Retiring Committee Service Award</a:t>
            </a:r>
          </a:p>
        </p:txBody>
      </p:sp>
      <p:sp>
        <p:nvSpPr>
          <p:cNvPr id="8" name="Rectangle 4"/>
          <p:cNvSpPr txBox="1">
            <a:spLocks noChangeArrowheads="1"/>
          </p:cNvSpPr>
          <p:nvPr/>
        </p:nvSpPr>
        <p:spPr bwMode="auto">
          <a:xfrm>
            <a:off x="609600" y="1905000"/>
            <a:ext cx="8351562" cy="473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buFont typeface="Garamond" pitchFamily="18" charset="0"/>
              <a:buNone/>
              <a:tabLst>
                <a:tab pos="404813" algn="l"/>
              </a:tabLst>
            </a:pPr>
            <a:r>
              <a:rPr lang="en-US" b="1" kern="0" dirty="0">
                <a:solidFill>
                  <a:srgbClr val="99FF99"/>
                </a:solidFill>
              </a:rPr>
              <a:t>Drew Smith</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 Government Affairs Committee </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Worked in water quality for more than 35 years</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Served as Laboratory Director and Regulatory Compliance Manager at Monroe County</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Board of Directors for Genesee Water Watch</a:t>
            </a:r>
          </a:p>
          <a:p>
            <a:pPr marL="117475" indent="0">
              <a:spcBef>
                <a:spcPts val="600"/>
              </a:spcBef>
              <a:spcAft>
                <a:spcPts val="600"/>
              </a:spcAft>
              <a:buClr>
                <a:srgbClr val="FFFF66"/>
              </a:buClr>
              <a:buSzTx/>
              <a:buNone/>
              <a:tabLst>
                <a:tab pos="404813" algn="l"/>
              </a:tabLst>
            </a:pPr>
            <a:endParaRPr lang="en-US" sz="2400" kern="0" dirty="0"/>
          </a:p>
        </p:txBody>
      </p:sp>
    </p:spTree>
    <p:extLst>
      <p:ext uri="{BB962C8B-B14F-4D97-AF65-F5344CB8AC3E}">
        <p14:creationId xmlns:p14="http://schemas.microsoft.com/office/powerpoint/2010/main" val="9302664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rrowheads="1"/>
          </p:cNvSpPr>
          <p:nvPr>
            <p:ph type="title"/>
          </p:nvPr>
        </p:nvSpPr>
        <p:spPr>
          <a:xfrm>
            <a:off x="495300" y="838200"/>
            <a:ext cx="8229600" cy="1143000"/>
          </a:xfrm>
        </p:spPr>
        <p:txBody>
          <a:bodyPr/>
          <a:lstStyle/>
          <a:p>
            <a:r>
              <a:rPr lang="en-US" dirty="0"/>
              <a:t>Wastewater Operator Certification Governance Council Award</a:t>
            </a:r>
          </a:p>
        </p:txBody>
      </p:sp>
      <p:sp>
        <p:nvSpPr>
          <p:cNvPr id="284675" name="Rectangle 3"/>
          <p:cNvSpPr>
            <a:spLocks noGrp="1" noChangeArrowheads="1"/>
          </p:cNvSpPr>
          <p:nvPr>
            <p:ph type="body" idx="1"/>
          </p:nvPr>
        </p:nvSpPr>
        <p:spPr>
          <a:xfrm>
            <a:off x="483010" y="2971800"/>
            <a:ext cx="8229600" cy="1295400"/>
          </a:xfrm>
        </p:spPr>
        <p:txBody>
          <a:bodyPr/>
          <a:lstStyle/>
          <a:p>
            <a:pPr marL="0" indent="0" algn="ctr">
              <a:lnSpc>
                <a:spcPct val="90000"/>
              </a:lnSpc>
              <a:spcBef>
                <a:spcPct val="0"/>
              </a:spcBef>
              <a:buFont typeface="Garamond" pitchFamily="18" charset="0"/>
              <a:buNone/>
            </a:pPr>
            <a:r>
              <a:rPr lang="en-US" sz="3000" dirty="0"/>
              <a:t>This award is presented for service as a member of the NYWEA Operator Certification Governance Council</a:t>
            </a:r>
          </a:p>
        </p:txBody>
      </p:sp>
      <p:sp>
        <p:nvSpPr>
          <p:cNvPr id="284676" name="Text Box 4"/>
          <p:cNvSpPr txBox="1">
            <a:spLocks noChangeArrowheads="1"/>
          </p:cNvSpPr>
          <p:nvPr/>
        </p:nvSpPr>
        <p:spPr bwMode="auto">
          <a:xfrm>
            <a:off x="1828800" y="2819400"/>
            <a:ext cx="5562600" cy="1200329"/>
          </a:xfrm>
          <a:prstGeom prst="rect">
            <a:avLst/>
          </a:prstGeom>
          <a:noFill/>
          <a:ln w="9525">
            <a:noFill/>
            <a:miter lim="800000"/>
            <a:headEnd/>
            <a:tailEnd/>
          </a:ln>
          <a:effectLst/>
        </p:spPr>
        <p:txBody>
          <a:bodyPr wrap="square">
            <a:spAutoFit/>
          </a:bodyPr>
          <a:lstStyle/>
          <a:p>
            <a:pPr algn="ctr"/>
            <a:endParaRPr lang="en-US" sz="3600" b="1" dirty="0">
              <a:solidFill>
                <a:srgbClr val="FFFF66"/>
              </a:solidFill>
              <a:effectLst>
                <a:outerShdw blurRad="38100" dist="38100" dir="2700000" algn="tl">
                  <a:srgbClr val="000000"/>
                </a:outerShdw>
              </a:effectLst>
            </a:endParaRPr>
          </a:p>
          <a:p>
            <a:pPr algn="ctr"/>
            <a:endParaRPr lang="en-US" sz="3600" dirty="0"/>
          </a:p>
        </p:txBody>
      </p:sp>
    </p:spTree>
    <p:extLst>
      <p:ext uri="{BB962C8B-B14F-4D97-AF65-F5344CB8AC3E}">
        <p14:creationId xmlns:p14="http://schemas.microsoft.com/office/powerpoint/2010/main" val="7897467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rrowheads="1"/>
          </p:cNvSpPr>
          <p:nvPr>
            <p:ph type="title"/>
          </p:nvPr>
        </p:nvSpPr>
        <p:spPr>
          <a:xfrm>
            <a:off x="457200" y="152400"/>
            <a:ext cx="8229600" cy="1143000"/>
          </a:xfrm>
        </p:spPr>
        <p:txBody>
          <a:bodyPr/>
          <a:lstStyle/>
          <a:p>
            <a:r>
              <a:rPr lang="en-US" sz="4000" dirty="0"/>
              <a:t>Wastewater Operator Certification Governance Council Award</a:t>
            </a:r>
          </a:p>
        </p:txBody>
      </p:sp>
      <p:sp>
        <p:nvSpPr>
          <p:cNvPr id="5" name="Rectangle 4"/>
          <p:cNvSpPr txBox="1">
            <a:spLocks noChangeArrowheads="1"/>
          </p:cNvSpPr>
          <p:nvPr/>
        </p:nvSpPr>
        <p:spPr bwMode="auto">
          <a:xfrm>
            <a:off x="2590800" y="1600200"/>
            <a:ext cx="6370362" cy="473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buFont typeface="Garamond" pitchFamily="18" charset="0"/>
              <a:buNone/>
              <a:tabLst>
                <a:tab pos="404813" algn="l"/>
              </a:tabLst>
            </a:pPr>
            <a:r>
              <a:rPr lang="en-US" b="1" kern="0" dirty="0">
                <a:solidFill>
                  <a:srgbClr val="99FF99"/>
                </a:solidFill>
              </a:rPr>
              <a:t>James Cunningham</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President of New Water Technologies </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Former Adjunct Professor at SUNY Morrisville</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Former Chair of Central Chapter</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Awarded by USEPA for outstanding wastewater facility management</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Currently serves on NYWEA Member Education Committee and the Operator Certification Governance Council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91" y="2133600"/>
            <a:ext cx="2468085"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290029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rrowheads="1"/>
          </p:cNvSpPr>
          <p:nvPr>
            <p:ph type="title"/>
          </p:nvPr>
        </p:nvSpPr>
        <p:spPr/>
        <p:txBody>
          <a:bodyPr/>
          <a:lstStyle/>
          <a:p>
            <a:r>
              <a:rPr lang="en-US" dirty="0"/>
              <a:t>Outstanding Student Service Award</a:t>
            </a:r>
          </a:p>
        </p:txBody>
      </p:sp>
      <p:sp>
        <p:nvSpPr>
          <p:cNvPr id="208899" name="Rectangle 3"/>
          <p:cNvSpPr>
            <a:spLocks noGrp="1" noChangeArrowheads="1"/>
          </p:cNvSpPr>
          <p:nvPr>
            <p:ph idx="1"/>
          </p:nvPr>
        </p:nvSpPr>
        <p:spPr>
          <a:xfrm>
            <a:off x="457200" y="2209800"/>
            <a:ext cx="8229600" cy="2514599"/>
          </a:xfrm>
        </p:spPr>
        <p:txBody>
          <a:bodyPr/>
          <a:lstStyle/>
          <a:p>
            <a:pPr marL="0" indent="0" algn="ctr">
              <a:spcBef>
                <a:spcPct val="0"/>
              </a:spcBef>
              <a:buFont typeface="Garamond" pitchFamily="18" charset="0"/>
              <a:buNone/>
            </a:pPr>
            <a:r>
              <a:rPr lang="en-US" sz="3000" dirty="0"/>
              <a:t>This award recognizes the involvement of a student member who promotes the New York Water Environment Association on the high school level, student chapter level, professional chapter level, Association or Federation level.</a:t>
            </a:r>
            <a:endParaRPr lang="en-US" sz="4500" dirty="0"/>
          </a:p>
        </p:txBody>
      </p:sp>
    </p:spTree>
    <p:extLst>
      <p:ext uri="{BB962C8B-B14F-4D97-AF65-F5344CB8AC3E}">
        <p14:creationId xmlns:p14="http://schemas.microsoft.com/office/powerpoint/2010/main" val="13124336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rrowheads="1"/>
          </p:cNvSpPr>
          <p:nvPr>
            <p:ph type="title"/>
          </p:nvPr>
        </p:nvSpPr>
        <p:spPr>
          <a:xfrm>
            <a:off x="457200" y="609600"/>
            <a:ext cx="8229600" cy="990600"/>
          </a:xfrm>
        </p:spPr>
        <p:txBody>
          <a:bodyPr/>
          <a:lstStyle/>
          <a:p>
            <a:r>
              <a:rPr lang="en-US" dirty="0"/>
              <a:t>Outstanding Student Service Award</a:t>
            </a:r>
          </a:p>
        </p:txBody>
      </p:sp>
      <p:sp>
        <p:nvSpPr>
          <p:cNvPr id="8" name="Rectangle 4"/>
          <p:cNvSpPr txBox="1">
            <a:spLocks noChangeArrowheads="1"/>
          </p:cNvSpPr>
          <p:nvPr/>
        </p:nvSpPr>
        <p:spPr bwMode="auto">
          <a:xfrm>
            <a:off x="2667000" y="2057400"/>
            <a:ext cx="6370362" cy="472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buFont typeface="Garamond" pitchFamily="18" charset="0"/>
              <a:buNone/>
              <a:tabLst>
                <a:tab pos="404813" algn="l"/>
              </a:tabLst>
            </a:pPr>
            <a:r>
              <a:rPr lang="en-US" b="1" kern="0" dirty="0">
                <a:solidFill>
                  <a:srgbClr val="99FF99"/>
                </a:solidFill>
              </a:rPr>
              <a:t>Elena Araya</a:t>
            </a:r>
          </a:p>
          <a:p>
            <a:pPr marL="404813" indent="-287338">
              <a:spcBef>
                <a:spcPts val="600"/>
              </a:spcBef>
              <a:spcAft>
                <a:spcPts val="600"/>
              </a:spcAft>
              <a:buClr>
                <a:srgbClr val="FFFF66"/>
              </a:buClr>
              <a:buSzTx/>
              <a:buFont typeface="Wingdings" pitchFamily="2" charset="2"/>
              <a:buChar char="§"/>
              <a:tabLst>
                <a:tab pos="404813" algn="l"/>
              </a:tabLst>
            </a:pPr>
            <a:r>
              <a:rPr lang="en-US" sz="2200" kern="0" dirty="0"/>
              <a:t>Undergraduate at SUNY College of Environmental Science and Forestry</a:t>
            </a:r>
          </a:p>
          <a:p>
            <a:pPr marL="404813" indent="-287338">
              <a:spcBef>
                <a:spcPts val="600"/>
              </a:spcBef>
              <a:spcAft>
                <a:spcPts val="600"/>
              </a:spcAft>
              <a:buClr>
                <a:srgbClr val="FFFF66"/>
              </a:buClr>
              <a:buSzTx/>
              <a:buFont typeface="Wingdings" pitchFamily="2" charset="2"/>
              <a:buChar char="§"/>
              <a:tabLst>
                <a:tab pos="404813" algn="l"/>
              </a:tabLst>
            </a:pPr>
            <a:r>
              <a:rPr lang="en-US" sz="2200" kern="0" dirty="0"/>
              <a:t>President of SUNY ESF Student Chapter</a:t>
            </a:r>
          </a:p>
          <a:p>
            <a:pPr marL="404813" indent="-287338">
              <a:spcBef>
                <a:spcPts val="600"/>
              </a:spcBef>
              <a:spcAft>
                <a:spcPts val="600"/>
              </a:spcAft>
              <a:buClr>
                <a:srgbClr val="FFFF66"/>
              </a:buClr>
              <a:buSzTx/>
              <a:buFont typeface="Wingdings" pitchFamily="2" charset="2"/>
              <a:buChar char="§"/>
              <a:tabLst>
                <a:tab pos="404813" algn="l"/>
              </a:tabLst>
            </a:pPr>
            <a:r>
              <a:rPr lang="en-US" sz="2200" kern="0" dirty="0"/>
              <a:t>Worked at NYWEA Executive office </a:t>
            </a:r>
          </a:p>
          <a:p>
            <a:pPr marL="404813" indent="-287338">
              <a:spcBef>
                <a:spcPts val="600"/>
              </a:spcBef>
              <a:spcAft>
                <a:spcPts val="600"/>
              </a:spcAft>
              <a:buClr>
                <a:srgbClr val="FFFF66"/>
              </a:buClr>
              <a:buSzTx/>
              <a:buFont typeface="Wingdings" pitchFamily="2" charset="2"/>
              <a:buChar char="§"/>
              <a:tabLst>
                <a:tab pos="404813" algn="l"/>
              </a:tabLst>
            </a:pPr>
            <a:r>
              <a:rPr lang="en-US" sz="2200" kern="0" dirty="0"/>
              <a:t>Fundraised for and Organized trips to NYWEA Annual Conference and WEFTEC in New Orleans </a:t>
            </a:r>
          </a:p>
          <a:p>
            <a:pPr marL="404813" indent="-287338">
              <a:spcBef>
                <a:spcPts val="600"/>
              </a:spcBef>
              <a:spcAft>
                <a:spcPts val="600"/>
              </a:spcAft>
              <a:buClr>
                <a:srgbClr val="FFFF66"/>
              </a:buClr>
              <a:buSzTx/>
              <a:buFont typeface="Wingdings" pitchFamily="2" charset="2"/>
              <a:buChar char="§"/>
              <a:tabLst>
                <a:tab pos="404813" algn="l"/>
              </a:tabLst>
            </a:pPr>
            <a:r>
              <a:rPr lang="en-US" sz="2200" kern="0" dirty="0"/>
              <a:t>Organized Chapter Activities</a:t>
            </a:r>
          </a:p>
          <a:p>
            <a:pPr marL="404813" indent="-287338">
              <a:spcBef>
                <a:spcPts val="600"/>
              </a:spcBef>
              <a:spcAft>
                <a:spcPts val="600"/>
              </a:spcAft>
              <a:buClr>
                <a:srgbClr val="FFFF66"/>
              </a:buClr>
              <a:buSzTx/>
              <a:buFont typeface="Wingdings" pitchFamily="2" charset="2"/>
              <a:buChar char="§"/>
              <a:tabLst>
                <a:tab pos="404813" algn="l"/>
              </a:tabLst>
            </a:pPr>
            <a:r>
              <a:rPr lang="en-US" sz="2200" kern="0" dirty="0"/>
              <a:t>Prepares Chapter’s Annual Newsletter</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438400"/>
            <a:ext cx="2623121" cy="36729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87301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rrowheads="1"/>
          </p:cNvSpPr>
          <p:nvPr>
            <p:ph type="title"/>
          </p:nvPr>
        </p:nvSpPr>
        <p:spPr>
          <a:xfrm>
            <a:off x="457200" y="304800"/>
            <a:ext cx="8229600" cy="1143000"/>
          </a:xfrm>
        </p:spPr>
        <p:txBody>
          <a:bodyPr/>
          <a:lstStyle/>
          <a:p>
            <a:r>
              <a:rPr lang="en-US" dirty="0"/>
              <a:t>WEF Life Membership</a:t>
            </a:r>
          </a:p>
        </p:txBody>
      </p:sp>
      <p:sp>
        <p:nvSpPr>
          <p:cNvPr id="7" name="Rectangle 4"/>
          <p:cNvSpPr txBox="1">
            <a:spLocks noChangeArrowheads="1"/>
          </p:cNvSpPr>
          <p:nvPr/>
        </p:nvSpPr>
        <p:spPr bwMode="auto">
          <a:xfrm>
            <a:off x="2590800" y="1676400"/>
            <a:ext cx="6307444"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buFont typeface="Garamond" pitchFamily="18" charset="0"/>
              <a:buNone/>
              <a:tabLst>
                <a:tab pos="404813" algn="l"/>
              </a:tabLst>
            </a:pPr>
            <a:r>
              <a:rPr lang="en-US" b="1" kern="0" dirty="0">
                <a:solidFill>
                  <a:srgbClr val="99FF99"/>
                </a:solidFill>
              </a:rPr>
              <a:t>Gerald (Jerry) Hook</a:t>
            </a:r>
          </a:p>
          <a:p>
            <a:pPr marL="404813" indent="-287338">
              <a:buFont typeface="Garamond" pitchFamily="18" charset="0"/>
              <a:buNone/>
              <a:tabLst>
                <a:tab pos="404813" algn="l"/>
              </a:tabLst>
            </a:pPr>
            <a:endParaRPr lang="en-US" sz="1200" b="1" kern="0" dirty="0">
              <a:solidFill>
                <a:srgbClr val="99FF99"/>
              </a:solidFill>
            </a:endParaRP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Member of WEF and NYWEA Central Chapter since 1976</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Chair of NYWEA Program Committee for 10 years</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Served on WEF’s Residuals and Biosolids Committee</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Chair of WEF Program Committee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09800"/>
            <a:ext cx="2539701" cy="31746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500648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rrowheads="1"/>
          </p:cNvSpPr>
          <p:nvPr>
            <p:ph type="title"/>
          </p:nvPr>
        </p:nvSpPr>
        <p:spPr/>
        <p:txBody>
          <a:bodyPr/>
          <a:lstStyle/>
          <a:p>
            <a:r>
              <a:rPr lang="en-US" dirty="0"/>
              <a:t>Association Student Chapter Service Award</a:t>
            </a:r>
          </a:p>
        </p:txBody>
      </p:sp>
      <p:sp>
        <p:nvSpPr>
          <p:cNvPr id="208899" name="Rectangle 3"/>
          <p:cNvSpPr>
            <a:spLocks noGrp="1" noChangeArrowheads="1"/>
          </p:cNvSpPr>
          <p:nvPr>
            <p:ph idx="1"/>
          </p:nvPr>
        </p:nvSpPr>
        <p:spPr>
          <a:xfrm>
            <a:off x="457200" y="2209801"/>
            <a:ext cx="8229600" cy="2057400"/>
          </a:xfrm>
        </p:spPr>
        <p:txBody>
          <a:bodyPr/>
          <a:lstStyle/>
          <a:p>
            <a:pPr marL="0" indent="0" algn="ctr">
              <a:spcBef>
                <a:spcPct val="0"/>
              </a:spcBef>
              <a:buFont typeface="Garamond" pitchFamily="18" charset="0"/>
              <a:buNone/>
            </a:pPr>
            <a:r>
              <a:rPr lang="en-US" sz="3000" dirty="0"/>
              <a:t>This award recognizes the involvement of a student in a NYWEA Student Chapter</a:t>
            </a:r>
            <a:endParaRPr lang="en-US" sz="4500" dirty="0"/>
          </a:p>
        </p:txBody>
      </p:sp>
    </p:spTree>
    <p:extLst>
      <p:ext uri="{BB962C8B-B14F-4D97-AF65-F5344CB8AC3E}">
        <p14:creationId xmlns:p14="http://schemas.microsoft.com/office/powerpoint/2010/main" val="37728085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rrowheads="1"/>
          </p:cNvSpPr>
          <p:nvPr>
            <p:ph type="title"/>
          </p:nvPr>
        </p:nvSpPr>
        <p:spPr>
          <a:xfrm>
            <a:off x="457200" y="609600"/>
            <a:ext cx="8229600" cy="990600"/>
          </a:xfrm>
        </p:spPr>
        <p:txBody>
          <a:bodyPr/>
          <a:lstStyle/>
          <a:p>
            <a:r>
              <a:rPr lang="en-US" dirty="0"/>
              <a:t>Association Student Chapter Service Award</a:t>
            </a:r>
          </a:p>
        </p:txBody>
      </p:sp>
      <p:sp>
        <p:nvSpPr>
          <p:cNvPr id="6" name="Rectangle 4"/>
          <p:cNvSpPr txBox="1">
            <a:spLocks noChangeArrowheads="1"/>
          </p:cNvSpPr>
          <p:nvPr/>
        </p:nvSpPr>
        <p:spPr bwMode="auto">
          <a:xfrm>
            <a:off x="2480627" y="1981200"/>
            <a:ext cx="6370362" cy="472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buFont typeface="Garamond" pitchFamily="18" charset="0"/>
              <a:buNone/>
              <a:tabLst>
                <a:tab pos="404813" algn="l"/>
              </a:tabLst>
            </a:pPr>
            <a:r>
              <a:rPr lang="en-US" b="1" kern="0" dirty="0">
                <a:solidFill>
                  <a:srgbClr val="99FF99"/>
                </a:solidFill>
              </a:rPr>
              <a:t>Briana M. Fitzgerald</a:t>
            </a:r>
          </a:p>
          <a:p>
            <a:pPr marL="404813" indent="-287338">
              <a:spcBef>
                <a:spcPts val="600"/>
              </a:spcBef>
              <a:spcAft>
                <a:spcPts val="600"/>
              </a:spcAft>
              <a:buClr>
                <a:srgbClr val="FFFF66"/>
              </a:buClr>
              <a:buSzTx/>
              <a:buFont typeface="Wingdings" pitchFamily="2" charset="2"/>
              <a:buChar char="§"/>
              <a:tabLst>
                <a:tab pos="404813" algn="l"/>
              </a:tabLst>
            </a:pPr>
            <a:r>
              <a:rPr lang="en-US" sz="2200" kern="0" dirty="0"/>
              <a:t>Undergraduate at SUNY College of Environmental Science and Forestry</a:t>
            </a:r>
          </a:p>
          <a:p>
            <a:pPr marL="404813" indent="-287338">
              <a:spcBef>
                <a:spcPts val="600"/>
              </a:spcBef>
              <a:spcAft>
                <a:spcPts val="600"/>
              </a:spcAft>
              <a:buClr>
                <a:srgbClr val="FFFF66"/>
              </a:buClr>
              <a:buSzTx/>
              <a:buFont typeface="Wingdings" pitchFamily="2" charset="2"/>
              <a:buChar char="§"/>
              <a:tabLst>
                <a:tab pos="404813" algn="l"/>
              </a:tabLst>
            </a:pPr>
            <a:r>
              <a:rPr lang="en-US" sz="2200" kern="0" dirty="0"/>
              <a:t>Secretary of Student Chapter</a:t>
            </a:r>
          </a:p>
          <a:p>
            <a:pPr marL="404813" indent="-287338">
              <a:spcBef>
                <a:spcPts val="600"/>
              </a:spcBef>
              <a:spcAft>
                <a:spcPts val="600"/>
              </a:spcAft>
              <a:buClr>
                <a:srgbClr val="FFFF66"/>
              </a:buClr>
              <a:buSzTx/>
              <a:buFont typeface="Wingdings" pitchFamily="2" charset="2"/>
              <a:buChar char="§"/>
              <a:tabLst>
                <a:tab pos="404813" algn="l"/>
              </a:tabLst>
            </a:pPr>
            <a:r>
              <a:rPr lang="en-US" sz="2200" kern="0" dirty="0"/>
              <a:t>Supports Chapter activities including coordinating biweekly event planning as well as coordinating speaker and service projects</a:t>
            </a:r>
          </a:p>
          <a:p>
            <a:pPr marL="404813" indent="-287338">
              <a:spcBef>
                <a:spcPts val="600"/>
              </a:spcBef>
              <a:spcAft>
                <a:spcPts val="600"/>
              </a:spcAft>
              <a:buClr>
                <a:srgbClr val="FFFF66"/>
              </a:buClr>
              <a:buSzTx/>
              <a:buFont typeface="Wingdings" pitchFamily="2" charset="2"/>
              <a:buChar char="§"/>
              <a:tabLst>
                <a:tab pos="404813" algn="l"/>
              </a:tabLst>
            </a:pPr>
            <a:r>
              <a:rPr lang="en-US" sz="2200" kern="0" dirty="0"/>
              <a:t>Intern at NYWEA Executive Office</a:t>
            </a:r>
          </a:p>
          <a:p>
            <a:pPr marL="404813" indent="-287338">
              <a:spcBef>
                <a:spcPts val="600"/>
              </a:spcBef>
              <a:spcAft>
                <a:spcPts val="600"/>
              </a:spcAft>
              <a:buClr>
                <a:srgbClr val="FFFF66"/>
              </a:buClr>
              <a:buSzTx/>
              <a:buFont typeface="Wingdings" pitchFamily="2" charset="2"/>
              <a:buChar char="§"/>
              <a:tabLst>
                <a:tab pos="404813" algn="l"/>
              </a:tabLst>
            </a:pPr>
            <a:endParaRPr lang="en-US" sz="2200" kern="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9533" t="4444" r="22685" b="36666"/>
          <a:stretch/>
        </p:blipFill>
        <p:spPr>
          <a:xfrm>
            <a:off x="76200" y="2514600"/>
            <a:ext cx="2530415"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361360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rrowheads="1"/>
          </p:cNvSpPr>
          <p:nvPr>
            <p:ph type="title"/>
          </p:nvPr>
        </p:nvSpPr>
        <p:spPr>
          <a:xfrm>
            <a:off x="457200" y="609600"/>
            <a:ext cx="8229600" cy="990600"/>
          </a:xfrm>
        </p:spPr>
        <p:txBody>
          <a:bodyPr/>
          <a:lstStyle/>
          <a:p>
            <a:r>
              <a:rPr lang="en-US" dirty="0"/>
              <a:t>Association Student Chapter Service Award</a:t>
            </a:r>
          </a:p>
        </p:txBody>
      </p:sp>
      <p:sp>
        <p:nvSpPr>
          <p:cNvPr id="6" name="Rectangle 4"/>
          <p:cNvSpPr txBox="1">
            <a:spLocks noChangeArrowheads="1"/>
          </p:cNvSpPr>
          <p:nvPr/>
        </p:nvSpPr>
        <p:spPr bwMode="auto">
          <a:xfrm>
            <a:off x="2667000" y="2057400"/>
            <a:ext cx="6370362" cy="449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buFont typeface="Garamond" pitchFamily="18" charset="0"/>
              <a:buNone/>
              <a:tabLst>
                <a:tab pos="404813" algn="l"/>
              </a:tabLst>
            </a:pPr>
            <a:r>
              <a:rPr lang="en-US" b="1" kern="0" dirty="0">
                <a:solidFill>
                  <a:srgbClr val="99FF99"/>
                </a:solidFill>
              </a:rPr>
              <a:t>Luiza Molohides</a:t>
            </a:r>
          </a:p>
          <a:p>
            <a:pPr marL="404813" indent="-287338">
              <a:spcBef>
                <a:spcPts val="600"/>
              </a:spcBef>
              <a:spcAft>
                <a:spcPts val="600"/>
              </a:spcAft>
              <a:buClr>
                <a:srgbClr val="FFFF66"/>
              </a:buClr>
              <a:buSzTx/>
              <a:buFont typeface="Wingdings" pitchFamily="2" charset="2"/>
              <a:buChar char="§"/>
              <a:tabLst>
                <a:tab pos="404813" algn="l"/>
              </a:tabLst>
            </a:pPr>
            <a:r>
              <a:rPr lang="en-US" sz="2200" kern="0" dirty="0"/>
              <a:t>Undergraduate student at City College of New York</a:t>
            </a:r>
          </a:p>
          <a:p>
            <a:pPr marL="404813" indent="-287338">
              <a:spcBef>
                <a:spcPts val="600"/>
              </a:spcBef>
              <a:spcAft>
                <a:spcPts val="600"/>
              </a:spcAft>
              <a:buClr>
                <a:srgbClr val="FFFF66"/>
              </a:buClr>
              <a:buSzTx/>
              <a:buFont typeface="Wingdings" pitchFamily="2" charset="2"/>
              <a:buChar char="§"/>
              <a:tabLst>
                <a:tab pos="404813" algn="l"/>
              </a:tabLst>
            </a:pPr>
            <a:r>
              <a:rPr lang="en-US" sz="2200" kern="0" dirty="0"/>
              <a:t>Member of NYWEA CCNY Chapter and served as past President and Mentor of the Executive Board</a:t>
            </a:r>
          </a:p>
          <a:p>
            <a:pPr marL="404813" indent="-287338">
              <a:spcBef>
                <a:spcPts val="600"/>
              </a:spcBef>
              <a:spcAft>
                <a:spcPts val="600"/>
              </a:spcAft>
              <a:buClr>
                <a:srgbClr val="FFFF66"/>
              </a:buClr>
              <a:buSzTx/>
              <a:buFont typeface="Wingdings" pitchFamily="2" charset="2"/>
              <a:buChar char="§"/>
              <a:tabLst>
                <a:tab pos="404813" algn="l"/>
              </a:tabLst>
            </a:pPr>
            <a:r>
              <a:rPr lang="en-US" sz="2200" kern="0" dirty="0"/>
              <a:t>Organized field trips to Newtown Creek WWTP, Five Borough Complex, and Singlecut Beersmith Brewery</a:t>
            </a:r>
          </a:p>
          <a:p>
            <a:pPr marL="404813" indent="-287338">
              <a:spcBef>
                <a:spcPts val="600"/>
              </a:spcBef>
              <a:spcAft>
                <a:spcPts val="600"/>
              </a:spcAft>
              <a:buClr>
                <a:srgbClr val="FFFF66"/>
              </a:buClr>
              <a:buSzTx/>
              <a:buFont typeface="Wingdings" pitchFamily="2" charset="2"/>
              <a:buChar char="§"/>
              <a:tabLst>
                <a:tab pos="404813" algn="l"/>
              </a:tabLst>
            </a:pPr>
            <a:r>
              <a:rPr lang="en-US" sz="2200" kern="0" dirty="0"/>
              <a:t>Coordinated fundraising events as well as events with other organizations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333" t="2222" r="18334" b="36666"/>
          <a:stretch/>
        </p:blipFill>
        <p:spPr>
          <a:xfrm>
            <a:off x="192578" y="2514600"/>
            <a:ext cx="2474422"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138407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rrowheads="1"/>
          </p:cNvSpPr>
          <p:nvPr>
            <p:ph type="title"/>
          </p:nvPr>
        </p:nvSpPr>
        <p:spPr/>
        <p:txBody>
          <a:bodyPr/>
          <a:lstStyle/>
          <a:p>
            <a:r>
              <a:rPr lang="en-US" dirty="0"/>
              <a:t>Student Paper Presentation Award</a:t>
            </a:r>
          </a:p>
        </p:txBody>
      </p:sp>
      <p:sp>
        <p:nvSpPr>
          <p:cNvPr id="208899" name="Rectangle 3"/>
          <p:cNvSpPr>
            <a:spLocks noGrp="1" noChangeArrowheads="1"/>
          </p:cNvSpPr>
          <p:nvPr>
            <p:ph idx="1"/>
          </p:nvPr>
        </p:nvSpPr>
        <p:spPr>
          <a:xfrm>
            <a:off x="457200" y="2209801"/>
            <a:ext cx="8229600" cy="2057400"/>
          </a:xfrm>
        </p:spPr>
        <p:txBody>
          <a:bodyPr/>
          <a:lstStyle/>
          <a:p>
            <a:pPr marL="0" indent="0" algn="ctr">
              <a:lnSpc>
                <a:spcPct val="90000"/>
              </a:lnSpc>
              <a:spcBef>
                <a:spcPct val="0"/>
              </a:spcBef>
              <a:buFont typeface="Garamond" pitchFamily="18" charset="0"/>
              <a:buNone/>
            </a:pPr>
            <a:r>
              <a:rPr lang="en-US" sz="3000" dirty="0"/>
              <a:t>This award recognizes the winners of the student paper competition</a:t>
            </a:r>
            <a:endParaRPr lang="en-US" sz="4500" dirty="0"/>
          </a:p>
        </p:txBody>
      </p:sp>
    </p:spTree>
    <p:extLst>
      <p:ext uri="{BB962C8B-B14F-4D97-AF65-F5344CB8AC3E}">
        <p14:creationId xmlns:p14="http://schemas.microsoft.com/office/powerpoint/2010/main" val="22480500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295400"/>
          </a:xfrm>
        </p:spPr>
        <p:txBody>
          <a:bodyPr/>
          <a:lstStyle/>
          <a:p>
            <a:r>
              <a:rPr lang="en-US" dirty="0"/>
              <a:t>Lucy Grassano Operator Scholarship Recipients</a:t>
            </a:r>
          </a:p>
        </p:txBody>
      </p:sp>
      <p:sp>
        <p:nvSpPr>
          <p:cNvPr id="3" name="Content Placeholder 2"/>
          <p:cNvSpPr>
            <a:spLocks noGrp="1"/>
          </p:cNvSpPr>
          <p:nvPr>
            <p:ph idx="1"/>
          </p:nvPr>
        </p:nvSpPr>
        <p:spPr>
          <a:xfrm>
            <a:off x="449179" y="1752600"/>
            <a:ext cx="8229600" cy="4678363"/>
          </a:xfrm>
        </p:spPr>
        <p:txBody>
          <a:bodyPr/>
          <a:lstStyle/>
          <a:p>
            <a:r>
              <a:rPr lang="en-US" dirty="0"/>
              <a:t>Add names</a:t>
            </a:r>
          </a:p>
        </p:txBody>
      </p:sp>
    </p:spTree>
    <p:extLst>
      <p:ext uri="{BB962C8B-B14F-4D97-AF65-F5344CB8AC3E}">
        <p14:creationId xmlns:p14="http://schemas.microsoft.com/office/powerpoint/2010/main" val="30746016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rrowheads="1"/>
          </p:cNvSpPr>
          <p:nvPr>
            <p:ph type="title"/>
          </p:nvPr>
        </p:nvSpPr>
        <p:spPr>
          <a:xfrm>
            <a:off x="457200" y="79375"/>
            <a:ext cx="8229600" cy="1139825"/>
          </a:xfrm>
        </p:spPr>
        <p:txBody>
          <a:bodyPr/>
          <a:lstStyle/>
          <a:p>
            <a:r>
              <a:rPr lang="en-US" dirty="0"/>
              <a:t>Long Standing Members</a:t>
            </a:r>
          </a:p>
        </p:txBody>
      </p:sp>
      <p:sp>
        <p:nvSpPr>
          <p:cNvPr id="208899" name="Rectangle 3"/>
          <p:cNvSpPr>
            <a:spLocks noGrp="1" noChangeArrowheads="1"/>
          </p:cNvSpPr>
          <p:nvPr>
            <p:ph idx="1"/>
          </p:nvPr>
        </p:nvSpPr>
        <p:spPr>
          <a:xfrm>
            <a:off x="457200" y="2209801"/>
            <a:ext cx="8229600" cy="2057400"/>
          </a:xfrm>
        </p:spPr>
        <p:txBody>
          <a:bodyPr/>
          <a:lstStyle/>
          <a:p>
            <a:pPr marL="0" indent="0" algn="ctr">
              <a:lnSpc>
                <a:spcPct val="90000"/>
              </a:lnSpc>
              <a:spcBef>
                <a:spcPct val="0"/>
              </a:spcBef>
              <a:buFont typeface="Garamond" pitchFamily="18" charset="0"/>
              <a:buNone/>
            </a:pPr>
            <a:endParaRPr lang="en-US" sz="3000" dirty="0"/>
          </a:p>
          <a:p>
            <a:pPr marL="0" indent="0" algn="ctr">
              <a:lnSpc>
                <a:spcPct val="90000"/>
              </a:lnSpc>
              <a:spcBef>
                <a:spcPct val="0"/>
              </a:spcBef>
              <a:buFont typeface="Garamond" pitchFamily="18" charset="0"/>
              <a:buNone/>
            </a:pPr>
            <a:endParaRPr lang="en-US" sz="3000" dirty="0"/>
          </a:p>
          <a:p>
            <a:pPr marL="0" indent="0" algn="ctr">
              <a:lnSpc>
                <a:spcPct val="90000"/>
              </a:lnSpc>
              <a:spcBef>
                <a:spcPct val="0"/>
              </a:spcBef>
              <a:buFont typeface="Garamond" pitchFamily="18" charset="0"/>
              <a:buNone/>
            </a:pPr>
            <a:endParaRPr lang="en-US" sz="3000" dirty="0"/>
          </a:p>
        </p:txBody>
      </p:sp>
      <p:sp>
        <p:nvSpPr>
          <p:cNvPr id="4" name="Text Box 11"/>
          <p:cNvSpPr txBox="1">
            <a:spLocks noChangeArrowheads="1"/>
          </p:cNvSpPr>
          <p:nvPr/>
        </p:nvSpPr>
        <p:spPr bwMode="auto">
          <a:xfrm>
            <a:off x="76200" y="1828800"/>
            <a:ext cx="9067800" cy="4419599"/>
          </a:xfrm>
          <a:prstGeom prst="rect">
            <a:avLst/>
          </a:prstGeom>
          <a:noFill/>
          <a:ln w="9525">
            <a:noFill/>
            <a:miter lim="800000"/>
            <a:headEnd/>
            <a:tailEnd/>
          </a:ln>
          <a:effectLst/>
        </p:spPr>
        <p:txBody>
          <a:bodyPr wrap="square" lIns="0" tIns="0" rIns="0" bIns="0" numCol="4" spcCol="0">
            <a:normAutofit fontScale="70000" lnSpcReduction="20000"/>
          </a:bodyPr>
          <a:lstStyle/>
          <a:p>
            <a:pPr algn="ctr" defTabSz="457200">
              <a:lnSpc>
                <a:spcPct val="120000"/>
              </a:lnSpc>
              <a:spcBef>
                <a:spcPts val="0"/>
              </a:spcBef>
            </a:pPr>
            <a:r>
              <a:rPr lang="en-US" sz="2100" b="1" u="sng" dirty="0">
                <a:solidFill>
                  <a:srgbClr val="99FF99"/>
                </a:solidFill>
                <a:latin typeface="+mj-lt"/>
              </a:rPr>
              <a:t>60 YEARS </a:t>
            </a:r>
          </a:p>
          <a:p>
            <a:pPr algn="ctr" defTabSz="457200">
              <a:lnSpc>
                <a:spcPct val="120000"/>
              </a:lnSpc>
              <a:spcBef>
                <a:spcPts val="0"/>
              </a:spcBef>
            </a:pPr>
            <a:r>
              <a:rPr lang="en-US" sz="2300" dirty="0">
                <a:solidFill>
                  <a:srgbClr val="99FF99"/>
                </a:solidFill>
                <a:latin typeface="+mj-lt"/>
              </a:rPr>
              <a:t>Robert J. Ganley</a:t>
            </a:r>
          </a:p>
          <a:p>
            <a:pPr algn="ctr" defTabSz="457200">
              <a:lnSpc>
                <a:spcPct val="120000"/>
              </a:lnSpc>
              <a:spcBef>
                <a:spcPts val="0"/>
              </a:spcBef>
            </a:pPr>
            <a:endParaRPr lang="en-US" sz="2100" b="1" u="sng" dirty="0">
              <a:solidFill>
                <a:srgbClr val="99FF99"/>
              </a:solidFill>
              <a:latin typeface="+mj-lt"/>
            </a:endParaRPr>
          </a:p>
          <a:p>
            <a:pPr algn="ctr" defTabSz="457200">
              <a:lnSpc>
                <a:spcPct val="120000"/>
              </a:lnSpc>
              <a:spcBef>
                <a:spcPts val="0"/>
              </a:spcBef>
            </a:pPr>
            <a:r>
              <a:rPr lang="en-US" sz="2100" b="1" u="sng" dirty="0">
                <a:solidFill>
                  <a:srgbClr val="99FF99"/>
                </a:solidFill>
                <a:latin typeface="+mj-lt"/>
              </a:rPr>
              <a:t>50 YEARS</a:t>
            </a:r>
          </a:p>
          <a:p>
            <a:pPr algn="ctr" defTabSz="457200">
              <a:lnSpc>
                <a:spcPct val="120000"/>
              </a:lnSpc>
              <a:spcBef>
                <a:spcPts val="0"/>
              </a:spcBef>
            </a:pPr>
            <a:r>
              <a:rPr lang="en-US" sz="2300" dirty="0">
                <a:solidFill>
                  <a:srgbClr val="99FF99"/>
                </a:solidFill>
                <a:latin typeface="+mj-lt"/>
              </a:rPr>
              <a:t>Lawrence Clare</a:t>
            </a:r>
          </a:p>
          <a:p>
            <a:pPr algn="ctr" defTabSz="457200">
              <a:lnSpc>
                <a:spcPct val="120000"/>
              </a:lnSpc>
              <a:spcBef>
                <a:spcPts val="0"/>
              </a:spcBef>
            </a:pPr>
            <a:r>
              <a:rPr lang="en-US" sz="2300" dirty="0">
                <a:solidFill>
                  <a:srgbClr val="99FF99"/>
                </a:solidFill>
                <a:latin typeface="+mj-lt"/>
              </a:rPr>
              <a:t>George Kehrberger</a:t>
            </a:r>
          </a:p>
          <a:p>
            <a:pPr algn="ctr" defTabSz="457200">
              <a:lnSpc>
                <a:spcPct val="120000"/>
              </a:lnSpc>
              <a:spcBef>
                <a:spcPts val="0"/>
              </a:spcBef>
            </a:pPr>
            <a:r>
              <a:rPr lang="en-US" sz="2300" dirty="0">
                <a:solidFill>
                  <a:srgbClr val="99FF99"/>
                </a:solidFill>
                <a:latin typeface="+mj-lt"/>
              </a:rPr>
              <a:t>Harold Kohlmann</a:t>
            </a:r>
          </a:p>
          <a:p>
            <a:pPr algn="ctr" defTabSz="457200">
              <a:lnSpc>
                <a:spcPct val="120000"/>
              </a:lnSpc>
              <a:spcBef>
                <a:spcPts val="0"/>
              </a:spcBef>
            </a:pPr>
            <a:r>
              <a:rPr lang="en-US" sz="2300" dirty="0">
                <a:solidFill>
                  <a:srgbClr val="99FF99"/>
                </a:solidFill>
                <a:latin typeface="+mj-lt"/>
              </a:rPr>
              <a:t>William D. Smith</a:t>
            </a:r>
          </a:p>
          <a:p>
            <a:pPr algn="ctr" defTabSz="457200">
              <a:lnSpc>
                <a:spcPct val="120000"/>
              </a:lnSpc>
              <a:spcBef>
                <a:spcPts val="0"/>
              </a:spcBef>
            </a:pPr>
            <a:r>
              <a:rPr lang="en-US" sz="2300" dirty="0">
                <a:solidFill>
                  <a:srgbClr val="99FF99"/>
                </a:solidFill>
                <a:latin typeface="+mj-lt"/>
              </a:rPr>
              <a:t>John Yessis</a:t>
            </a:r>
          </a:p>
          <a:p>
            <a:pPr algn="ctr" defTabSz="457200">
              <a:lnSpc>
                <a:spcPct val="120000"/>
              </a:lnSpc>
              <a:spcBef>
                <a:spcPts val="0"/>
              </a:spcBef>
            </a:pPr>
            <a:r>
              <a:rPr lang="en-US" sz="2100" b="1" u="sng" dirty="0">
                <a:solidFill>
                  <a:srgbClr val="99FF99"/>
                </a:solidFill>
                <a:latin typeface="+mj-lt"/>
              </a:rPr>
              <a:t> </a:t>
            </a:r>
          </a:p>
          <a:p>
            <a:pPr algn="ctr" defTabSz="457200">
              <a:lnSpc>
                <a:spcPct val="120000"/>
              </a:lnSpc>
              <a:spcBef>
                <a:spcPts val="0"/>
              </a:spcBef>
            </a:pPr>
            <a:r>
              <a:rPr lang="en-US" sz="2100" b="1" u="sng" dirty="0">
                <a:solidFill>
                  <a:srgbClr val="99FF99"/>
                </a:solidFill>
                <a:latin typeface="+mj-lt"/>
              </a:rPr>
              <a:t>40 YEARS </a:t>
            </a:r>
          </a:p>
          <a:p>
            <a:pPr algn="ctr" defTabSz="457200">
              <a:lnSpc>
                <a:spcPct val="120000"/>
              </a:lnSpc>
              <a:spcBef>
                <a:spcPts val="0"/>
              </a:spcBef>
            </a:pPr>
            <a:r>
              <a:rPr lang="en-US" sz="2300" dirty="0">
                <a:solidFill>
                  <a:srgbClr val="99FF99"/>
                </a:solidFill>
                <a:latin typeface="+mj-lt"/>
              </a:rPr>
              <a:t>Robert Elliot</a:t>
            </a:r>
          </a:p>
          <a:p>
            <a:pPr algn="ctr" defTabSz="457200">
              <a:lnSpc>
                <a:spcPct val="120000"/>
              </a:lnSpc>
              <a:spcBef>
                <a:spcPts val="0"/>
              </a:spcBef>
            </a:pPr>
            <a:r>
              <a:rPr lang="en-US" sz="2300" dirty="0">
                <a:solidFill>
                  <a:srgbClr val="99FF99"/>
                </a:solidFill>
                <a:latin typeface="+mj-lt"/>
              </a:rPr>
              <a:t>Martin Enseliet</a:t>
            </a:r>
          </a:p>
          <a:p>
            <a:pPr algn="ctr" defTabSz="457200">
              <a:lnSpc>
                <a:spcPct val="120000"/>
              </a:lnSpc>
              <a:spcBef>
                <a:spcPts val="0"/>
              </a:spcBef>
            </a:pPr>
            <a:r>
              <a:rPr lang="en-US" sz="2300" dirty="0">
                <a:solidFill>
                  <a:srgbClr val="99FF99"/>
                </a:solidFill>
                <a:latin typeface="+mj-lt"/>
              </a:rPr>
              <a:t>Krishamurthy Gopala-</a:t>
            </a:r>
            <a:r>
              <a:rPr lang="en-US" sz="2300" dirty="0" err="1">
                <a:solidFill>
                  <a:srgbClr val="99FF99"/>
                </a:solidFill>
                <a:latin typeface="+mj-lt"/>
              </a:rPr>
              <a:t>krishnan</a:t>
            </a:r>
            <a:endParaRPr lang="en-US" sz="2300" dirty="0">
              <a:solidFill>
                <a:srgbClr val="99FF99"/>
              </a:solidFill>
              <a:latin typeface="+mj-lt"/>
            </a:endParaRPr>
          </a:p>
          <a:p>
            <a:pPr algn="ctr" defTabSz="457200">
              <a:lnSpc>
                <a:spcPct val="120000"/>
              </a:lnSpc>
              <a:spcBef>
                <a:spcPts val="0"/>
              </a:spcBef>
            </a:pPr>
            <a:r>
              <a:rPr lang="en-US" sz="2300" dirty="0">
                <a:solidFill>
                  <a:srgbClr val="99FF99"/>
                </a:solidFill>
                <a:latin typeface="+mj-lt"/>
              </a:rPr>
              <a:t>Edwin </a:t>
            </a:r>
            <a:r>
              <a:rPr lang="en-US" sz="2300" dirty="0" err="1">
                <a:solidFill>
                  <a:srgbClr val="99FF99"/>
                </a:solidFill>
                <a:latin typeface="+mj-lt"/>
              </a:rPr>
              <a:t>Kipp</a:t>
            </a:r>
            <a:endParaRPr lang="en-US" sz="2300" dirty="0">
              <a:solidFill>
                <a:srgbClr val="99FF99"/>
              </a:solidFill>
              <a:latin typeface="+mj-lt"/>
            </a:endParaRPr>
          </a:p>
          <a:p>
            <a:pPr algn="ctr" defTabSz="457200">
              <a:lnSpc>
                <a:spcPct val="120000"/>
              </a:lnSpc>
              <a:spcBef>
                <a:spcPts val="0"/>
              </a:spcBef>
            </a:pPr>
            <a:r>
              <a:rPr lang="en-US" sz="2300" dirty="0">
                <a:solidFill>
                  <a:srgbClr val="99FF99"/>
                </a:solidFill>
                <a:latin typeface="+mj-lt"/>
              </a:rPr>
              <a:t>Mark Pritchard</a:t>
            </a:r>
          </a:p>
          <a:p>
            <a:pPr algn="ctr" defTabSz="457200">
              <a:lnSpc>
                <a:spcPct val="120000"/>
              </a:lnSpc>
              <a:spcBef>
                <a:spcPts val="0"/>
              </a:spcBef>
            </a:pPr>
            <a:r>
              <a:rPr lang="en-US" sz="2300" dirty="0">
                <a:solidFill>
                  <a:srgbClr val="99FF99"/>
                </a:solidFill>
                <a:latin typeface="+mj-lt"/>
              </a:rPr>
              <a:t>Terence Sharp</a:t>
            </a:r>
          </a:p>
          <a:p>
            <a:pPr algn="ctr" defTabSz="457200">
              <a:lnSpc>
                <a:spcPct val="120000"/>
              </a:lnSpc>
              <a:spcBef>
                <a:spcPts val="0"/>
              </a:spcBef>
            </a:pPr>
            <a:r>
              <a:rPr lang="en-US" sz="2300" dirty="0">
                <a:solidFill>
                  <a:srgbClr val="99FF99"/>
                </a:solidFill>
                <a:latin typeface="+mj-lt"/>
              </a:rPr>
              <a:t>Bert Stipe</a:t>
            </a:r>
          </a:p>
          <a:p>
            <a:pPr algn="ctr" defTabSz="457200">
              <a:lnSpc>
                <a:spcPct val="120000"/>
              </a:lnSpc>
              <a:spcBef>
                <a:spcPts val="0"/>
              </a:spcBef>
            </a:pPr>
            <a:r>
              <a:rPr lang="en-US" sz="2300" dirty="0">
                <a:solidFill>
                  <a:srgbClr val="99FF99"/>
                </a:solidFill>
                <a:latin typeface="+mj-lt"/>
              </a:rPr>
              <a:t>Benjamin Wright</a:t>
            </a:r>
          </a:p>
          <a:p>
            <a:pPr algn="ctr" defTabSz="457200">
              <a:lnSpc>
                <a:spcPct val="120000"/>
              </a:lnSpc>
              <a:spcBef>
                <a:spcPts val="0"/>
              </a:spcBef>
            </a:pPr>
            <a:endParaRPr lang="en-US" sz="2100" b="1" u="sng" dirty="0">
              <a:solidFill>
                <a:srgbClr val="99FF99"/>
              </a:solidFill>
              <a:latin typeface="+mj-lt"/>
            </a:endParaRPr>
          </a:p>
          <a:p>
            <a:pPr algn="ctr" defTabSz="457200">
              <a:lnSpc>
                <a:spcPct val="120000"/>
              </a:lnSpc>
              <a:spcBef>
                <a:spcPts val="0"/>
              </a:spcBef>
            </a:pPr>
            <a:r>
              <a:rPr lang="en-US" sz="2100" b="1" u="sng" dirty="0">
                <a:solidFill>
                  <a:srgbClr val="99FF99"/>
                </a:solidFill>
                <a:latin typeface="+mj-lt"/>
              </a:rPr>
              <a:t>30 YEARS </a:t>
            </a:r>
          </a:p>
          <a:p>
            <a:pPr algn="ctr" defTabSz="457200">
              <a:lnSpc>
                <a:spcPct val="120000"/>
              </a:lnSpc>
              <a:spcBef>
                <a:spcPts val="0"/>
              </a:spcBef>
            </a:pPr>
            <a:r>
              <a:rPr lang="en-US" sz="2300" dirty="0">
                <a:solidFill>
                  <a:srgbClr val="99FF99"/>
                </a:solidFill>
                <a:latin typeface="+mj-lt"/>
              </a:rPr>
              <a:t>Diego </a:t>
            </a:r>
            <a:r>
              <a:rPr lang="en-US" sz="2300" dirty="0" err="1">
                <a:solidFill>
                  <a:srgbClr val="99FF99"/>
                </a:solidFill>
                <a:latin typeface="+mj-lt"/>
              </a:rPr>
              <a:t>Alaimo</a:t>
            </a:r>
            <a:endParaRPr lang="en-US" sz="2300" dirty="0">
              <a:solidFill>
                <a:srgbClr val="99FF99"/>
              </a:solidFill>
              <a:latin typeface="+mj-lt"/>
            </a:endParaRPr>
          </a:p>
          <a:p>
            <a:pPr algn="ctr" defTabSz="457200">
              <a:lnSpc>
                <a:spcPct val="120000"/>
              </a:lnSpc>
              <a:spcBef>
                <a:spcPts val="0"/>
              </a:spcBef>
            </a:pPr>
            <a:r>
              <a:rPr lang="en-US" sz="2300" dirty="0">
                <a:solidFill>
                  <a:srgbClr val="99FF99"/>
                </a:solidFill>
                <a:latin typeface="+mj-lt"/>
              </a:rPr>
              <a:t>John Amend</a:t>
            </a:r>
          </a:p>
          <a:p>
            <a:pPr algn="ctr" defTabSz="457200">
              <a:lnSpc>
                <a:spcPct val="120000"/>
              </a:lnSpc>
              <a:spcBef>
                <a:spcPts val="0"/>
              </a:spcBef>
            </a:pPr>
            <a:r>
              <a:rPr lang="en-US" sz="2300" dirty="0">
                <a:solidFill>
                  <a:srgbClr val="99FF99"/>
                </a:solidFill>
                <a:latin typeface="+mj-lt"/>
              </a:rPr>
              <a:t>Timothy Conroy</a:t>
            </a:r>
          </a:p>
          <a:p>
            <a:pPr algn="ctr" defTabSz="457200">
              <a:lnSpc>
                <a:spcPct val="120000"/>
              </a:lnSpc>
              <a:spcBef>
                <a:spcPts val="0"/>
              </a:spcBef>
            </a:pPr>
            <a:r>
              <a:rPr lang="en-US" sz="2300" dirty="0">
                <a:solidFill>
                  <a:srgbClr val="99FF99"/>
                </a:solidFill>
                <a:latin typeface="+mj-lt"/>
              </a:rPr>
              <a:t>Anthony Coppola</a:t>
            </a:r>
          </a:p>
          <a:p>
            <a:pPr algn="ctr" defTabSz="457200">
              <a:lnSpc>
                <a:spcPct val="120000"/>
              </a:lnSpc>
              <a:spcBef>
                <a:spcPts val="0"/>
              </a:spcBef>
            </a:pPr>
            <a:r>
              <a:rPr lang="en-US" sz="2300" dirty="0">
                <a:solidFill>
                  <a:srgbClr val="99FF99"/>
                </a:solidFill>
                <a:latin typeface="+mj-lt"/>
              </a:rPr>
              <a:t>William </a:t>
            </a:r>
            <a:r>
              <a:rPr lang="en-US" sz="2300" dirty="0" err="1">
                <a:solidFill>
                  <a:srgbClr val="99FF99"/>
                </a:solidFill>
                <a:latin typeface="+mj-lt"/>
              </a:rPr>
              <a:t>Davignon</a:t>
            </a:r>
            <a:endParaRPr lang="en-US" sz="2300" dirty="0">
              <a:solidFill>
                <a:srgbClr val="99FF99"/>
              </a:solidFill>
              <a:latin typeface="+mj-lt"/>
            </a:endParaRPr>
          </a:p>
          <a:p>
            <a:pPr algn="ctr" defTabSz="457200">
              <a:lnSpc>
                <a:spcPct val="120000"/>
              </a:lnSpc>
              <a:spcBef>
                <a:spcPts val="0"/>
              </a:spcBef>
            </a:pPr>
            <a:r>
              <a:rPr lang="en-US" sz="2300" dirty="0">
                <a:solidFill>
                  <a:srgbClr val="99FF99"/>
                </a:solidFill>
                <a:latin typeface="+mj-lt"/>
              </a:rPr>
              <a:t>John Fortin</a:t>
            </a:r>
          </a:p>
          <a:p>
            <a:pPr algn="ctr" defTabSz="457200">
              <a:lnSpc>
                <a:spcPct val="120000"/>
              </a:lnSpc>
              <a:spcBef>
                <a:spcPts val="0"/>
              </a:spcBef>
            </a:pPr>
            <a:r>
              <a:rPr lang="en-US" sz="2300" dirty="0">
                <a:solidFill>
                  <a:srgbClr val="99FF99"/>
                </a:solidFill>
                <a:latin typeface="+mj-lt"/>
              </a:rPr>
              <a:t>Donald </a:t>
            </a:r>
            <a:r>
              <a:rPr lang="en-US" sz="2300" dirty="0" err="1">
                <a:solidFill>
                  <a:srgbClr val="99FF99"/>
                </a:solidFill>
                <a:latin typeface="+mj-lt"/>
              </a:rPr>
              <a:t>Gallerani</a:t>
            </a:r>
            <a:endParaRPr lang="en-US" sz="2300" dirty="0">
              <a:solidFill>
                <a:srgbClr val="99FF99"/>
              </a:solidFill>
              <a:latin typeface="+mj-lt"/>
            </a:endParaRPr>
          </a:p>
          <a:p>
            <a:pPr algn="ctr" defTabSz="457200">
              <a:lnSpc>
                <a:spcPct val="120000"/>
              </a:lnSpc>
              <a:spcBef>
                <a:spcPts val="0"/>
              </a:spcBef>
            </a:pPr>
            <a:r>
              <a:rPr lang="en-US" sz="2300" dirty="0">
                <a:solidFill>
                  <a:srgbClr val="99FF99"/>
                </a:solidFill>
                <a:latin typeface="+mj-lt"/>
              </a:rPr>
              <a:t>Lowell </a:t>
            </a:r>
            <a:r>
              <a:rPr lang="en-US" sz="2300" dirty="0" err="1">
                <a:solidFill>
                  <a:srgbClr val="99FF99"/>
                </a:solidFill>
                <a:latin typeface="+mj-lt"/>
              </a:rPr>
              <a:t>Kachalsky</a:t>
            </a:r>
            <a:endParaRPr lang="en-US" sz="2300" dirty="0">
              <a:solidFill>
                <a:srgbClr val="99FF99"/>
              </a:solidFill>
              <a:latin typeface="+mj-lt"/>
            </a:endParaRPr>
          </a:p>
          <a:p>
            <a:pPr algn="ctr" defTabSz="457200">
              <a:lnSpc>
                <a:spcPct val="120000"/>
              </a:lnSpc>
              <a:spcBef>
                <a:spcPts val="0"/>
              </a:spcBef>
            </a:pPr>
            <a:r>
              <a:rPr lang="en-US" sz="2300" dirty="0">
                <a:solidFill>
                  <a:srgbClr val="99FF99"/>
                </a:solidFill>
                <a:latin typeface="+mj-lt"/>
              </a:rPr>
              <a:t>Robert Knecht</a:t>
            </a:r>
          </a:p>
          <a:p>
            <a:pPr algn="ctr" defTabSz="457200">
              <a:lnSpc>
                <a:spcPct val="120000"/>
              </a:lnSpc>
              <a:spcBef>
                <a:spcPts val="0"/>
              </a:spcBef>
            </a:pPr>
            <a:r>
              <a:rPr lang="en-US" sz="2300" dirty="0">
                <a:solidFill>
                  <a:srgbClr val="99FF99"/>
                </a:solidFill>
                <a:latin typeface="+mj-lt"/>
              </a:rPr>
              <a:t>Robert </a:t>
            </a:r>
            <a:r>
              <a:rPr lang="en-US" sz="2300" dirty="0" err="1">
                <a:solidFill>
                  <a:srgbClr val="99FF99"/>
                </a:solidFill>
                <a:latin typeface="+mj-lt"/>
              </a:rPr>
              <a:t>Lannon</a:t>
            </a:r>
            <a:endParaRPr lang="en-US" sz="2300" dirty="0">
              <a:solidFill>
                <a:srgbClr val="99FF99"/>
              </a:solidFill>
              <a:latin typeface="+mj-lt"/>
            </a:endParaRPr>
          </a:p>
          <a:p>
            <a:pPr algn="ctr" defTabSz="457200">
              <a:lnSpc>
                <a:spcPct val="120000"/>
              </a:lnSpc>
              <a:spcBef>
                <a:spcPts val="0"/>
              </a:spcBef>
            </a:pPr>
            <a:r>
              <a:rPr lang="en-US" sz="2300" dirty="0">
                <a:solidFill>
                  <a:srgbClr val="99FF99"/>
                </a:solidFill>
                <a:latin typeface="+mj-lt"/>
              </a:rPr>
              <a:t>Carmine </a:t>
            </a:r>
            <a:r>
              <a:rPr lang="en-US" sz="2300" dirty="0" err="1">
                <a:solidFill>
                  <a:srgbClr val="99FF99"/>
                </a:solidFill>
                <a:latin typeface="+mj-lt"/>
              </a:rPr>
              <a:t>Marra</a:t>
            </a:r>
            <a:endParaRPr lang="en-US" sz="2300" dirty="0">
              <a:solidFill>
                <a:srgbClr val="99FF99"/>
              </a:solidFill>
              <a:latin typeface="+mj-lt"/>
            </a:endParaRPr>
          </a:p>
          <a:p>
            <a:pPr algn="ctr" defTabSz="457200">
              <a:lnSpc>
                <a:spcPct val="120000"/>
              </a:lnSpc>
              <a:spcBef>
                <a:spcPts val="0"/>
              </a:spcBef>
            </a:pPr>
            <a:r>
              <a:rPr lang="en-US" sz="2300" dirty="0">
                <a:solidFill>
                  <a:srgbClr val="99FF99"/>
                </a:solidFill>
                <a:latin typeface="+mj-lt"/>
              </a:rPr>
              <a:t>Kenneth </a:t>
            </a:r>
            <a:r>
              <a:rPr lang="en-US" sz="2300" dirty="0" err="1">
                <a:solidFill>
                  <a:srgbClr val="99FF99"/>
                </a:solidFill>
                <a:latin typeface="+mj-lt"/>
              </a:rPr>
              <a:t>Maving</a:t>
            </a:r>
            <a:endParaRPr lang="en-US" sz="2300" dirty="0">
              <a:solidFill>
                <a:srgbClr val="99FF99"/>
              </a:solidFill>
              <a:latin typeface="+mj-lt"/>
            </a:endParaRPr>
          </a:p>
          <a:p>
            <a:pPr algn="ctr" defTabSz="457200">
              <a:lnSpc>
                <a:spcPct val="120000"/>
              </a:lnSpc>
              <a:spcBef>
                <a:spcPts val="0"/>
              </a:spcBef>
            </a:pPr>
            <a:r>
              <a:rPr lang="en-US" sz="2300" dirty="0" err="1">
                <a:solidFill>
                  <a:srgbClr val="99FF99"/>
                </a:solidFill>
                <a:latin typeface="+mj-lt"/>
              </a:rPr>
              <a:t>Nabeel</a:t>
            </a:r>
            <a:r>
              <a:rPr lang="en-US" sz="2300" dirty="0">
                <a:solidFill>
                  <a:srgbClr val="99FF99"/>
                </a:solidFill>
                <a:latin typeface="+mj-lt"/>
              </a:rPr>
              <a:t> </a:t>
            </a:r>
            <a:r>
              <a:rPr lang="en-US" sz="2300" dirty="0" err="1">
                <a:solidFill>
                  <a:srgbClr val="99FF99"/>
                </a:solidFill>
                <a:latin typeface="+mj-lt"/>
              </a:rPr>
              <a:t>Mishalani</a:t>
            </a:r>
            <a:endParaRPr lang="en-US" sz="2300" dirty="0">
              <a:solidFill>
                <a:srgbClr val="99FF99"/>
              </a:solidFill>
              <a:latin typeface="+mj-lt"/>
            </a:endParaRPr>
          </a:p>
          <a:p>
            <a:pPr algn="ctr" defTabSz="457200">
              <a:lnSpc>
                <a:spcPct val="120000"/>
              </a:lnSpc>
              <a:spcBef>
                <a:spcPts val="0"/>
              </a:spcBef>
            </a:pPr>
            <a:r>
              <a:rPr lang="en-US" sz="2300" dirty="0">
                <a:solidFill>
                  <a:srgbClr val="99FF99"/>
                </a:solidFill>
                <a:latin typeface="+mj-lt"/>
              </a:rPr>
              <a:t>Richard </a:t>
            </a:r>
            <a:r>
              <a:rPr lang="en-US" sz="2300" dirty="0" err="1">
                <a:solidFill>
                  <a:srgbClr val="99FF99"/>
                </a:solidFill>
                <a:latin typeface="+mj-lt"/>
              </a:rPr>
              <a:t>Molongoski</a:t>
            </a:r>
            <a:endParaRPr lang="en-US" sz="2300" dirty="0">
              <a:solidFill>
                <a:srgbClr val="99FF99"/>
              </a:solidFill>
              <a:latin typeface="+mj-lt"/>
            </a:endParaRPr>
          </a:p>
          <a:p>
            <a:pPr algn="ctr" defTabSz="457200">
              <a:lnSpc>
                <a:spcPct val="120000"/>
              </a:lnSpc>
              <a:spcBef>
                <a:spcPts val="0"/>
              </a:spcBef>
            </a:pPr>
            <a:r>
              <a:rPr lang="en-US" sz="2300" dirty="0">
                <a:solidFill>
                  <a:srgbClr val="99FF99"/>
                </a:solidFill>
                <a:latin typeface="+mj-lt"/>
              </a:rPr>
              <a:t>Bruce Munn</a:t>
            </a:r>
          </a:p>
          <a:p>
            <a:pPr algn="ctr" defTabSz="457200">
              <a:lnSpc>
                <a:spcPct val="120000"/>
              </a:lnSpc>
              <a:spcBef>
                <a:spcPts val="0"/>
              </a:spcBef>
            </a:pPr>
            <a:r>
              <a:rPr lang="en-US" sz="2300" dirty="0">
                <a:solidFill>
                  <a:srgbClr val="99FF99"/>
                </a:solidFill>
                <a:latin typeface="+mj-lt"/>
              </a:rPr>
              <a:t>John Reynolds</a:t>
            </a:r>
          </a:p>
          <a:p>
            <a:pPr algn="ctr" defTabSz="457200">
              <a:lnSpc>
                <a:spcPct val="120000"/>
              </a:lnSpc>
              <a:spcBef>
                <a:spcPts val="0"/>
              </a:spcBef>
            </a:pPr>
            <a:r>
              <a:rPr lang="en-US" sz="2300" dirty="0">
                <a:solidFill>
                  <a:srgbClr val="99FF99"/>
                </a:solidFill>
                <a:latin typeface="+mj-lt"/>
              </a:rPr>
              <a:t>James Rhea</a:t>
            </a:r>
          </a:p>
          <a:p>
            <a:pPr algn="ctr" defTabSz="457200">
              <a:lnSpc>
                <a:spcPct val="120000"/>
              </a:lnSpc>
              <a:spcBef>
                <a:spcPts val="0"/>
              </a:spcBef>
            </a:pPr>
            <a:r>
              <a:rPr lang="en-US" sz="2300" dirty="0">
                <a:solidFill>
                  <a:srgbClr val="99FF99"/>
                </a:solidFill>
                <a:latin typeface="+mj-lt"/>
              </a:rPr>
              <a:t>Paul </a:t>
            </a:r>
            <a:r>
              <a:rPr lang="en-US" sz="2300" dirty="0" err="1">
                <a:solidFill>
                  <a:srgbClr val="99FF99"/>
                </a:solidFill>
                <a:latin typeface="+mj-lt"/>
              </a:rPr>
              <a:t>Saurer</a:t>
            </a:r>
            <a:endParaRPr lang="en-US" sz="2300" dirty="0">
              <a:solidFill>
                <a:srgbClr val="99FF99"/>
              </a:solidFill>
              <a:latin typeface="+mj-lt"/>
            </a:endParaRPr>
          </a:p>
          <a:p>
            <a:pPr algn="ctr" defTabSz="457200">
              <a:lnSpc>
                <a:spcPct val="120000"/>
              </a:lnSpc>
              <a:spcBef>
                <a:spcPts val="0"/>
              </a:spcBef>
            </a:pPr>
            <a:r>
              <a:rPr lang="en-US" sz="2300" dirty="0">
                <a:solidFill>
                  <a:srgbClr val="99FF99"/>
                </a:solidFill>
                <a:latin typeface="+mj-lt"/>
              </a:rPr>
              <a:t>Marshall Shannon</a:t>
            </a:r>
          </a:p>
          <a:p>
            <a:pPr algn="ctr" defTabSz="457200">
              <a:lnSpc>
                <a:spcPct val="120000"/>
              </a:lnSpc>
              <a:spcBef>
                <a:spcPts val="0"/>
              </a:spcBef>
            </a:pPr>
            <a:r>
              <a:rPr lang="en-US" sz="2300" dirty="0">
                <a:solidFill>
                  <a:srgbClr val="99FF99"/>
                </a:solidFill>
                <a:latin typeface="+mj-lt"/>
              </a:rPr>
              <a:t>Lawrence Smith</a:t>
            </a:r>
          </a:p>
          <a:p>
            <a:pPr algn="ctr" defTabSz="457200">
              <a:lnSpc>
                <a:spcPct val="120000"/>
              </a:lnSpc>
              <a:spcBef>
                <a:spcPts val="0"/>
              </a:spcBef>
            </a:pPr>
            <a:r>
              <a:rPr lang="en-US" sz="2300" dirty="0">
                <a:solidFill>
                  <a:srgbClr val="99FF99"/>
                </a:solidFill>
                <a:latin typeface="+mj-lt"/>
              </a:rPr>
              <a:t>Chester </a:t>
            </a:r>
            <a:r>
              <a:rPr lang="en-US" sz="2300" dirty="0" err="1">
                <a:solidFill>
                  <a:srgbClr val="99FF99"/>
                </a:solidFill>
                <a:latin typeface="+mj-lt"/>
              </a:rPr>
              <a:t>Steban</a:t>
            </a:r>
            <a:endParaRPr lang="en-US" sz="2300" dirty="0">
              <a:solidFill>
                <a:srgbClr val="99FF99"/>
              </a:solidFill>
              <a:latin typeface="+mj-lt"/>
            </a:endParaRPr>
          </a:p>
          <a:p>
            <a:pPr algn="ctr" defTabSz="457200">
              <a:lnSpc>
                <a:spcPct val="120000"/>
              </a:lnSpc>
              <a:spcBef>
                <a:spcPts val="0"/>
              </a:spcBef>
            </a:pPr>
            <a:r>
              <a:rPr lang="en-US" sz="2300" dirty="0">
                <a:solidFill>
                  <a:srgbClr val="99FF99"/>
                </a:solidFill>
                <a:latin typeface="+mj-lt"/>
              </a:rPr>
              <a:t>Jerry </a:t>
            </a:r>
            <a:r>
              <a:rPr lang="en-US" sz="2300" dirty="0" err="1">
                <a:solidFill>
                  <a:srgbClr val="99FF99"/>
                </a:solidFill>
                <a:latin typeface="+mj-lt"/>
              </a:rPr>
              <a:t>Volgende</a:t>
            </a:r>
            <a:endParaRPr lang="en-US" sz="2300" dirty="0">
              <a:solidFill>
                <a:srgbClr val="99FF99"/>
              </a:solidFill>
              <a:latin typeface="+mj-lt"/>
            </a:endParaRPr>
          </a:p>
          <a:p>
            <a:pPr algn="ctr" defTabSz="457200">
              <a:lnSpc>
                <a:spcPct val="120000"/>
              </a:lnSpc>
              <a:spcBef>
                <a:spcPts val="0"/>
              </a:spcBef>
            </a:pPr>
            <a:r>
              <a:rPr lang="en-US" sz="2300" dirty="0">
                <a:solidFill>
                  <a:srgbClr val="99FF99"/>
                </a:solidFill>
                <a:latin typeface="+mj-lt"/>
              </a:rPr>
              <a:t>Christopher Weiss </a:t>
            </a:r>
          </a:p>
          <a:p>
            <a:pPr algn="ctr" defTabSz="457200">
              <a:lnSpc>
                <a:spcPct val="120000"/>
              </a:lnSpc>
              <a:spcBef>
                <a:spcPts val="0"/>
              </a:spcBef>
            </a:pPr>
            <a:r>
              <a:rPr lang="en-US" sz="2300" dirty="0">
                <a:solidFill>
                  <a:srgbClr val="99FF99"/>
                </a:solidFill>
                <a:latin typeface="+mj-lt"/>
              </a:rPr>
              <a:t>Larry Whitten</a:t>
            </a:r>
          </a:p>
          <a:p>
            <a:pPr algn="ctr" defTabSz="457200">
              <a:lnSpc>
                <a:spcPct val="120000"/>
              </a:lnSpc>
              <a:spcBef>
                <a:spcPts val="0"/>
              </a:spcBef>
            </a:pPr>
            <a:endParaRPr lang="en-US" sz="2100" b="1" u="sng" dirty="0">
              <a:solidFill>
                <a:srgbClr val="99FF99"/>
              </a:solidFill>
              <a:latin typeface="+mj-lt"/>
            </a:endParaRPr>
          </a:p>
          <a:p>
            <a:pPr algn="ctr" defTabSz="457200">
              <a:lnSpc>
                <a:spcPct val="120000"/>
              </a:lnSpc>
              <a:spcBef>
                <a:spcPts val="0"/>
              </a:spcBef>
            </a:pPr>
            <a:endParaRPr lang="en-US" sz="2100" b="1" u="sng" dirty="0">
              <a:solidFill>
                <a:srgbClr val="99FF99"/>
              </a:solidFill>
              <a:latin typeface="+mj-lt"/>
            </a:endParaRPr>
          </a:p>
          <a:p>
            <a:pPr algn="ctr" defTabSz="457200">
              <a:lnSpc>
                <a:spcPct val="120000"/>
              </a:lnSpc>
              <a:spcBef>
                <a:spcPts val="0"/>
              </a:spcBef>
            </a:pPr>
            <a:r>
              <a:rPr lang="en-US" sz="2100" b="1" u="sng" dirty="0">
                <a:solidFill>
                  <a:srgbClr val="99FF99"/>
                </a:solidFill>
                <a:latin typeface="+mj-lt"/>
              </a:rPr>
              <a:t>20 YEARS </a:t>
            </a:r>
          </a:p>
          <a:p>
            <a:pPr algn="ctr" defTabSz="457200">
              <a:lnSpc>
                <a:spcPct val="120000"/>
              </a:lnSpc>
              <a:spcBef>
                <a:spcPts val="0"/>
              </a:spcBef>
            </a:pPr>
            <a:r>
              <a:rPr lang="en-US" sz="2300" dirty="0">
                <a:solidFill>
                  <a:srgbClr val="99FF99"/>
                </a:solidFill>
                <a:latin typeface="+mj-lt"/>
              </a:rPr>
              <a:t>Jennifer </a:t>
            </a:r>
            <a:r>
              <a:rPr lang="en-US" sz="2300" dirty="0" err="1">
                <a:solidFill>
                  <a:srgbClr val="99FF99"/>
                </a:solidFill>
                <a:latin typeface="+mj-lt"/>
              </a:rPr>
              <a:t>Beneman</a:t>
            </a:r>
            <a:endParaRPr lang="en-US" sz="2300" dirty="0">
              <a:solidFill>
                <a:srgbClr val="99FF99"/>
              </a:solidFill>
              <a:latin typeface="+mj-lt"/>
            </a:endParaRPr>
          </a:p>
          <a:p>
            <a:pPr algn="ctr" defTabSz="457200">
              <a:lnSpc>
                <a:spcPct val="120000"/>
              </a:lnSpc>
              <a:spcBef>
                <a:spcPts val="0"/>
              </a:spcBef>
            </a:pPr>
            <a:r>
              <a:rPr lang="en-US" sz="2300" dirty="0">
                <a:solidFill>
                  <a:srgbClr val="99FF99"/>
                </a:solidFill>
                <a:latin typeface="+mj-lt"/>
              </a:rPr>
              <a:t>Robert </a:t>
            </a:r>
            <a:r>
              <a:rPr lang="en-US" sz="2300" dirty="0" err="1">
                <a:solidFill>
                  <a:srgbClr val="99FF99"/>
                </a:solidFill>
                <a:latin typeface="+mj-lt"/>
              </a:rPr>
              <a:t>Breslin</a:t>
            </a:r>
            <a:endParaRPr lang="en-US" sz="2300" dirty="0">
              <a:solidFill>
                <a:srgbClr val="99FF99"/>
              </a:solidFill>
              <a:latin typeface="+mj-lt"/>
            </a:endParaRPr>
          </a:p>
          <a:p>
            <a:pPr algn="ctr" defTabSz="457200">
              <a:lnSpc>
                <a:spcPct val="120000"/>
              </a:lnSpc>
              <a:spcBef>
                <a:spcPts val="0"/>
              </a:spcBef>
            </a:pPr>
            <a:r>
              <a:rPr lang="en-US" sz="2300" dirty="0">
                <a:solidFill>
                  <a:srgbClr val="99FF99"/>
                </a:solidFill>
                <a:latin typeface="+mj-lt"/>
              </a:rPr>
              <a:t>G. Michael Coley</a:t>
            </a:r>
          </a:p>
          <a:p>
            <a:pPr algn="ctr" defTabSz="457200">
              <a:lnSpc>
                <a:spcPct val="120000"/>
              </a:lnSpc>
              <a:spcBef>
                <a:spcPts val="0"/>
              </a:spcBef>
            </a:pPr>
            <a:r>
              <a:rPr lang="en-US" sz="2300" dirty="0">
                <a:solidFill>
                  <a:srgbClr val="99FF99"/>
                </a:solidFill>
                <a:latin typeface="+mj-lt"/>
              </a:rPr>
              <a:t>Robert </a:t>
            </a:r>
            <a:r>
              <a:rPr lang="en-US" sz="2300" dirty="0" err="1">
                <a:solidFill>
                  <a:srgbClr val="99FF99"/>
                </a:solidFill>
                <a:latin typeface="+mj-lt"/>
              </a:rPr>
              <a:t>Filippone</a:t>
            </a:r>
            <a:endParaRPr lang="en-US" sz="2300" dirty="0">
              <a:solidFill>
                <a:srgbClr val="99FF99"/>
              </a:solidFill>
              <a:latin typeface="+mj-lt"/>
            </a:endParaRPr>
          </a:p>
          <a:p>
            <a:pPr algn="ctr" defTabSz="457200">
              <a:lnSpc>
                <a:spcPct val="120000"/>
              </a:lnSpc>
              <a:spcBef>
                <a:spcPts val="0"/>
              </a:spcBef>
            </a:pPr>
            <a:r>
              <a:rPr lang="en-US" sz="2300" dirty="0">
                <a:solidFill>
                  <a:srgbClr val="99FF99"/>
                </a:solidFill>
                <a:latin typeface="+mj-lt"/>
              </a:rPr>
              <a:t>Glenn Hall</a:t>
            </a:r>
          </a:p>
          <a:p>
            <a:pPr algn="ctr" defTabSz="457200">
              <a:lnSpc>
                <a:spcPct val="120000"/>
              </a:lnSpc>
              <a:spcBef>
                <a:spcPts val="0"/>
              </a:spcBef>
            </a:pPr>
            <a:r>
              <a:rPr lang="en-US" sz="2300" dirty="0">
                <a:solidFill>
                  <a:srgbClr val="99FF99"/>
                </a:solidFill>
                <a:latin typeface="+mj-lt"/>
              </a:rPr>
              <a:t>Frederick </a:t>
            </a:r>
            <a:r>
              <a:rPr lang="en-US" sz="2300" dirty="0" err="1">
                <a:solidFill>
                  <a:srgbClr val="99FF99"/>
                </a:solidFill>
                <a:latin typeface="+mj-lt"/>
              </a:rPr>
              <a:t>Kincheloe</a:t>
            </a:r>
            <a:endParaRPr lang="en-US" sz="2300" dirty="0">
              <a:solidFill>
                <a:srgbClr val="99FF99"/>
              </a:solidFill>
              <a:latin typeface="+mj-lt"/>
            </a:endParaRPr>
          </a:p>
          <a:p>
            <a:pPr algn="ctr" defTabSz="457200">
              <a:lnSpc>
                <a:spcPct val="120000"/>
              </a:lnSpc>
              <a:spcBef>
                <a:spcPts val="0"/>
              </a:spcBef>
            </a:pPr>
            <a:r>
              <a:rPr lang="en-US" sz="2300" dirty="0">
                <a:solidFill>
                  <a:srgbClr val="99FF99"/>
                </a:solidFill>
                <a:latin typeface="+mj-lt"/>
              </a:rPr>
              <a:t>Barton Kline</a:t>
            </a:r>
          </a:p>
          <a:p>
            <a:pPr algn="ctr" defTabSz="457200">
              <a:lnSpc>
                <a:spcPct val="120000"/>
              </a:lnSpc>
              <a:spcBef>
                <a:spcPts val="0"/>
              </a:spcBef>
            </a:pPr>
            <a:r>
              <a:rPr lang="en-US" sz="2300" dirty="0">
                <a:solidFill>
                  <a:srgbClr val="99FF99"/>
                </a:solidFill>
                <a:latin typeface="+mj-lt"/>
              </a:rPr>
              <a:t>Christopher Kline</a:t>
            </a:r>
          </a:p>
          <a:p>
            <a:pPr algn="ctr" defTabSz="457200">
              <a:lnSpc>
                <a:spcPct val="120000"/>
              </a:lnSpc>
              <a:spcBef>
                <a:spcPts val="0"/>
              </a:spcBef>
            </a:pPr>
            <a:r>
              <a:rPr lang="en-US" sz="2300" dirty="0">
                <a:solidFill>
                  <a:srgbClr val="99FF99"/>
                </a:solidFill>
                <a:latin typeface="+mj-lt"/>
              </a:rPr>
              <a:t>Christopher La Manna</a:t>
            </a:r>
          </a:p>
          <a:p>
            <a:pPr algn="ctr" defTabSz="457200">
              <a:lnSpc>
                <a:spcPct val="120000"/>
              </a:lnSpc>
              <a:spcBef>
                <a:spcPts val="0"/>
              </a:spcBef>
            </a:pPr>
            <a:r>
              <a:rPr lang="en-US" sz="2300" dirty="0">
                <a:solidFill>
                  <a:srgbClr val="99FF99"/>
                </a:solidFill>
                <a:latin typeface="+mj-lt"/>
              </a:rPr>
              <a:t>John </a:t>
            </a:r>
            <a:r>
              <a:rPr lang="en-US" sz="2300" dirty="0" err="1">
                <a:solidFill>
                  <a:srgbClr val="99FF99"/>
                </a:solidFill>
                <a:latin typeface="+mj-lt"/>
              </a:rPr>
              <a:t>Lagorga</a:t>
            </a:r>
            <a:endParaRPr lang="en-US" sz="2300" dirty="0">
              <a:solidFill>
                <a:srgbClr val="99FF99"/>
              </a:solidFill>
              <a:latin typeface="+mj-lt"/>
            </a:endParaRPr>
          </a:p>
          <a:p>
            <a:pPr algn="ctr" defTabSz="457200">
              <a:lnSpc>
                <a:spcPct val="120000"/>
              </a:lnSpc>
              <a:spcBef>
                <a:spcPts val="0"/>
              </a:spcBef>
            </a:pPr>
            <a:r>
              <a:rPr lang="en-US" sz="2300" dirty="0">
                <a:solidFill>
                  <a:srgbClr val="99FF99"/>
                </a:solidFill>
                <a:latin typeface="+mj-lt"/>
              </a:rPr>
              <a:t>David </a:t>
            </a:r>
            <a:r>
              <a:rPr lang="en-US" sz="2300" dirty="0" err="1">
                <a:solidFill>
                  <a:srgbClr val="99FF99"/>
                </a:solidFill>
                <a:latin typeface="+mj-lt"/>
              </a:rPr>
              <a:t>Lipsky</a:t>
            </a:r>
            <a:endParaRPr lang="en-US" sz="2300" dirty="0">
              <a:solidFill>
                <a:srgbClr val="99FF99"/>
              </a:solidFill>
              <a:latin typeface="+mj-lt"/>
            </a:endParaRPr>
          </a:p>
          <a:p>
            <a:pPr algn="ctr" defTabSz="457200">
              <a:lnSpc>
                <a:spcPct val="120000"/>
              </a:lnSpc>
              <a:spcBef>
                <a:spcPts val="0"/>
              </a:spcBef>
            </a:pPr>
            <a:r>
              <a:rPr lang="en-US" sz="2300" dirty="0">
                <a:solidFill>
                  <a:srgbClr val="99FF99"/>
                </a:solidFill>
                <a:latin typeface="+mj-lt"/>
              </a:rPr>
              <a:t>James Newton</a:t>
            </a:r>
          </a:p>
          <a:p>
            <a:pPr algn="ctr" defTabSz="457200">
              <a:lnSpc>
                <a:spcPct val="120000"/>
              </a:lnSpc>
              <a:spcBef>
                <a:spcPts val="0"/>
              </a:spcBef>
            </a:pPr>
            <a:r>
              <a:rPr lang="en-US" sz="2300" dirty="0">
                <a:solidFill>
                  <a:srgbClr val="99FF99"/>
                </a:solidFill>
                <a:latin typeface="+mj-lt"/>
              </a:rPr>
              <a:t>Carl Perry</a:t>
            </a:r>
          </a:p>
          <a:p>
            <a:pPr algn="ctr" defTabSz="457200">
              <a:lnSpc>
                <a:spcPct val="120000"/>
              </a:lnSpc>
              <a:spcBef>
                <a:spcPts val="0"/>
              </a:spcBef>
            </a:pPr>
            <a:r>
              <a:rPr lang="en-US" sz="2300" dirty="0">
                <a:solidFill>
                  <a:srgbClr val="99FF99"/>
                </a:solidFill>
                <a:latin typeface="+mj-lt"/>
              </a:rPr>
              <a:t>Wendi Richards</a:t>
            </a:r>
          </a:p>
          <a:p>
            <a:pPr algn="ctr" defTabSz="457200">
              <a:lnSpc>
                <a:spcPct val="120000"/>
              </a:lnSpc>
              <a:spcBef>
                <a:spcPts val="0"/>
              </a:spcBef>
            </a:pPr>
            <a:r>
              <a:rPr lang="en-US" sz="2300" dirty="0">
                <a:solidFill>
                  <a:srgbClr val="99FF99"/>
                </a:solidFill>
                <a:latin typeface="+mj-lt"/>
              </a:rPr>
              <a:t>Seth Schneider</a:t>
            </a:r>
          </a:p>
          <a:p>
            <a:pPr algn="ctr" defTabSz="457200">
              <a:lnSpc>
                <a:spcPct val="120000"/>
              </a:lnSpc>
              <a:spcBef>
                <a:spcPts val="0"/>
              </a:spcBef>
            </a:pPr>
            <a:r>
              <a:rPr lang="en-US" sz="2300" dirty="0">
                <a:solidFill>
                  <a:srgbClr val="99FF99"/>
                </a:solidFill>
                <a:latin typeface="+mj-lt"/>
              </a:rPr>
              <a:t>Phil Smith </a:t>
            </a:r>
          </a:p>
          <a:p>
            <a:pPr algn="ctr" defTabSz="457200">
              <a:lnSpc>
                <a:spcPct val="120000"/>
              </a:lnSpc>
              <a:spcBef>
                <a:spcPts val="0"/>
              </a:spcBef>
            </a:pPr>
            <a:r>
              <a:rPr lang="en-US" sz="2300" dirty="0">
                <a:solidFill>
                  <a:srgbClr val="99FF99"/>
                </a:solidFill>
                <a:latin typeface="+mj-lt"/>
              </a:rPr>
              <a:t>Paul Tu</a:t>
            </a:r>
          </a:p>
        </p:txBody>
      </p:sp>
      <p:sp>
        <p:nvSpPr>
          <p:cNvPr id="2" name="Rectangle 1"/>
          <p:cNvSpPr/>
          <p:nvPr/>
        </p:nvSpPr>
        <p:spPr>
          <a:xfrm>
            <a:off x="571500" y="1028701"/>
            <a:ext cx="8001000" cy="99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eaLnBrk="1" hangingPunct="1">
              <a:lnSpc>
                <a:spcPct val="90000"/>
              </a:lnSpc>
              <a:buClr>
                <a:schemeClr val="hlink"/>
              </a:buClr>
              <a:buSzPct val="80000"/>
              <a:buFont typeface="Garamond" pitchFamily="18" charset="0"/>
              <a:buNone/>
            </a:pPr>
            <a:r>
              <a:rPr lang="en-US" sz="2400" dirty="0">
                <a:effectLst>
                  <a:outerShdw blurRad="38100" dist="38100" dir="2700000" algn="tl">
                    <a:srgbClr val="000000"/>
                  </a:outerShdw>
                </a:effectLst>
                <a:latin typeface="+mn-lt"/>
              </a:rPr>
              <a:t>Recognizing individuals who have been NYWEA members for 20 years or longer.</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lstStyle/>
          <a:p>
            <a:r>
              <a:rPr lang="en-US" dirty="0"/>
              <a:t>Hall of Fame</a:t>
            </a:r>
          </a:p>
        </p:txBody>
      </p:sp>
      <p:sp>
        <p:nvSpPr>
          <p:cNvPr id="6" name="Text Box 11"/>
          <p:cNvSpPr txBox="1">
            <a:spLocks noChangeArrowheads="1"/>
          </p:cNvSpPr>
          <p:nvPr/>
        </p:nvSpPr>
        <p:spPr bwMode="auto">
          <a:xfrm>
            <a:off x="1562100" y="1155412"/>
            <a:ext cx="6019800" cy="584775"/>
          </a:xfrm>
          <a:prstGeom prst="rect">
            <a:avLst/>
          </a:prstGeom>
          <a:noFill/>
          <a:ln w="9525">
            <a:noFill/>
            <a:miter lim="800000"/>
            <a:headEnd/>
            <a:tailEnd/>
          </a:ln>
          <a:effectLst/>
        </p:spPr>
        <p:txBody>
          <a:bodyPr wrap="square">
            <a:spAutoFit/>
          </a:bodyPr>
          <a:lstStyle/>
          <a:p>
            <a:pPr algn="ctr">
              <a:spcBef>
                <a:spcPct val="50000"/>
              </a:spcBef>
            </a:pPr>
            <a:r>
              <a:rPr lang="en-US" sz="3200" b="1" u="sng" dirty="0">
                <a:solidFill>
                  <a:srgbClr val="99FF99"/>
                </a:solidFill>
                <a:latin typeface="+mj-lt"/>
              </a:rPr>
              <a:t>2018 Inductees</a:t>
            </a:r>
          </a:p>
        </p:txBody>
      </p:sp>
      <p:sp>
        <p:nvSpPr>
          <p:cNvPr id="9" name="Rectangle 3"/>
          <p:cNvSpPr>
            <a:spLocks noGrp="1" noChangeArrowheads="1"/>
          </p:cNvSpPr>
          <p:nvPr>
            <p:ph idx="1"/>
          </p:nvPr>
        </p:nvSpPr>
        <p:spPr>
          <a:xfrm>
            <a:off x="2971800" y="5574578"/>
            <a:ext cx="3200400" cy="762000"/>
          </a:xfrm>
        </p:spPr>
        <p:txBody>
          <a:bodyPr/>
          <a:lstStyle/>
          <a:p>
            <a:pPr marL="0" indent="0" algn="ctr">
              <a:lnSpc>
                <a:spcPct val="90000"/>
              </a:lnSpc>
              <a:spcBef>
                <a:spcPct val="0"/>
              </a:spcBef>
              <a:buFont typeface="Garamond" pitchFamily="18" charset="0"/>
              <a:buNone/>
            </a:pPr>
            <a:r>
              <a:rPr lang="en-US" sz="3600" b="1" dirty="0">
                <a:solidFill>
                  <a:srgbClr val="99FF99"/>
                </a:solidFill>
              </a:rPr>
              <a:t>Rich Lyons</a:t>
            </a:r>
            <a:endParaRPr lang="en-US" sz="5400" b="1" dirty="0">
              <a:solidFill>
                <a:srgbClr val="99FF99"/>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300" y="1809286"/>
            <a:ext cx="2057400" cy="36827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845494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Rot="1" noChangeArrowheads="1"/>
          </p:cNvSpPr>
          <p:nvPr>
            <p:ph type="title"/>
          </p:nvPr>
        </p:nvSpPr>
        <p:spPr>
          <a:xfrm>
            <a:off x="304800" y="304800"/>
            <a:ext cx="8229600" cy="1143000"/>
          </a:xfrm>
        </p:spPr>
        <p:txBody>
          <a:bodyPr/>
          <a:lstStyle/>
          <a:p>
            <a:r>
              <a:rPr lang="en-US" dirty="0"/>
              <a:t>Passing of the Gavel</a:t>
            </a:r>
          </a:p>
        </p:txBody>
      </p:sp>
      <p:sp>
        <p:nvSpPr>
          <p:cNvPr id="385027" name="Rectangle 3"/>
          <p:cNvSpPr>
            <a:spLocks noGrp="1" noChangeArrowheads="1"/>
          </p:cNvSpPr>
          <p:nvPr>
            <p:ph idx="1"/>
          </p:nvPr>
        </p:nvSpPr>
        <p:spPr>
          <a:xfrm>
            <a:off x="457200" y="3048000"/>
            <a:ext cx="8229600" cy="4221163"/>
          </a:xfrm>
        </p:spPr>
        <p:txBody>
          <a:bodyPr/>
          <a:lstStyle/>
          <a:p>
            <a:endParaRPr lang="en-US" b="1" dirty="0"/>
          </a:p>
          <a:p>
            <a:pPr>
              <a:buFont typeface="Garamond" pitchFamily="18" charset="0"/>
              <a:buNone/>
            </a:pPr>
            <a:endParaRPr lang="en-US" dirty="0"/>
          </a:p>
        </p:txBody>
      </p:sp>
      <p:sp>
        <p:nvSpPr>
          <p:cNvPr id="385028" name="Text Box 4"/>
          <p:cNvSpPr txBox="1">
            <a:spLocks noChangeArrowheads="1"/>
          </p:cNvSpPr>
          <p:nvPr/>
        </p:nvSpPr>
        <p:spPr bwMode="auto">
          <a:xfrm>
            <a:off x="838200" y="2209800"/>
            <a:ext cx="7467600" cy="641350"/>
          </a:xfrm>
          <a:prstGeom prst="rect">
            <a:avLst/>
          </a:prstGeom>
          <a:noFill/>
          <a:ln w="9525">
            <a:noFill/>
            <a:miter lim="800000"/>
            <a:headEnd/>
            <a:tailEnd/>
          </a:ln>
          <a:effectLst/>
        </p:spPr>
        <p:txBody>
          <a:bodyPr>
            <a:spAutoFit/>
          </a:bodyPr>
          <a:lstStyle/>
          <a:p>
            <a:pPr algn="just"/>
            <a:endParaRPr lang="en-US" dirty="0">
              <a:effectLst>
                <a:outerShdw blurRad="38100" dist="38100" dir="2700000" algn="tl">
                  <a:srgbClr val="000000"/>
                </a:outerShdw>
              </a:effectLst>
            </a:endParaRPr>
          </a:p>
          <a:p>
            <a:pPr algn="just"/>
            <a:endParaRPr lang="en-US" dirty="0">
              <a:effectLst>
                <a:outerShdw blurRad="38100" dist="38100" dir="2700000" algn="tl">
                  <a:srgbClr val="000000"/>
                </a:outerShdw>
              </a:effectLst>
            </a:endParaRPr>
          </a:p>
        </p:txBody>
      </p:sp>
      <p:sp>
        <p:nvSpPr>
          <p:cNvPr id="9" name="Rectangle 3"/>
          <p:cNvSpPr txBox="1">
            <a:spLocks noChangeArrowheads="1"/>
          </p:cNvSpPr>
          <p:nvPr/>
        </p:nvSpPr>
        <p:spPr bwMode="auto">
          <a:xfrm>
            <a:off x="457200" y="5303836"/>
            <a:ext cx="8305800" cy="6096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80000"/>
              <a:buFont typeface="Garamond" pitchFamily="18"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80000"/>
              <a:buFont typeface="Garamond" pitchFamily="18"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80000"/>
              <a:buFont typeface="Garamond" pitchFamily="18" charset="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80000"/>
              <a:buFont typeface="Garamond" pitchFamily="18"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9pPr>
          </a:lstStyle>
          <a:p>
            <a:pPr marL="0" indent="0" algn="ctr" eaLnBrk="1" hangingPunct="1">
              <a:lnSpc>
                <a:spcPct val="90000"/>
              </a:lnSpc>
              <a:spcBef>
                <a:spcPct val="0"/>
              </a:spcBef>
              <a:buFont typeface="Garamond" pitchFamily="18" charset="0"/>
              <a:buNone/>
            </a:pPr>
            <a:r>
              <a:rPr lang="en-US" b="1" kern="0" dirty="0">
                <a:solidFill>
                  <a:srgbClr val="99FF99"/>
                </a:solidFill>
              </a:rPr>
              <a:t>Geoff Baldwin and Robert Wither </a:t>
            </a: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95" r="7675" b="28698"/>
          <a:stretch/>
        </p:blipFill>
        <p:spPr bwMode="auto">
          <a:xfrm>
            <a:off x="1570556" y="2057400"/>
            <a:ext cx="2638374" cy="2713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059" b="27778"/>
          <a:stretch/>
        </p:blipFill>
        <p:spPr>
          <a:xfrm>
            <a:off x="4945768" y="2057400"/>
            <a:ext cx="2521832" cy="27894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66045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Rot="1" noChangeArrowheads="1"/>
          </p:cNvSpPr>
          <p:nvPr>
            <p:ph type="title"/>
          </p:nvPr>
        </p:nvSpPr>
        <p:spPr>
          <a:xfrm>
            <a:off x="304800" y="304800"/>
            <a:ext cx="8229600" cy="1143000"/>
          </a:xfrm>
        </p:spPr>
        <p:txBody>
          <a:bodyPr/>
          <a:lstStyle/>
          <a:p>
            <a:r>
              <a:rPr lang="en-US" dirty="0"/>
              <a:t>Moving on…</a:t>
            </a:r>
          </a:p>
        </p:txBody>
      </p:sp>
      <p:sp>
        <p:nvSpPr>
          <p:cNvPr id="9" name="Rectangle 3"/>
          <p:cNvSpPr txBox="1">
            <a:spLocks noChangeArrowheads="1"/>
          </p:cNvSpPr>
          <p:nvPr/>
        </p:nvSpPr>
        <p:spPr bwMode="auto">
          <a:xfrm>
            <a:off x="381000" y="2590800"/>
            <a:ext cx="8305800" cy="6096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80000"/>
              <a:buFont typeface="Garamond" pitchFamily="18"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80000"/>
              <a:buFont typeface="Garamond" pitchFamily="18"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80000"/>
              <a:buFont typeface="Garamond" pitchFamily="18" charset="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80000"/>
              <a:buFont typeface="Garamond" pitchFamily="18"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Garamond" pitchFamily="18" charset="0"/>
              <a:buChar char="•"/>
              <a:defRPr sz="2000">
                <a:solidFill>
                  <a:schemeClr val="tx1"/>
                </a:solidFill>
                <a:effectLst>
                  <a:outerShdw blurRad="38100" dist="38100" dir="2700000" algn="tl">
                    <a:srgbClr val="000000"/>
                  </a:outerShdw>
                </a:effectLst>
                <a:latin typeface="+mn-lt"/>
              </a:defRPr>
            </a:lvl9pPr>
          </a:lstStyle>
          <a:p>
            <a:pPr marL="0" indent="0" algn="ctr" eaLnBrk="1" hangingPunct="1">
              <a:lnSpc>
                <a:spcPct val="90000"/>
              </a:lnSpc>
              <a:spcBef>
                <a:spcPct val="0"/>
              </a:spcBef>
              <a:buFont typeface="Garamond" pitchFamily="18" charset="0"/>
              <a:buNone/>
            </a:pPr>
            <a:r>
              <a:rPr lang="en-US" b="1" kern="0" dirty="0">
                <a:solidFill>
                  <a:srgbClr val="99FF99"/>
                </a:solidFill>
              </a:rPr>
              <a:t>Technical Sessions begin at 1:30pm</a:t>
            </a:r>
          </a:p>
        </p:txBody>
      </p:sp>
    </p:spTree>
    <p:extLst>
      <p:ext uri="{BB962C8B-B14F-4D97-AF65-F5344CB8AC3E}">
        <p14:creationId xmlns:p14="http://schemas.microsoft.com/office/powerpoint/2010/main" val="2607424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rrowheads="1"/>
          </p:cNvSpPr>
          <p:nvPr>
            <p:ph type="title"/>
          </p:nvPr>
        </p:nvSpPr>
        <p:spPr>
          <a:xfrm>
            <a:off x="457200" y="304800"/>
            <a:ext cx="8229600" cy="1143000"/>
          </a:xfrm>
        </p:spPr>
        <p:txBody>
          <a:bodyPr/>
          <a:lstStyle/>
          <a:p>
            <a:r>
              <a:rPr lang="en-US" dirty="0"/>
              <a:t>WEF Life Membership</a:t>
            </a:r>
          </a:p>
        </p:txBody>
      </p:sp>
      <p:sp>
        <p:nvSpPr>
          <p:cNvPr id="7" name="Rectangle 4"/>
          <p:cNvSpPr txBox="1">
            <a:spLocks noChangeArrowheads="1"/>
          </p:cNvSpPr>
          <p:nvPr/>
        </p:nvSpPr>
        <p:spPr bwMode="auto">
          <a:xfrm>
            <a:off x="2590800" y="1295400"/>
            <a:ext cx="6307444"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04813" indent="-287338">
              <a:buFont typeface="Garamond" pitchFamily="18" charset="0"/>
              <a:buNone/>
              <a:tabLst>
                <a:tab pos="404813" algn="l"/>
              </a:tabLst>
            </a:pPr>
            <a:r>
              <a:rPr lang="en-US" b="1" kern="0" dirty="0">
                <a:solidFill>
                  <a:srgbClr val="99FF99"/>
                </a:solidFill>
              </a:rPr>
              <a:t>Alfonso (Al) Lopez</a:t>
            </a:r>
          </a:p>
          <a:p>
            <a:pPr marL="404813" indent="-287338">
              <a:buFont typeface="Garamond" pitchFamily="18" charset="0"/>
              <a:buNone/>
              <a:tabLst>
                <a:tab pos="404813" algn="l"/>
              </a:tabLst>
            </a:pPr>
            <a:endParaRPr lang="en-US" sz="1200" b="1" kern="0" dirty="0">
              <a:solidFill>
                <a:srgbClr val="99FF99"/>
              </a:solidFill>
            </a:endParaRP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Licensed Professional Engineer and NYS Grade 4A WWTP Operator</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Active member of WEF since 1983</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Served Met Chapter Chapter Chair,  Chair/Co-chair of Scholarship Committee since inception, and WERF Board of Directors</a:t>
            </a:r>
          </a:p>
          <a:p>
            <a:pPr marL="404813" indent="-287338">
              <a:spcBef>
                <a:spcPts val="600"/>
              </a:spcBef>
              <a:spcAft>
                <a:spcPts val="600"/>
              </a:spcAft>
              <a:buClr>
                <a:srgbClr val="FFFF66"/>
              </a:buClr>
              <a:buSzTx/>
              <a:buFont typeface="Wingdings" pitchFamily="2" charset="2"/>
              <a:buChar char="§"/>
              <a:tabLst>
                <a:tab pos="404813" algn="l"/>
              </a:tabLst>
            </a:pPr>
            <a:r>
              <a:rPr lang="en-US" sz="2400" kern="0" dirty="0"/>
              <a:t>Served a NYC DEP Deputy Commissioner of Bureau of Engineering, Design, and Construction (BEDC)</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56" y="1752600"/>
            <a:ext cx="2335044" cy="35835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54284419"/>
      </p:ext>
    </p:extLst>
  </p:cSld>
  <p:clrMapOvr>
    <a:masterClrMapping/>
  </p:clrMapOvr>
</p:sld>
</file>

<file path=ppt/theme/theme1.xml><?xml version="1.0" encoding="utf-8"?>
<a:theme xmlns:a="http://schemas.openxmlformats.org/drawingml/2006/main" name="Ripple design template">
  <a:themeElements>
    <a:clrScheme name="Office Them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Office Them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Office Them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Office Them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Office Them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Office Them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Office Them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Office Them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themeOverride>
</file>

<file path=ppt/theme/themeOverride2.xml><?xml version="1.0" encoding="utf-8"?>
<a:themeOverride xmlns:a="http://schemas.openxmlformats.org/drawingml/2006/main">
  <a:clrScheme name="Office Them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themeOverride>
</file>

<file path=ppt/theme/themeOverride3.xml><?xml version="1.0" encoding="utf-8"?>
<a:themeOverride xmlns:a="http://schemas.openxmlformats.org/drawingml/2006/main">
  <a:clrScheme name="Office Them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themeOverride>
</file>

<file path=docProps/app.xml><?xml version="1.0" encoding="utf-8"?>
<Properties xmlns="http://schemas.openxmlformats.org/officeDocument/2006/extended-properties" xmlns:vt="http://schemas.openxmlformats.org/officeDocument/2006/docPropsVTypes">
  <Template/>
  <TotalTime>9608</TotalTime>
  <Words>3333</Words>
  <Application>Microsoft Office PowerPoint</Application>
  <PresentationFormat>On-screen Show (4:3)</PresentationFormat>
  <Paragraphs>538</Paragraphs>
  <Slides>88</Slides>
  <Notes>88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88</vt:i4>
      </vt:variant>
    </vt:vector>
  </HeadingPairs>
  <TitlesOfParts>
    <vt:vector size="92" baseType="lpstr">
      <vt:lpstr>Arial</vt:lpstr>
      <vt:lpstr>Garamond</vt:lpstr>
      <vt:lpstr>Wingdings</vt:lpstr>
      <vt:lpstr>Ripple design template</vt:lpstr>
      <vt:lpstr>New York Water Environment  Association, Inc.  2018 Awards</vt:lpstr>
      <vt:lpstr>Water Environment  Federation Awards</vt:lpstr>
      <vt:lpstr>WEF Quarter Century Operators Club</vt:lpstr>
      <vt:lpstr>WEF Quarter Century Operators Club</vt:lpstr>
      <vt:lpstr>Life Membership</vt:lpstr>
      <vt:lpstr>WEF Life Membership</vt:lpstr>
      <vt:lpstr>WEF Life Membership</vt:lpstr>
      <vt:lpstr>WEF Life Membership</vt:lpstr>
      <vt:lpstr>WEF Life Membership</vt:lpstr>
      <vt:lpstr>WEF Life Membership</vt:lpstr>
      <vt:lpstr>WEF Life Membership</vt:lpstr>
      <vt:lpstr>WEF Life Membership</vt:lpstr>
      <vt:lpstr>WEF Board of Directors Award</vt:lpstr>
      <vt:lpstr>WEF Board of Directors Award</vt:lpstr>
      <vt:lpstr>Arthur Sidney Bedell Award</vt:lpstr>
      <vt:lpstr>Arthur Sidney Bedell</vt:lpstr>
      <vt:lpstr>Laboratory Analyst Excellence Award</vt:lpstr>
      <vt:lpstr>Laboratory Analyst Excellence Award</vt:lpstr>
      <vt:lpstr>New York Water  Environment Association Awards</vt:lpstr>
      <vt:lpstr>New York Water  Environment Association  Elected Officials Awards </vt:lpstr>
      <vt:lpstr>Nelson A. Rockefeller Award</vt:lpstr>
      <vt:lpstr>Nelson A. Rockefeller Award</vt:lpstr>
      <vt:lpstr>Frank E. Van Lare Award</vt:lpstr>
      <vt:lpstr>Frank E. Van Lare Award</vt:lpstr>
      <vt:lpstr>New York Water  Environment Association  Technical Papers </vt:lpstr>
      <vt:lpstr>The Kenneth Allen Memorial Award</vt:lpstr>
      <vt:lpstr>Kenneth Allen Memorial Award</vt:lpstr>
      <vt:lpstr>Linn H. Enslow Memorial Award</vt:lpstr>
      <vt:lpstr>Linn H. Enslow Memorial Award</vt:lpstr>
      <vt:lpstr>Charles Agar Memorial Award</vt:lpstr>
      <vt:lpstr>Charles Agar Award</vt:lpstr>
      <vt:lpstr>Lewis Van Carpenter Award</vt:lpstr>
      <vt:lpstr>Lewis Van Carpenter Award</vt:lpstr>
      <vt:lpstr>New York Water  Environment Association   Environmental Science &amp; Management Awards</vt:lpstr>
      <vt:lpstr>Emmaline Moore Award</vt:lpstr>
      <vt:lpstr>Emaline Moore Award</vt:lpstr>
      <vt:lpstr>Environmental Engineer Award</vt:lpstr>
      <vt:lpstr>Environmental Engineer Award</vt:lpstr>
      <vt:lpstr>New York Water  Environment Association Wastewater Facility Operations Awards</vt:lpstr>
      <vt:lpstr>Uhl T. Mann Award</vt:lpstr>
      <vt:lpstr>Uhl T. Mann Award (Operations 10.1 – 80 MGD) </vt:lpstr>
      <vt:lpstr>Uhl T. Mann Award (Operations &gt;50 MGD) </vt:lpstr>
      <vt:lpstr>Uhl T. Mann Award (Maintenance &gt;50 MGD) </vt:lpstr>
      <vt:lpstr>Milton T. Hill Award</vt:lpstr>
      <vt:lpstr>Milton T. Hill Award </vt:lpstr>
      <vt:lpstr>Collection System Operator Award</vt:lpstr>
      <vt:lpstr>Collection System Operator Award </vt:lpstr>
      <vt:lpstr>New York Water  Environment Association Membership Recruitment Awards</vt:lpstr>
      <vt:lpstr>Most New Student Members</vt:lpstr>
      <vt:lpstr>New York Water  Environment Association Public Education Awards</vt:lpstr>
      <vt:lpstr>Public Education Award</vt:lpstr>
      <vt:lpstr>Public Education Award</vt:lpstr>
      <vt:lpstr>Public Education Award</vt:lpstr>
      <vt:lpstr>Water Hero Award</vt:lpstr>
      <vt:lpstr>Water Hero Award</vt:lpstr>
      <vt:lpstr>New York Water  Environment Association Service Awards</vt:lpstr>
      <vt:lpstr>John Chester Brigham Award</vt:lpstr>
      <vt:lpstr>John Chester Brigham Award</vt:lpstr>
      <vt:lpstr>John Chester Brigham Award</vt:lpstr>
      <vt:lpstr>Robert M. MacCrea Award</vt:lpstr>
      <vt:lpstr>Robert M. MacCrea Award </vt:lpstr>
      <vt:lpstr>Young Professionals Service Award</vt:lpstr>
      <vt:lpstr>Young Professionals Service Award </vt:lpstr>
      <vt:lpstr>Board of Directors Service Award</vt:lpstr>
      <vt:lpstr>Board of Directors Service Award </vt:lpstr>
      <vt:lpstr>Board of Directors Service Award </vt:lpstr>
      <vt:lpstr>Board of Directors Service Award </vt:lpstr>
      <vt:lpstr>Board of Directors Service Award </vt:lpstr>
      <vt:lpstr>Retiring Committee Service Recognition</vt:lpstr>
      <vt:lpstr>Retiring Committee Service Award </vt:lpstr>
      <vt:lpstr>Retiring Committee Service Award </vt:lpstr>
      <vt:lpstr>Retiring Committee Service Award </vt:lpstr>
      <vt:lpstr>Retiring Committee Service Award </vt:lpstr>
      <vt:lpstr>Retiring Committee Service Award</vt:lpstr>
      <vt:lpstr>Retiring Committee Service Award</vt:lpstr>
      <vt:lpstr>Wastewater Operator Certification Governance Council Award</vt:lpstr>
      <vt:lpstr>Wastewater Operator Certification Governance Council Award</vt:lpstr>
      <vt:lpstr>Outstanding Student Service Award</vt:lpstr>
      <vt:lpstr>Outstanding Student Service Award</vt:lpstr>
      <vt:lpstr>Association Student Chapter Service Award</vt:lpstr>
      <vt:lpstr>Association Student Chapter Service Award</vt:lpstr>
      <vt:lpstr>Association Student Chapter Service Award</vt:lpstr>
      <vt:lpstr>Student Paper Presentation Award</vt:lpstr>
      <vt:lpstr>Lucy Grassano Operator Scholarship Recipients</vt:lpstr>
      <vt:lpstr>Long Standing Members</vt:lpstr>
      <vt:lpstr>Hall of Fame</vt:lpstr>
      <vt:lpstr>Passing of the Gavel</vt:lpstr>
      <vt:lpstr>Moving 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 Water Environment Association, Inc.  2006 Awards</dc:title>
  <dc:creator>Preferred Customer</dc:creator>
  <cp:lastModifiedBy>Nick Bardis</cp:lastModifiedBy>
  <cp:revision>545</cp:revision>
  <cp:lastPrinted>1601-01-01T00:00:00Z</cp:lastPrinted>
  <dcterms:created xsi:type="dcterms:W3CDTF">2007-01-13T21:20:12Z</dcterms:created>
  <dcterms:modified xsi:type="dcterms:W3CDTF">2019-06-19T18:58:45Z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TC102037821033</vt:lpwstr>
  </property>
</Properties>
</file>