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  <p:sldMasterId id="2147483682" r:id="rId2"/>
    <p:sldMasterId id="2147483692" r:id="rId3"/>
    <p:sldMasterId id="2147483695" r:id="rId4"/>
    <p:sldMasterId id="2147483699" r:id="rId5"/>
  </p:sldMasterIdLst>
  <p:notesMasterIdLst>
    <p:notesMasterId r:id="rId39"/>
  </p:notesMasterIdLst>
  <p:sldIdLst>
    <p:sldId id="349" r:id="rId6"/>
    <p:sldId id="393" r:id="rId7"/>
    <p:sldId id="405" r:id="rId8"/>
    <p:sldId id="406" r:id="rId9"/>
    <p:sldId id="408" r:id="rId10"/>
    <p:sldId id="409" r:id="rId11"/>
    <p:sldId id="411" r:id="rId12"/>
    <p:sldId id="412" r:id="rId13"/>
    <p:sldId id="394" r:id="rId14"/>
    <p:sldId id="302" r:id="rId15"/>
    <p:sldId id="314" r:id="rId16"/>
    <p:sldId id="436" r:id="rId17"/>
    <p:sldId id="437" r:id="rId18"/>
    <p:sldId id="435" r:id="rId19"/>
    <p:sldId id="399" r:id="rId20"/>
    <p:sldId id="400" r:id="rId21"/>
    <p:sldId id="402" r:id="rId22"/>
    <p:sldId id="403" r:id="rId23"/>
    <p:sldId id="414" r:id="rId24"/>
    <p:sldId id="415" r:id="rId25"/>
    <p:sldId id="417" r:id="rId26"/>
    <p:sldId id="418" r:id="rId27"/>
    <p:sldId id="438" r:id="rId28"/>
    <p:sldId id="440" r:id="rId29"/>
    <p:sldId id="420" r:id="rId30"/>
    <p:sldId id="421" r:id="rId31"/>
    <p:sldId id="423" r:id="rId32"/>
    <p:sldId id="424" r:id="rId33"/>
    <p:sldId id="426" r:id="rId34"/>
    <p:sldId id="427" r:id="rId35"/>
    <p:sldId id="429" r:id="rId36"/>
    <p:sldId id="430" r:id="rId37"/>
    <p:sldId id="431" r:id="rId38"/>
  </p:sldIdLst>
  <p:sldSz cx="6858000" cy="51435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Benzing" initials="AB" lastIdx="10" clrIdx="0">
    <p:extLst>
      <p:ext uri="{19B8F6BF-5375-455C-9EA6-DF929625EA0E}">
        <p15:presenceInfo xmlns:p15="http://schemas.microsoft.com/office/powerpoint/2012/main" userId="Aaron Benzing" providerId="None"/>
      </p:ext>
    </p:extLst>
  </p:cmAuthor>
  <p:cmAuthor id="2" name="Tiffany Mallard" initials="TNM" lastIdx="9" clrIdx="1">
    <p:extLst>
      <p:ext uri="{19B8F6BF-5375-455C-9EA6-DF929625EA0E}">
        <p15:presenceInfo xmlns:p15="http://schemas.microsoft.com/office/powerpoint/2012/main" userId="Tiffany Mall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911"/>
    <a:srgbClr val="6DA2FF"/>
    <a:srgbClr val="0000FF"/>
    <a:srgbClr val="9F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7" autoAdjust="0"/>
    <p:restoredTop sz="79337" autoAdjust="0"/>
  </p:normalViewPr>
  <p:slideViewPr>
    <p:cSldViewPr snapToGrid="0" snapToObjects="1">
      <p:cViewPr varScale="1">
        <p:scale>
          <a:sx n="111" d="100"/>
          <a:sy n="111" d="100"/>
        </p:scale>
        <p:origin x="888" y="108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671417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3313" y="700088"/>
            <a:ext cx="4656137" cy="3490912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8622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3313" y="700088"/>
            <a:ext cx="4656137" cy="3490912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5786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5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4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3313" y="700088"/>
            <a:ext cx="4656137" cy="3490912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3254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42900" y="69060"/>
            <a:ext cx="6172200" cy="11310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sz="1800"/>
            </a:pPr>
            <a:r>
              <a:rPr sz="2475" dirty="0"/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" y="3754797"/>
            <a:ext cx="6858594" cy="138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00" y="4883573"/>
            <a:ext cx="786452" cy="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92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877448"/>
            <a:ext cx="3611126" cy="374535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400050"/>
            <a:ext cx="4616035" cy="2343151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2882901"/>
            <a:ext cx="3715688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021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400050"/>
            <a:ext cx="4916150" cy="2825753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13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5900"/>
            <a:ext cx="4801851" cy="17399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3365500"/>
            <a:ext cx="4801850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383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400050"/>
            <a:ext cx="2962475" cy="28257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400050"/>
            <a:ext cx="2961179" cy="2819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972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400050"/>
            <a:ext cx="2787650" cy="457200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857251"/>
            <a:ext cx="2959100" cy="23685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425053"/>
            <a:ext cx="2823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857250"/>
            <a:ext cx="2967529" cy="23622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245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8A5F4-C8F2-4FCF-9BF8-F3EDB6ADC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" y="3754797"/>
            <a:ext cx="6858594" cy="1388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EE2AC-A167-4DBD-9933-13C4A4A15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00" y="4883573"/>
            <a:ext cx="786452" cy="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921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400050"/>
            <a:ext cx="2400300" cy="1143000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400050"/>
            <a:ext cx="3329066" cy="41148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1657352"/>
            <a:ext cx="24003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54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1085850"/>
            <a:ext cx="2672444" cy="85725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685800"/>
            <a:ext cx="2460731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2057400"/>
            <a:ext cx="2673167" cy="15621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4629150"/>
            <a:ext cx="435879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819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400050"/>
            <a:ext cx="60579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2882900"/>
            <a:ext cx="5460999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138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sz="1800"/>
            </a:pPr>
            <a:r>
              <a:rPr sz="2475" dirty="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>
              <a:defRPr sz="1800"/>
            </a:pPr>
            <a:r>
              <a:rPr sz="1800" dirty="0"/>
              <a:t>Body Level One</a:t>
            </a:r>
          </a:p>
          <a:p>
            <a:pPr lvl="1">
              <a:defRPr sz="1800"/>
            </a:pPr>
            <a:r>
              <a:rPr sz="1800" dirty="0"/>
              <a:t>Body Level Two</a:t>
            </a:r>
          </a:p>
          <a:p>
            <a:pPr lvl="2">
              <a:defRPr sz="1800"/>
            </a:pPr>
            <a:r>
              <a:rPr sz="1800" dirty="0"/>
              <a:t>Body Level Three</a:t>
            </a:r>
          </a:p>
          <a:p>
            <a:pPr lvl="3">
              <a:defRPr sz="1800"/>
            </a:pPr>
            <a:r>
              <a:rPr sz="1800" dirty="0"/>
              <a:t>Body Level Four</a:t>
            </a:r>
          </a:p>
          <a:p>
            <a:pPr lvl="4">
              <a:defRPr sz="1800"/>
            </a:pPr>
            <a:r>
              <a:rPr sz="180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4746080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00050"/>
            <a:ext cx="6057900" cy="2171700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086100"/>
            <a:ext cx="4787664" cy="142875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889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400050"/>
            <a:ext cx="5144840" cy="2171700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2571750"/>
            <a:ext cx="4801850" cy="3619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225802"/>
            <a:ext cx="4786771" cy="1289048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451" y="532968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2076451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02767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571750"/>
            <a:ext cx="4786771" cy="127305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849735"/>
            <a:ext cx="4787664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772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400050"/>
            <a:ext cx="5144840" cy="2171700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2914650"/>
            <a:ext cx="478677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714750"/>
            <a:ext cx="478677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451" y="532968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2076451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62109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00050"/>
            <a:ext cx="5644244" cy="2171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2946401"/>
            <a:ext cx="47867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575051"/>
            <a:ext cx="478677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0896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400051"/>
            <a:ext cx="4916150" cy="282575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9795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400050"/>
            <a:ext cx="1533146" cy="3314700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400050"/>
            <a:ext cx="4387509" cy="41148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6192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7480"/>
            <a:ext cx="5829300" cy="110251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13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7480"/>
            <a:ext cx="5829300" cy="110251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9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42900" y="69060"/>
            <a:ext cx="6172200" cy="113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sz="1800"/>
            </a:pPr>
            <a:r>
              <a:rPr sz="2475" dirty="0"/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" y="3754797"/>
            <a:ext cx="6858594" cy="138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00" y="4883573"/>
            <a:ext cx="786452" cy="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20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42900" y="69060"/>
            <a:ext cx="6172200" cy="11310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sz="1800"/>
            </a:pPr>
            <a:r>
              <a:rPr lang="en-US" sz="2475" dirty="0"/>
              <a:t>Click to edit Master title style</a:t>
            </a:r>
            <a:endParaRPr sz="247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" y="3754797"/>
            <a:ext cx="6858594" cy="138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00" y="4883573"/>
            <a:ext cx="786452" cy="165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" y="3754797"/>
            <a:ext cx="6858594" cy="138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00" y="4883573"/>
            <a:ext cx="786452" cy="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27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sz="1800"/>
            </a:pPr>
            <a:r>
              <a:rPr lang="en-US" sz="2475" dirty="0"/>
              <a:t>Click to edit Master title style</a:t>
            </a:r>
            <a:endParaRPr sz="2475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>
              <a:defRPr sz="1800"/>
            </a:pPr>
            <a:r>
              <a:rPr lang="en-US" sz="1800" dirty="0"/>
              <a:t>Click to edit Master text styles</a:t>
            </a:r>
          </a:p>
          <a:p>
            <a:pPr lvl="1">
              <a:defRPr sz="1800"/>
            </a:pPr>
            <a:r>
              <a:rPr lang="en-US" sz="1800" dirty="0"/>
              <a:t>Second level</a:t>
            </a:r>
          </a:p>
          <a:p>
            <a:pPr lvl="2">
              <a:defRPr sz="1800"/>
            </a:pPr>
            <a:r>
              <a:rPr lang="en-US" sz="1800" dirty="0"/>
              <a:t>Third level</a:t>
            </a:r>
          </a:p>
          <a:p>
            <a:pPr lvl="3">
              <a:defRPr sz="1800"/>
            </a:pPr>
            <a:r>
              <a:rPr lang="en-US" sz="1800" dirty="0"/>
              <a:t>Fourth level</a:t>
            </a:r>
          </a:p>
          <a:p>
            <a:pPr lvl="4">
              <a:defRPr sz="1800"/>
            </a:pPr>
            <a:r>
              <a:rPr lang="en-US" sz="1800" dirty="0"/>
              <a:t>Fifth level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0906540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7480"/>
            <a:ext cx="5829300" cy="110251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845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7480"/>
            <a:ext cx="5829300" cy="1102519"/>
          </a:xfrm>
        </p:spPr>
        <p:txBody>
          <a:bodyPr/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264385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1882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42900" y="69060"/>
            <a:ext cx="6172200" cy="11310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sz="1800"/>
            </a:pPr>
            <a:r>
              <a:rPr lang="en-US" sz="2475" dirty="0"/>
              <a:t>Click to edit Master</a:t>
            </a:r>
            <a:endParaRPr sz="247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" y="3754797"/>
            <a:ext cx="6858594" cy="138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00" y="4883573"/>
            <a:ext cx="786452" cy="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363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" y="3753492"/>
            <a:ext cx="685859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94" y="3753492"/>
            <a:ext cx="685859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7" y="3753492"/>
            <a:ext cx="6858594" cy="13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7" y="3753492"/>
            <a:ext cx="685859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8" r:id="rId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4" y="3753492"/>
            <a:ext cx="685859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accent1">
              <a:lumMod val="75000"/>
            </a:schemeClr>
          </a:solidFill>
          <a:latin typeface="Lucida Calligraphy" panose="03010101010101010101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2921001"/>
            <a:ext cx="1852842" cy="199390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400051"/>
            <a:ext cx="4916150" cy="282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4629153"/>
            <a:ext cx="900347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4629150"/>
            <a:ext cx="435879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4183859"/>
            <a:ext cx="642680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6BE10-263D-4D54-8514-4D4DF51C37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594" y="3753492"/>
            <a:ext cx="685859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032"/>
            <a:ext cx="6858000" cy="6784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872" y="150452"/>
            <a:ext cx="2050256" cy="4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66424"/>
            <a:ext cx="6858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300" kern="1200" dirty="0">
              <a:solidFill>
                <a:srgbClr val="4F81BD">
                  <a:lumMod val="75000"/>
                </a:srgb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Arkansas Water Environment Association</a:t>
            </a: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 </a:t>
            </a:r>
            <a:endParaRPr lang="en-US" sz="1100" b="1" kern="1200" dirty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Wastewater Awards Luncheon</a:t>
            </a: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April 30, 2018</a:t>
            </a:r>
          </a:p>
        </p:txBody>
      </p:sp>
    </p:spTree>
    <p:extLst>
      <p:ext uri="{BB962C8B-B14F-4D97-AF65-F5344CB8AC3E}">
        <p14:creationId xmlns:p14="http://schemas.microsoft.com/office/powerpoint/2010/main" val="241629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Alecia Patton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2"/>
            <a:ext cx="6172200" cy="3394472"/>
          </a:xfrm>
        </p:spPr>
        <p:txBody>
          <a:bodyPr/>
          <a:lstStyle/>
          <a:p>
            <a:r>
              <a:rPr lang="en-US" sz="1800" dirty="0"/>
              <a:t>Jacksonville Wastewater Utility</a:t>
            </a:r>
          </a:p>
          <a:p>
            <a:r>
              <a:rPr lang="en-US" sz="1800" dirty="0"/>
              <a:t>GIS Coordinator</a:t>
            </a:r>
            <a:endParaRPr lang="en-US" dirty="0"/>
          </a:p>
          <a:p>
            <a:r>
              <a:rPr lang="en-US" sz="1800" dirty="0"/>
              <a:t>AWEA – Secretary</a:t>
            </a:r>
          </a:p>
          <a:p>
            <a:r>
              <a:rPr lang="en-US" dirty="0"/>
              <a:t>AWEA – Communications Chair</a:t>
            </a:r>
          </a:p>
          <a:p>
            <a:r>
              <a:rPr lang="en-US" dirty="0"/>
              <a:t>WEF – Delegate-at-Large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C1EB8-30A1-4BCB-A277-C4AC70B98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08" y="1200152"/>
            <a:ext cx="1664392" cy="22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54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13360"/>
            <a:ext cx="6332220" cy="3291840"/>
          </a:xfrm>
        </p:spPr>
        <p:txBody>
          <a:bodyPr>
            <a:noAutofit/>
          </a:bodyPr>
          <a:lstStyle/>
          <a:p>
            <a:r>
              <a:rPr lang="en-US" b="1" dirty="0"/>
              <a:t>Quarter Century </a:t>
            </a:r>
            <a:br>
              <a:rPr lang="en-US" b="1" dirty="0"/>
            </a:br>
            <a:r>
              <a:rPr lang="en-US" b="1" dirty="0"/>
              <a:t>Operator Club</a:t>
            </a:r>
          </a:p>
        </p:txBody>
      </p:sp>
    </p:spTree>
    <p:extLst>
      <p:ext uri="{BB962C8B-B14F-4D97-AF65-F5344CB8AC3E}">
        <p14:creationId xmlns:p14="http://schemas.microsoft.com/office/powerpoint/2010/main" val="26184656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Dr. Lisa Ellington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737983" cy="2521995"/>
          </a:xfrm>
        </p:spPr>
        <p:txBody>
          <a:bodyPr/>
          <a:lstStyle/>
          <a:p>
            <a:r>
              <a:rPr lang="en-US" sz="1600" dirty="0"/>
              <a:t>Paragould Light, Water &amp; Cable</a:t>
            </a:r>
          </a:p>
          <a:p>
            <a:r>
              <a:rPr lang="en-US" sz="1600" dirty="0"/>
              <a:t>27 Years Experience</a:t>
            </a:r>
          </a:p>
          <a:p>
            <a:r>
              <a:rPr lang="en-US" sz="1600" dirty="0"/>
              <a:t>AR Wastewater Licensing Committee</a:t>
            </a:r>
          </a:p>
          <a:p>
            <a:r>
              <a:rPr lang="en-US" sz="1600" dirty="0"/>
              <a:t>EPA Region VI Pretreatment Assoc.</a:t>
            </a:r>
          </a:p>
          <a:p>
            <a:r>
              <a:rPr lang="en-US" sz="1600" dirty="0"/>
              <a:t>AWW&amp;WEA Past President</a:t>
            </a:r>
          </a:p>
          <a:p>
            <a:r>
              <a:rPr lang="en-US" sz="1600" dirty="0"/>
              <a:t>AWEA Past President</a:t>
            </a:r>
          </a:p>
          <a:p>
            <a:r>
              <a:rPr lang="en-US" sz="1600" dirty="0"/>
              <a:t>AWEA WEF Delegate 2005-08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C3B70-DCB0-4560-AA88-7949F7489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063229"/>
            <a:ext cx="1242060" cy="20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821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Loren Sharp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0232CA-5376-4243-AE01-AB124460B3E1}"/>
              </a:ext>
            </a:extLst>
          </p:cNvPr>
          <p:cNvSpPr txBox="1">
            <a:spLocks/>
          </p:cNvSpPr>
          <p:nvPr/>
        </p:nvSpPr>
        <p:spPr bwMode="auto">
          <a:xfrm>
            <a:off x="495300" y="1352551"/>
            <a:ext cx="4526280" cy="25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75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25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Springdale Water Utilities</a:t>
            </a:r>
          </a:p>
          <a:p>
            <a:pPr defTabSz="914400"/>
            <a:r>
              <a:rPr lang="en-US" dirty="0"/>
              <a:t>30 Years Experience</a:t>
            </a:r>
          </a:p>
          <a:p>
            <a:pPr defTabSz="914400"/>
            <a:r>
              <a:rPr lang="en-US" dirty="0"/>
              <a:t>15 Years as Operations Supervisor</a:t>
            </a:r>
          </a:p>
          <a:p>
            <a:pPr defTabSz="914400"/>
            <a:r>
              <a:rPr lang="en-US" dirty="0"/>
              <a:t>AWWMA – President 2014-2015</a:t>
            </a:r>
          </a:p>
          <a:p>
            <a:pPr lvl="1" defTabSz="914400"/>
            <a:endParaRPr lang="en-US" dirty="0"/>
          </a:p>
        </p:txBody>
      </p:sp>
      <p:pic>
        <p:nvPicPr>
          <p:cNvPr id="2050" name="05566A9C-9465-4586-9537-9AC8CF62B96C" descr="image1.jpeg">
            <a:extLst>
              <a:ext uri="{FF2B5EF4-FFF2-40B4-BE49-F238E27FC236}">
                <a16:creationId xmlns:a16="http://schemas.microsoft.com/office/drawing/2014/main" id="{7DB761EE-F695-415D-8DE4-042390FD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80" y="1352551"/>
            <a:ext cx="1493520" cy="208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616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Duyen Tran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467225" cy="2236469"/>
          </a:xfrm>
        </p:spPr>
        <p:txBody>
          <a:bodyPr/>
          <a:lstStyle/>
          <a:p>
            <a:r>
              <a:rPr lang="en-US" sz="1800" dirty="0"/>
              <a:t>Jacobs – Fayetteville, AR</a:t>
            </a:r>
          </a:p>
          <a:p>
            <a:r>
              <a:rPr lang="en-US" sz="1800" dirty="0"/>
              <a:t> Former AWEA Executive Board Member</a:t>
            </a:r>
          </a:p>
          <a:p>
            <a:r>
              <a:rPr lang="en-US" dirty="0"/>
              <a:t>Former AWEA WEF Delegate</a:t>
            </a:r>
            <a:endParaRPr lang="en-US" sz="1800" dirty="0"/>
          </a:p>
          <a:p>
            <a:r>
              <a:rPr lang="en-US" dirty="0"/>
              <a:t>Former WEF Speaker of the House of Delegates</a:t>
            </a:r>
          </a:p>
          <a:p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B5CB8-27A6-45E6-BFBC-1B5F50CE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1200151"/>
            <a:ext cx="1704975" cy="22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31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032"/>
            <a:ext cx="6858000" cy="6784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872" y="150452"/>
            <a:ext cx="2050256" cy="4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66424"/>
            <a:ext cx="6858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300" kern="1200" dirty="0">
              <a:solidFill>
                <a:srgbClr val="4F81BD">
                  <a:lumMod val="75000"/>
                </a:srgb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Arkansas Water Environment Association</a:t>
            </a: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 </a:t>
            </a:r>
            <a:endParaRPr lang="en-US" sz="1100" b="1" kern="1200" dirty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Wastewater Awards Luncheon</a:t>
            </a: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April 30, 2018</a:t>
            </a:r>
          </a:p>
        </p:txBody>
      </p:sp>
    </p:spTree>
    <p:extLst>
      <p:ext uri="{BB962C8B-B14F-4D97-AF65-F5344CB8AC3E}">
        <p14:creationId xmlns:p14="http://schemas.microsoft.com/office/powerpoint/2010/main" val="217664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AWEA Awards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…Recognizing outstanding contributions to Arkansas' water environment and to the water environment profession.</a:t>
            </a:r>
          </a:p>
        </p:txBody>
      </p:sp>
    </p:spTree>
    <p:extLst>
      <p:ext uri="{BB962C8B-B14F-4D97-AF65-F5344CB8AC3E}">
        <p14:creationId xmlns:p14="http://schemas.microsoft.com/office/powerpoint/2010/main" val="8001078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6592"/>
            <a:ext cx="6172200" cy="848321"/>
          </a:xfrm>
        </p:spPr>
        <p:txBody>
          <a:bodyPr/>
          <a:lstStyle/>
          <a:p>
            <a:r>
              <a:rPr lang="en-US" b="1" dirty="0"/>
              <a:t>AWEA Collection System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an individual who has dedicated their career to the wastewater collection field and has made outstanding contributions in the area of wastewater collection systems. </a:t>
            </a:r>
          </a:p>
        </p:txBody>
      </p:sp>
    </p:spTree>
    <p:extLst>
      <p:ext uri="{BB962C8B-B14F-4D97-AF65-F5344CB8AC3E}">
        <p14:creationId xmlns:p14="http://schemas.microsoft.com/office/powerpoint/2010/main" val="41586793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Jay Summers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339936" cy="2494394"/>
          </a:xfrm>
        </p:spPr>
        <p:txBody>
          <a:bodyPr/>
          <a:lstStyle/>
          <a:p>
            <a:r>
              <a:rPr lang="en-US" sz="1800" dirty="0"/>
              <a:t>Jacksonville Wastewater Utility</a:t>
            </a:r>
          </a:p>
          <a:p>
            <a:r>
              <a:rPr lang="en-US" dirty="0"/>
              <a:t>Collection Systems Manager</a:t>
            </a:r>
          </a:p>
          <a:p>
            <a:r>
              <a:rPr lang="en-US" sz="1800" dirty="0"/>
              <a:t>28 Years of Experience</a:t>
            </a:r>
          </a:p>
          <a:p>
            <a:r>
              <a:rPr lang="en-US" dirty="0"/>
              <a:t>Class IV Operator – Class II Collections System Certification</a:t>
            </a:r>
          </a:p>
          <a:p>
            <a:r>
              <a:rPr lang="en-US" sz="1800" dirty="0"/>
              <a:t>Class 3</a:t>
            </a:r>
            <a:r>
              <a:rPr lang="en-US" dirty="0"/>
              <a:t>C Master’s Solid Waste License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74AB5-B7BD-4CEA-8B6A-68B4DDA1D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1134683"/>
            <a:ext cx="1832264" cy="22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44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9452"/>
            <a:ext cx="6172200" cy="848321"/>
          </a:xfrm>
        </p:spPr>
        <p:txBody>
          <a:bodyPr/>
          <a:lstStyle/>
          <a:p>
            <a:r>
              <a:rPr lang="en-US" b="1" dirty="0"/>
              <a:t>AWEA Laboratory Analyst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 laboratory analyst who has demonstrated outstanding professionalism and performance and has made significant contributions to the water quality analysis profession.</a:t>
            </a:r>
          </a:p>
        </p:txBody>
      </p:sp>
    </p:spTree>
    <p:extLst>
      <p:ext uri="{BB962C8B-B14F-4D97-AF65-F5344CB8AC3E}">
        <p14:creationId xmlns:p14="http://schemas.microsoft.com/office/powerpoint/2010/main" val="14350489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WEF MA Awards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…. Recognizing contributions and dedicated service to WEF and to the advancement of the water environment profession.</a:t>
            </a:r>
          </a:p>
        </p:txBody>
      </p:sp>
    </p:spTree>
    <p:extLst>
      <p:ext uri="{BB962C8B-B14F-4D97-AF65-F5344CB8AC3E}">
        <p14:creationId xmlns:p14="http://schemas.microsoft.com/office/powerpoint/2010/main" val="29246438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Nicholas 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433286" cy="2383558"/>
          </a:xfrm>
        </p:spPr>
        <p:txBody>
          <a:bodyPr/>
          <a:lstStyle/>
          <a:p>
            <a:r>
              <a:rPr lang="en-US" sz="1800" dirty="0"/>
              <a:t>Jacobs – Fayetteville, AR</a:t>
            </a:r>
          </a:p>
          <a:p>
            <a:r>
              <a:rPr lang="en-US" dirty="0"/>
              <a:t>Lab Analyst II </a:t>
            </a:r>
          </a:p>
          <a:p>
            <a:r>
              <a:rPr lang="en-US" sz="1800" dirty="0"/>
              <a:t>11 Years of Experience</a:t>
            </a:r>
          </a:p>
          <a:p>
            <a:r>
              <a:rPr lang="en-US" dirty="0"/>
              <a:t>Regional Lab Coordinator</a:t>
            </a:r>
          </a:p>
          <a:p>
            <a:r>
              <a:rPr lang="en-US" sz="1800" dirty="0"/>
              <a:t>Expertise in all lab a</a:t>
            </a:r>
            <a:r>
              <a:rPr lang="en-US" dirty="0"/>
              <a:t>nalysis spectrophotometry</a:t>
            </a:r>
          </a:p>
          <a:p>
            <a:r>
              <a:rPr lang="en-US" sz="1800" dirty="0"/>
              <a:t>Expert in detection limits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A070F-9F36-4905-BBE9-8B4CF334D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1192531"/>
            <a:ext cx="2110740" cy="22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55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8" y="351830"/>
            <a:ext cx="6379283" cy="848321"/>
          </a:xfrm>
        </p:spPr>
        <p:txBody>
          <a:bodyPr/>
          <a:lstStyle/>
          <a:p>
            <a:r>
              <a:rPr lang="en-US" b="1" dirty="0"/>
              <a:t>AWEA </a:t>
            </a:r>
            <a:br>
              <a:rPr lang="en-US" sz="2400" b="1" dirty="0"/>
            </a:br>
            <a:r>
              <a:rPr lang="en-US" sz="2400" b="1" dirty="0"/>
              <a:t>Pretreatment Professional of the Year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 pretreatment professional in an industry or a utility who has demonstrated outstanding professionalism and performance and has made significant contributions to the pretreatment profession. </a:t>
            </a:r>
          </a:p>
        </p:txBody>
      </p:sp>
    </p:spTree>
    <p:extLst>
      <p:ext uri="{BB962C8B-B14F-4D97-AF65-F5344CB8AC3E}">
        <p14:creationId xmlns:p14="http://schemas.microsoft.com/office/powerpoint/2010/main" val="27492493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Myra Taylor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321464" cy="2291194"/>
          </a:xfrm>
        </p:spPr>
        <p:txBody>
          <a:bodyPr/>
          <a:lstStyle/>
          <a:p>
            <a:r>
              <a:rPr lang="en-US" sz="1400" dirty="0"/>
              <a:t>Jonesboro City Water &amp; Light</a:t>
            </a:r>
          </a:p>
          <a:p>
            <a:r>
              <a:rPr lang="en-US" sz="1400" dirty="0"/>
              <a:t>Lab Supervisor &amp; Pretreatment Coordinator</a:t>
            </a:r>
          </a:p>
          <a:p>
            <a:r>
              <a:rPr lang="en-US" sz="1400" dirty="0"/>
              <a:t>28 Years Experience - 15 Years as Supervisor</a:t>
            </a:r>
          </a:p>
          <a:p>
            <a:r>
              <a:rPr lang="en-US" sz="1400" dirty="0"/>
              <a:t>Previous AWEA Lab/Pretreatment Chair</a:t>
            </a:r>
          </a:p>
          <a:p>
            <a:r>
              <a:rPr lang="en-US" sz="1400" dirty="0"/>
              <a:t> Supervises inspections, audits, &amp; incorporates regulation changes</a:t>
            </a:r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08AC0-7CDB-4708-888B-C76FF028F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26" y="1119909"/>
            <a:ext cx="1965574" cy="22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065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1830"/>
            <a:ext cx="6172200" cy="848321"/>
          </a:xfrm>
        </p:spPr>
        <p:txBody>
          <a:bodyPr/>
          <a:lstStyle/>
          <a:p>
            <a:r>
              <a:rPr lang="en-US" b="1" dirty="0"/>
              <a:t>AWEA </a:t>
            </a:r>
            <a:br>
              <a:rPr lang="en-US" b="1" dirty="0"/>
            </a:br>
            <a:r>
              <a:rPr lang="en-US" b="1" dirty="0"/>
              <a:t>Safety Award for Cities </a:t>
            </a:r>
            <a:br>
              <a:rPr lang="en-US" b="1" dirty="0"/>
            </a:br>
            <a:r>
              <a:rPr lang="en-US" b="1" dirty="0"/>
              <a:t>with a Population &gt; 20,000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08759"/>
            <a:ext cx="6172200" cy="2186941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896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77" y="320310"/>
            <a:ext cx="6858000" cy="848321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Little Rock Water Reclamation Authority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01819"/>
            <a:ext cx="6122446" cy="2209186"/>
          </a:xfrm>
        </p:spPr>
        <p:txBody>
          <a:bodyPr>
            <a:normAutofit/>
          </a:bodyPr>
          <a:lstStyle/>
          <a:p>
            <a:r>
              <a:rPr lang="en-US" dirty="0"/>
              <a:t>2017 – LRWRA experienced 4 reportable accidents</a:t>
            </a:r>
          </a:p>
          <a:p>
            <a:r>
              <a:rPr lang="en-US" dirty="0"/>
              <a:t>2017 – Zero (0) lost time accidents</a:t>
            </a:r>
          </a:p>
          <a:p>
            <a:r>
              <a:rPr lang="en-US" sz="1800" dirty="0"/>
              <a:t>Maintains a 1.83 Accident Frequency Rate vs. an industry average of 7.0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1177B-EB8F-4E30-9F98-0F0BAC006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217427"/>
            <a:ext cx="3086100" cy="735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00480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1830"/>
            <a:ext cx="6172200" cy="848321"/>
          </a:xfrm>
        </p:spPr>
        <p:txBody>
          <a:bodyPr/>
          <a:lstStyle/>
          <a:p>
            <a:r>
              <a:rPr lang="en-US" b="1" dirty="0"/>
              <a:t>AWEA </a:t>
            </a:r>
            <a:br>
              <a:rPr lang="en-US" b="1" dirty="0"/>
            </a:br>
            <a:r>
              <a:rPr lang="en-US" b="1" dirty="0"/>
              <a:t>Safety Professional of the Year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 safety professional who has shown excellence in improving or increasing the awareness of safety in a utility/city.</a:t>
            </a:r>
          </a:p>
        </p:txBody>
      </p:sp>
    </p:spTree>
    <p:extLst>
      <p:ext uri="{BB962C8B-B14F-4D97-AF65-F5344CB8AC3E}">
        <p14:creationId xmlns:p14="http://schemas.microsoft.com/office/powerpoint/2010/main" val="18587226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Chris Earl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561609" cy="2226540"/>
          </a:xfrm>
        </p:spPr>
        <p:txBody>
          <a:bodyPr/>
          <a:lstStyle/>
          <a:p>
            <a:r>
              <a:rPr lang="en-US" sz="1600" dirty="0"/>
              <a:t>Bentonville Wastewater Utilities</a:t>
            </a:r>
          </a:p>
          <a:p>
            <a:r>
              <a:rPr lang="en-US" sz="1600" dirty="0"/>
              <a:t>10 Years as Safety Program Director</a:t>
            </a:r>
          </a:p>
          <a:p>
            <a:r>
              <a:rPr lang="en-US" sz="1600" dirty="0"/>
              <a:t>Uses Program to teach and to engage staff members to observe and think safety</a:t>
            </a:r>
          </a:p>
          <a:p>
            <a:r>
              <a:rPr lang="en-US" sz="1600" dirty="0"/>
              <a:t>Actively engaging the next generation of safe professionals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C6232-4BFF-4A89-AF97-F69BBE8DE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1200151"/>
            <a:ext cx="1610591" cy="22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1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1830"/>
            <a:ext cx="6172200" cy="848321"/>
          </a:xfrm>
        </p:spPr>
        <p:txBody>
          <a:bodyPr/>
          <a:lstStyle/>
          <a:p>
            <a:r>
              <a:rPr lang="en-US" b="1" dirty="0"/>
              <a:t>AWEA </a:t>
            </a:r>
            <a:br>
              <a:rPr lang="en-US" b="1" dirty="0"/>
            </a:br>
            <a:r>
              <a:rPr lang="en-US" b="1" dirty="0"/>
              <a:t>Young Professional of the Year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 Young Professional who demonstrated outstanding professionalism and performance in the wastewater industry.</a:t>
            </a:r>
          </a:p>
        </p:txBody>
      </p:sp>
    </p:spTree>
    <p:extLst>
      <p:ext uri="{BB962C8B-B14F-4D97-AF65-F5344CB8AC3E}">
        <p14:creationId xmlns:p14="http://schemas.microsoft.com/office/powerpoint/2010/main" val="89970298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Quinten Nelson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349173" cy="2468207"/>
          </a:xfrm>
        </p:spPr>
        <p:txBody>
          <a:bodyPr/>
          <a:lstStyle/>
          <a:p>
            <a:r>
              <a:rPr lang="en-US" sz="1800" dirty="0"/>
              <a:t>Little Rock Water Reclamation Authority</a:t>
            </a:r>
          </a:p>
          <a:p>
            <a:r>
              <a:rPr lang="en-US" dirty="0"/>
              <a:t>13 Years of Service</a:t>
            </a:r>
          </a:p>
          <a:p>
            <a:r>
              <a:rPr lang="en-US" sz="1800" dirty="0"/>
              <a:t>Critical role in $173M Collection System &amp; SSO reduction project</a:t>
            </a:r>
          </a:p>
          <a:p>
            <a:r>
              <a:rPr lang="en-US" dirty="0"/>
              <a:t>Hospitality Committee for AWW&amp;WEA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421D6-77C2-4B8D-B9A6-DE771217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200151"/>
            <a:ext cx="1943099" cy="21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931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1830"/>
            <a:ext cx="6172200" cy="848321"/>
          </a:xfrm>
        </p:spPr>
        <p:txBody>
          <a:bodyPr/>
          <a:lstStyle/>
          <a:p>
            <a:r>
              <a:rPr lang="en-US" b="1" dirty="0"/>
              <a:t>Jim Bailey Educator of the Year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an Arkansan who strives to inspire fellow Arkansans, young and old, with enthusiasm and desire to protect the state's water environment, understand environmental issues and further environmental education.</a:t>
            </a:r>
          </a:p>
        </p:txBody>
      </p:sp>
    </p:spTree>
    <p:extLst>
      <p:ext uri="{BB962C8B-B14F-4D97-AF65-F5344CB8AC3E}">
        <p14:creationId xmlns:p14="http://schemas.microsoft.com/office/powerpoint/2010/main" val="16881521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7641"/>
            <a:ext cx="6172200" cy="1310640"/>
          </a:xfrm>
        </p:spPr>
        <p:txBody>
          <a:bodyPr/>
          <a:lstStyle/>
          <a:p>
            <a:r>
              <a:rPr lang="en-US" b="1" dirty="0"/>
              <a:t>Laboratory Analyst Excellence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238886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Recognizes individuals for outstanding performance, professionalism, and contributions to the water quality analysis profession.</a:t>
            </a:r>
          </a:p>
        </p:txBody>
      </p:sp>
    </p:spTree>
    <p:extLst>
      <p:ext uri="{BB962C8B-B14F-4D97-AF65-F5344CB8AC3E}">
        <p14:creationId xmlns:p14="http://schemas.microsoft.com/office/powerpoint/2010/main" val="292431999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Kenneth Johnson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63229"/>
            <a:ext cx="4457700" cy="2686735"/>
          </a:xfrm>
        </p:spPr>
        <p:txBody>
          <a:bodyPr/>
          <a:lstStyle/>
          <a:p>
            <a:r>
              <a:rPr lang="en-US" sz="1600" dirty="0"/>
              <a:t>Pine Bluff Wastewater Utility</a:t>
            </a:r>
          </a:p>
          <a:p>
            <a:r>
              <a:rPr lang="en-US" sz="1600" dirty="0"/>
              <a:t>34 Years Experience - 17 Years as Manager</a:t>
            </a:r>
          </a:p>
          <a:p>
            <a:r>
              <a:rPr lang="en-US" sz="1600" dirty="0"/>
              <a:t>Implemented Public Education Program – Site Tours &amp; Educational Opportunities for area school districts</a:t>
            </a:r>
          </a:p>
          <a:p>
            <a:r>
              <a:rPr lang="en-US" sz="1600" dirty="0"/>
              <a:t>Promotes Environmental education through public outreach events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DD85F-A70D-4EAC-87F7-7D982A0E0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3229"/>
            <a:ext cx="1714500" cy="23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925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1830"/>
            <a:ext cx="6172200" cy="848321"/>
          </a:xfrm>
        </p:spPr>
        <p:txBody>
          <a:bodyPr/>
          <a:lstStyle/>
          <a:p>
            <a:r>
              <a:rPr lang="en-US" b="1" dirty="0"/>
              <a:t>Mike Thomason </a:t>
            </a:r>
            <a:br>
              <a:rPr lang="en-US" b="1" dirty="0"/>
            </a:br>
            <a:r>
              <a:rPr lang="en-US" b="1" dirty="0"/>
              <a:t>Wastewater Manager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a wastewater utility manager who has shown excellence in community service, employee mentoring, or environmental stewardship.</a:t>
            </a:r>
          </a:p>
        </p:txBody>
      </p:sp>
    </p:spTree>
    <p:extLst>
      <p:ext uri="{BB962C8B-B14F-4D97-AF65-F5344CB8AC3E}">
        <p14:creationId xmlns:p14="http://schemas.microsoft.com/office/powerpoint/2010/main" val="28022241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Terry Long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426CD9-9079-4758-8ACB-C762BA82BBA2}"/>
              </a:ext>
            </a:extLst>
          </p:cNvPr>
          <p:cNvSpPr txBox="1">
            <a:spLocks/>
          </p:cNvSpPr>
          <p:nvPr/>
        </p:nvSpPr>
        <p:spPr bwMode="auto">
          <a:xfrm>
            <a:off x="342900" y="1200151"/>
            <a:ext cx="4349173" cy="24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75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25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 kern="120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Eureka Springs Public Works Department</a:t>
            </a:r>
          </a:p>
          <a:p>
            <a:pPr defTabSz="914400"/>
            <a:r>
              <a:rPr lang="en-US" dirty="0"/>
              <a:t>13 Years as Manager</a:t>
            </a:r>
          </a:p>
          <a:p>
            <a:pPr defTabSz="914400"/>
            <a:r>
              <a:rPr lang="en-US" dirty="0"/>
              <a:t>2017 Operator of the Year for the NW District</a:t>
            </a:r>
          </a:p>
          <a:p>
            <a:pPr defTabSz="914400"/>
            <a:r>
              <a:rPr lang="en-US" dirty="0"/>
              <a:t>SBR Activated Sludge Treatment Facility</a:t>
            </a:r>
          </a:p>
          <a:p>
            <a:pPr defTabSz="91440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43FA0-A2AB-4588-A054-742A2727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2" y="1200151"/>
            <a:ext cx="1823027" cy="20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436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032"/>
            <a:ext cx="6858000" cy="6784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872" y="150452"/>
            <a:ext cx="2050256" cy="4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75214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300" kern="1200" dirty="0">
              <a:solidFill>
                <a:srgbClr val="4F81BD">
                  <a:lumMod val="75000"/>
                </a:srgb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Arkansas Water Environment Association</a:t>
            </a: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 </a:t>
            </a:r>
            <a:endParaRPr lang="en-US" sz="1100" b="1" kern="1200" dirty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51435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1200" dirty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ea typeface="ＭＳ Ｐゴシック" panose="020B0600070205080204" pitchFamily="34" charset="-128"/>
                <a:cs typeface="+mn-cs"/>
              </a:rPr>
              <a:t> </a:t>
            </a:r>
            <a:endParaRPr lang="en-US" sz="2400" kern="1200" dirty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8" y="104895"/>
            <a:ext cx="6172200" cy="857250"/>
          </a:xfrm>
        </p:spPr>
        <p:txBody>
          <a:bodyPr>
            <a:normAutofit/>
          </a:bodyPr>
          <a:lstStyle/>
          <a:p>
            <a:r>
              <a:rPr lang="en-US" sz="2700" dirty="0"/>
              <a:t>Stacy Carpenter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861061"/>
            <a:ext cx="4756225" cy="2887980"/>
          </a:xfrm>
        </p:spPr>
        <p:txBody>
          <a:bodyPr/>
          <a:lstStyle/>
          <a:p>
            <a:r>
              <a:rPr lang="en-US" sz="1800" dirty="0"/>
              <a:t>Pine Bluff Wastewater Utility</a:t>
            </a:r>
          </a:p>
          <a:p>
            <a:pPr lvl="1"/>
            <a:r>
              <a:rPr lang="en-US" dirty="0"/>
              <a:t>22 Years of Experience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Environmental Compliance Supervisor</a:t>
            </a:r>
          </a:p>
          <a:p>
            <a:endParaRPr lang="en-US" sz="1800" dirty="0"/>
          </a:p>
          <a:p>
            <a:r>
              <a:rPr lang="en-US" dirty="0"/>
              <a:t>Boyd Point Treatment Facility received NACWA Platinum8 Award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BFC2D-BF38-46EF-B625-230AE4A68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962145"/>
            <a:ext cx="2110738" cy="18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3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2838"/>
            <a:ext cx="6172200" cy="848321"/>
          </a:xfrm>
        </p:spPr>
        <p:txBody>
          <a:bodyPr/>
          <a:lstStyle/>
          <a:p>
            <a:r>
              <a:rPr lang="en-US" b="1" dirty="0"/>
              <a:t>George W. Burke Facility Safety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Recognizes a municipal or industrial wastewater facility for establishing and maintaining an effective safety program.</a:t>
            </a:r>
          </a:p>
        </p:txBody>
      </p:sp>
    </p:spTree>
    <p:extLst>
      <p:ext uri="{BB962C8B-B14F-4D97-AF65-F5344CB8AC3E}">
        <p14:creationId xmlns:p14="http://schemas.microsoft.com/office/powerpoint/2010/main" val="28893223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77" y="320310"/>
            <a:ext cx="6858000" cy="848321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Little Rock Water Reclamation Authority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01819"/>
            <a:ext cx="6122446" cy="2209186"/>
          </a:xfrm>
        </p:spPr>
        <p:txBody>
          <a:bodyPr>
            <a:normAutofit/>
          </a:bodyPr>
          <a:lstStyle/>
          <a:p>
            <a:r>
              <a:rPr lang="en-US" dirty="0"/>
              <a:t>2017 – LRWRA experienced 4 reportable accidents</a:t>
            </a:r>
          </a:p>
          <a:p>
            <a:r>
              <a:rPr lang="en-US" dirty="0"/>
              <a:t>2017 – Zero (0) lost time accidents</a:t>
            </a:r>
          </a:p>
          <a:p>
            <a:r>
              <a:rPr lang="en-US" sz="1800" dirty="0"/>
              <a:t>Maintains a 1.83 Accident Frequency Rate vs. an industry average of 7.0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1177B-EB8F-4E30-9F98-0F0BAC006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217427"/>
            <a:ext cx="3086100" cy="735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07088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3228"/>
            <a:ext cx="6172200" cy="848321"/>
          </a:xfrm>
        </p:spPr>
        <p:txBody>
          <a:bodyPr/>
          <a:lstStyle/>
          <a:p>
            <a:r>
              <a:rPr lang="en-US" b="1" dirty="0"/>
              <a:t>William D. Hatfield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25074"/>
            <a:ext cx="61722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Presented to operators of wastewater treatment plants for outstanding performance and professionalism.</a:t>
            </a:r>
          </a:p>
        </p:txBody>
      </p:sp>
    </p:spTree>
    <p:extLst>
      <p:ext uri="{BB962C8B-B14F-4D97-AF65-F5344CB8AC3E}">
        <p14:creationId xmlns:p14="http://schemas.microsoft.com/office/powerpoint/2010/main" val="17412091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Loren Sharp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4928347" cy="2521995"/>
          </a:xfrm>
        </p:spPr>
        <p:txBody>
          <a:bodyPr/>
          <a:lstStyle/>
          <a:p>
            <a:r>
              <a:rPr lang="en-US" sz="1800" dirty="0"/>
              <a:t>Springdale Water Utilities</a:t>
            </a:r>
          </a:p>
          <a:p>
            <a:r>
              <a:rPr lang="en-US" dirty="0"/>
              <a:t>30 Years Experience</a:t>
            </a:r>
          </a:p>
          <a:p>
            <a:r>
              <a:rPr lang="en-US" dirty="0"/>
              <a:t>15 Years as Operations Supervisor</a:t>
            </a:r>
          </a:p>
          <a:p>
            <a:r>
              <a:rPr lang="en-US" dirty="0"/>
              <a:t>AWWMA – President 2014-2015</a:t>
            </a:r>
          </a:p>
          <a:p>
            <a:pPr lvl="1"/>
            <a:endParaRPr lang="en-US" dirty="0"/>
          </a:p>
        </p:txBody>
      </p:sp>
      <p:pic>
        <p:nvPicPr>
          <p:cNvPr id="1026" name="0FC9CF5D-0F88-4659-B4C1-F99995402B7A" descr="0FC9CF5D-0F88-4659-B4C1-F99995402B7A">
            <a:extLst>
              <a:ext uri="{FF2B5EF4-FFF2-40B4-BE49-F238E27FC236}">
                <a16:creationId xmlns:a16="http://schemas.microsoft.com/office/drawing/2014/main" id="{36C0B85D-E027-4FFA-820D-06EC82A9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27" y="1063229"/>
            <a:ext cx="1556674" cy="21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5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9452"/>
            <a:ext cx="6172200" cy="848321"/>
          </a:xfrm>
        </p:spPr>
        <p:txBody>
          <a:bodyPr/>
          <a:lstStyle/>
          <a:p>
            <a:r>
              <a:rPr lang="en-US" b="1" dirty="0"/>
              <a:t>Arthur Sidney </a:t>
            </a:r>
            <a:r>
              <a:rPr lang="en-US" b="1" dirty="0" err="1"/>
              <a:t>Bedell</a:t>
            </a:r>
            <a:r>
              <a:rPr lang="en-US" b="1" dirty="0"/>
              <a:t>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Acknowledges extraordinary personal service </a:t>
            </a:r>
          </a:p>
          <a:p>
            <a:pPr marL="0" indent="0" algn="ctr">
              <a:buNone/>
            </a:pPr>
            <a:r>
              <a:rPr lang="en-US" dirty="0"/>
              <a:t>to a WEF Member Association.</a:t>
            </a:r>
          </a:p>
        </p:txBody>
      </p:sp>
    </p:spTree>
    <p:extLst>
      <p:ext uri="{BB962C8B-B14F-4D97-AF65-F5344CB8AC3E}">
        <p14:creationId xmlns:p14="http://schemas.microsoft.com/office/powerpoint/2010/main" val="29629879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wards Master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WWI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wards Master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ards Master 2016" id="{2BD14F66-3CF5-4BD0-90A8-149797E78A2D}" vid="{B95CBEA4-EE47-4182-8212-B07195AC578B}"/>
    </a:ext>
  </a:extLst>
</a:theme>
</file>

<file path=ppt/theme/theme4.xml><?xml version="1.0" encoding="utf-8"?>
<a:theme xmlns:a="http://schemas.openxmlformats.org/drawingml/2006/main" name="4_WWI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746</Words>
  <Application>Microsoft Office PowerPoint</Application>
  <PresentationFormat>Custom</PresentationFormat>
  <Paragraphs>152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Avenir Roman</vt:lpstr>
      <vt:lpstr>Calibri</vt:lpstr>
      <vt:lpstr>Century Gothic</vt:lpstr>
      <vt:lpstr>Lucida Calligraphy</vt:lpstr>
      <vt:lpstr>Wingdings 3</vt:lpstr>
      <vt:lpstr>Awards Master PP</vt:lpstr>
      <vt:lpstr>3_WWI master</vt:lpstr>
      <vt:lpstr>Awards Master 2016</vt:lpstr>
      <vt:lpstr>4_WWI master</vt:lpstr>
      <vt:lpstr>Slice</vt:lpstr>
      <vt:lpstr>PowerPoint Presentation</vt:lpstr>
      <vt:lpstr>WEF MA Awards</vt:lpstr>
      <vt:lpstr>Laboratory Analyst Excellence Award</vt:lpstr>
      <vt:lpstr>Stacy Carpenter</vt:lpstr>
      <vt:lpstr>George W. Burke Facility Safety Award</vt:lpstr>
      <vt:lpstr>Little Rock Water Reclamation Authority</vt:lpstr>
      <vt:lpstr>William D. Hatfield Award</vt:lpstr>
      <vt:lpstr>Loren Sharp</vt:lpstr>
      <vt:lpstr>Arthur Sidney Bedell Award</vt:lpstr>
      <vt:lpstr>Alecia Patton</vt:lpstr>
      <vt:lpstr>Quarter Century  Operator Club</vt:lpstr>
      <vt:lpstr>Dr. Lisa Ellington</vt:lpstr>
      <vt:lpstr>Loren Sharp</vt:lpstr>
      <vt:lpstr>Duyen Tran</vt:lpstr>
      <vt:lpstr>PowerPoint Presentation</vt:lpstr>
      <vt:lpstr>AWEA Awards</vt:lpstr>
      <vt:lpstr>AWEA Collection System Award</vt:lpstr>
      <vt:lpstr>Jay Summers</vt:lpstr>
      <vt:lpstr>AWEA Laboratory Analyst Award</vt:lpstr>
      <vt:lpstr>Nicholas King</vt:lpstr>
      <vt:lpstr>AWEA  Pretreatment Professional of the Year</vt:lpstr>
      <vt:lpstr>Myra Taylor</vt:lpstr>
      <vt:lpstr>AWEA  Safety Award for Cities  with a Population &gt; 20,000</vt:lpstr>
      <vt:lpstr>Little Rock Water Reclamation Authority</vt:lpstr>
      <vt:lpstr>AWEA  Safety Professional of the Year</vt:lpstr>
      <vt:lpstr>Chris Earl</vt:lpstr>
      <vt:lpstr>AWEA  Young Professional of the Year</vt:lpstr>
      <vt:lpstr>Quinten Nelson</vt:lpstr>
      <vt:lpstr>Jim Bailey Educator of the Year</vt:lpstr>
      <vt:lpstr>Kenneth Johnson</vt:lpstr>
      <vt:lpstr>Mike Thomason  Wastewater Manager Award</vt:lpstr>
      <vt:lpstr>Terry Long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Hurst</dc:creator>
  <cp:lastModifiedBy>Nick Bardis</cp:lastModifiedBy>
  <cp:revision>177</cp:revision>
  <dcterms:created xsi:type="dcterms:W3CDTF">2015-08-27T17:50:54Z</dcterms:created>
  <dcterms:modified xsi:type="dcterms:W3CDTF">2019-06-19T18:54:31Z</dcterms:modified>
</cp:coreProperties>
</file>