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5"/>
  </p:sldMasterIdLst>
  <p:notesMasterIdLst>
    <p:notesMasterId r:id="rId14"/>
  </p:notesMasterIdLst>
  <p:handoutMasterIdLst>
    <p:handoutMasterId r:id="rId15"/>
  </p:handoutMasterIdLst>
  <p:sldIdLst>
    <p:sldId id="531" r:id="rId6"/>
    <p:sldId id="541" r:id="rId7"/>
    <p:sldId id="551" r:id="rId8"/>
    <p:sldId id="549" r:id="rId9"/>
    <p:sldId id="552" r:id="rId10"/>
    <p:sldId id="548" r:id="rId11"/>
    <p:sldId id="543" r:id="rId12"/>
    <p:sldId id="544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Harrison" initials="LH" lastIdx="28" clrIdx="0"/>
  <p:cmAuthor id="2" name="Lori Harrison" initials="LH [2]" lastIdx="1" clrIdx="1"/>
  <p:cmAuthor id="3" name="Lori Harrison" initials="LH [3]" lastIdx="1" clrIdx="2"/>
  <p:cmAuthor id="4" name="Lori Harrison" initials="LH [4]" lastIdx="1" clrIdx="3"/>
  <p:cmAuthor id="5" name="Lori Harrison" initials="LH [5]" lastIdx="1" clrIdx="4"/>
  <p:cmAuthor id="6" name="Lori Harrison" initials="LH [6]" lastIdx="1" clrIdx="5"/>
  <p:cmAuthor id="7" name="Lori Harrison" initials="LH [7]" lastIdx="1" clrIdx="6"/>
  <p:cmAuthor id="8" name="Lori Harrison" initials="LH [8]" lastIdx="1" clrIdx="7"/>
  <p:cmAuthor id="9" name="Lori Harrison" initials="LH [9]" lastIdx="1" clrIdx="8"/>
  <p:cmAuthor id="10" name="Lori Harrison" initials="LH [10]" lastIdx="1" clrIdx="9"/>
  <p:cmAuthor id="11" name="Lori Harrison" initials="LH [11]" lastIdx="1" clrIdx="10"/>
  <p:cmAuthor id="12" name="Lori Harrison" initials="LH [12]" lastIdx="1" clrIdx="11"/>
  <p:cmAuthor id="13" name="Lori Harrison" initials="LH [13]" lastIdx="1" clrIdx="12"/>
  <p:cmAuthor id="14" name="Lori Harrison" initials="LH [14]" lastIdx="1" clrIdx="13"/>
  <p:cmAuthor id="15" name="Lori Harrison" initials="LH [15]" lastIdx="1" clrIdx="14"/>
  <p:cmAuthor id="16" name="Lori Harrison" initials="LH [16]" lastIdx="1" clrIdx="15"/>
  <p:cmAuthor id="17" name="Lori Harrison" initials="LH [17]" lastIdx="1" clrIdx="16"/>
  <p:cmAuthor id="18" name="Lori Harrison" initials="LH [18]" lastIdx="1" clrIdx="17"/>
  <p:cmAuthor id="19" name="Lori Harrison" initials="LH [19]" lastIdx="1" clrIdx="18"/>
  <p:cmAuthor id="20" name="Lori Harrison" initials="LH [20]" lastIdx="1" clrIdx="19"/>
  <p:cmAuthor id="21" name="Lori Harrison" initials="LH [21]" lastIdx="1" clrIdx="20"/>
  <p:cmAuthor id="22" name="Lori Harrison" initials="LH [22]" lastIdx="1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160"/>
    <a:srgbClr val="FFC000"/>
    <a:srgbClr val="BDE5EB"/>
    <a:srgbClr val="85D1DA"/>
    <a:srgbClr val="07A2E7"/>
    <a:srgbClr val="5094DE"/>
    <a:srgbClr val="FEC010"/>
    <a:srgbClr val="067BB6"/>
    <a:srgbClr val="034D97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15FAC-CA70-45AF-A43A-379983A6C98F}" v="4" dt="2021-08-12T15:33:00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3337" autoAdjust="0"/>
  </p:normalViewPr>
  <p:slideViewPr>
    <p:cSldViewPr snapToGrid="0" snapToObjects="1">
      <p:cViewPr varScale="1">
        <p:scale>
          <a:sx n="45" d="100"/>
          <a:sy n="45" d="100"/>
        </p:scale>
        <p:origin x="1464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napToObjects="1">
      <p:cViewPr>
        <p:scale>
          <a:sx n="132" d="100"/>
          <a:sy n="132" d="100"/>
        </p:scale>
        <p:origin x="1704" y="-19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56518B5-BB6E-F04A-8118-E9BDA146EBA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9051323-9EE7-6A49-8C60-8438F103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9F3D4D-565A-C147-A89D-5D5E0C7E38A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689972-14E3-4345-A258-9180B473B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89972-14E3-4345-A258-9180B473B7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1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A4161"/>
                </a:solidFill>
                <a:effectLst/>
                <a:latin typeface="Century Gothic" panose="020B0502020202020204" pitchFamily="34" charset="0"/>
              </a:rPr>
              <a:t>WEF’s Water Advocates program empowers you to share your knowledge and expertise to inform government decision-makers about the importance of water.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A4161"/>
                </a:solidFill>
                <a:effectLst/>
                <a:latin typeface="Century Gothic" panose="020B0502020202020204" pitchFamily="34" charset="0"/>
              </a:rPr>
              <a:t>The program was established in 2013 and has evolved into powerful tool for grassroots participation for WEF members to advocate for 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89972-14E3-4345-A258-9180B473B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7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You can link to the Water Advocates’ page from the main page on WEF’s website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89972-14E3-4345-A258-9180B473B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your participation</a:t>
            </a:r>
            <a:r>
              <a:rPr lang="en-US" baseline="0" dirty="0"/>
              <a:t> in the Water Advocates program easy and rewarding, WEF has developed several resources, and more are on the way.</a:t>
            </a:r>
          </a:p>
          <a:p>
            <a:r>
              <a:rPr lang="en-US" baseline="0" dirty="0"/>
              <a:t>WEF recently launched a new website specifically for the Water Advocates program.  The site has:</a:t>
            </a:r>
          </a:p>
          <a:p>
            <a:pPr marL="181240" indent="-181240">
              <a:buFont typeface="Arial"/>
              <a:buChar char="•"/>
            </a:pPr>
            <a:r>
              <a:rPr lang="en-US" baseline="0" dirty="0"/>
              <a:t>Calls-to-action on legislation, </a:t>
            </a:r>
          </a:p>
          <a:p>
            <a:pPr marL="181240" indent="-181240">
              <a:buFont typeface="Arial"/>
              <a:buChar char="•"/>
            </a:pPr>
            <a:r>
              <a:rPr lang="en-US" baseline="0" dirty="0"/>
              <a:t>An easy to use tool to email your Congressional representatives about an important bill or regulation</a:t>
            </a:r>
          </a:p>
          <a:p>
            <a:pPr marL="181240" indent="-181240">
              <a:buFont typeface="Arial"/>
              <a:buChar char="•"/>
            </a:pPr>
            <a:r>
              <a:rPr lang="en-US" baseline="0" dirty="0"/>
              <a:t>Research on important bills and regulations</a:t>
            </a:r>
          </a:p>
          <a:p>
            <a:pPr marL="181240" indent="-181240">
              <a:buFont typeface="Arial"/>
              <a:buChar char="•"/>
            </a:pPr>
            <a:r>
              <a:rPr lang="en-US" baseline="0" dirty="0"/>
              <a:t>News updates</a:t>
            </a:r>
          </a:p>
          <a:p>
            <a:pPr marL="181240" indent="-181240">
              <a:buFont typeface="Arial"/>
              <a:buChar char="•"/>
            </a:pPr>
            <a:r>
              <a:rPr lang="en-US" baseline="0" dirty="0"/>
              <a:t>And information about upcoming important events and meetings, such as the annual Washington, DC, fly-in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Also on the website is a new grassroots guide and toolkit.</a:t>
            </a:r>
            <a:r>
              <a:rPr lang="en-US" baseline="0" dirty="0"/>
              <a:t>  It’s loaded with useful information about how to be an effective grassroots advocate</a:t>
            </a:r>
          </a:p>
          <a:p>
            <a:endParaRPr lang="en-US" baseline="0" dirty="0"/>
          </a:p>
          <a:p>
            <a:r>
              <a:rPr lang="en-US" baseline="0" dirty="0"/>
              <a:t>Here is an example of a call-to-action that you can send to your Congressional representatives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89972-14E3-4345-A258-9180B473B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7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text is pre-written but you can customize before submitting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89972-14E3-4345-A258-9180B473B7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6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Please join the Water Advocates program.  All you need to do is send an email to wateradvocates@wef.org with your name, title, organization and contact info.  WEF will enter your info into their database and you will receive regular info about actions you can take to be a grassroots voice for the water sector.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89972-14E3-4345-A258-9180B473B7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6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results and statistics about WEF’s advocacy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89972-14E3-4345-A258-9180B473B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26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89972-14E3-4345-A258-9180B473B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009900" y="5210095"/>
            <a:ext cx="49657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000"/>
              <a:t>— Author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0333" y="1380226"/>
            <a:ext cx="8057071" cy="355408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/>
            </a:lvl1pPr>
            <a:lvl2pPr marL="342900" indent="0" algn="ctr">
              <a:buFontTx/>
              <a:buNone/>
              <a:defRPr sz="2800"/>
            </a:lvl2pPr>
            <a:lvl3pPr marL="685800" indent="0" algn="ctr">
              <a:buFontTx/>
              <a:buNone/>
              <a:defRPr sz="2800"/>
            </a:lvl3pPr>
            <a:lvl4pPr marL="1028700" indent="0" algn="ctr">
              <a:buFontTx/>
              <a:buNone/>
              <a:defRPr sz="2800"/>
            </a:lvl4pPr>
            <a:lvl5pPr marL="1371600" indent="0" algn="ctr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Quot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009900" y="5210095"/>
            <a:ext cx="49657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</a:rPr>
              <a:t>— Author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0333" y="1380226"/>
            <a:ext cx="8057071" cy="355408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  <a:lvl2pPr marL="342900" indent="0" algn="ctr">
              <a:buFontTx/>
              <a:buNone/>
              <a:defRPr sz="2800"/>
            </a:lvl2pPr>
            <a:lvl3pPr marL="685800" indent="0" algn="ctr">
              <a:buFontTx/>
              <a:buNone/>
              <a:defRPr sz="2800"/>
            </a:lvl3pPr>
            <a:lvl4pPr marL="1028700" indent="0" algn="ctr">
              <a:buFontTx/>
              <a:buNone/>
              <a:defRPr sz="2800"/>
            </a:lvl4pPr>
            <a:lvl5pPr marL="1371600" indent="0" algn="ctr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209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28650" y="2192055"/>
            <a:ext cx="7886700" cy="387054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dirty="0"/>
              <a:t>Click to edit Master text copy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5209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Bullet Slide Guidelines</a:t>
            </a:r>
          </a:p>
        </p:txBody>
      </p:sp>
    </p:spTree>
    <p:extLst>
      <p:ext uri="{BB962C8B-B14F-4D97-AF65-F5344CB8AC3E}">
        <p14:creationId xmlns:p14="http://schemas.microsoft.com/office/powerpoint/2010/main" val="191551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209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28650" y="2192055"/>
            <a:ext cx="7886700" cy="387054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/>
              <a:t>Click to edit Master text copy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209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28650" y="2192055"/>
            <a:ext cx="7886700" cy="387054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copy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209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503123" y="2334781"/>
            <a:ext cx="7012226" cy="36902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54150" y="2413000"/>
            <a:ext cx="706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5209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Bullet Slide Guidelines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2155824"/>
            <a:ext cx="7886700" cy="3572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ulle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54150" y="2413000"/>
            <a:ext cx="706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897148"/>
            <a:ext cx="7886700" cy="4830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ulle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54150" y="2413000"/>
            <a:ext cx="706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650" y="5209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Slide Guidelines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2155824"/>
            <a:ext cx="7886700" cy="3572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ullet White No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54150" y="2413000"/>
            <a:ext cx="706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914400"/>
            <a:ext cx="7886700" cy="48135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9000">
              <a:schemeClr val="accent1">
                <a:lumMod val="50000"/>
              </a:schemeClr>
            </a:gs>
            <a:gs pos="9700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416689"/>
            <a:ext cx="2387553" cy="441316"/>
            <a:chOff x="0" y="6094051"/>
            <a:chExt cx="7247165" cy="509301"/>
          </a:xfrm>
          <a:solidFill>
            <a:srgbClr val="597D95"/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0" y="6094053"/>
              <a:ext cx="6834512" cy="5092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0" name="Right Triangle 9"/>
            <p:cNvSpPr/>
            <p:nvPr userDrawn="1"/>
          </p:nvSpPr>
          <p:spPr>
            <a:xfrm>
              <a:off x="6834513" y="6094051"/>
              <a:ext cx="412652" cy="5092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     </a:t>
              </a: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 rot="10800000">
            <a:off x="1397652" y="6416689"/>
            <a:ext cx="7746348" cy="441314"/>
            <a:chOff x="-4053039" y="6094051"/>
            <a:chExt cx="11411142" cy="509299"/>
          </a:xfrm>
          <a:solidFill>
            <a:srgbClr val="A3C8DF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-4053039" y="6094051"/>
              <a:ext cx="10887552" cy="5092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5" name="Right Triangle 14"/>
            <p:cNvSpPr/>
            <p:nvPr userDrawn="1"/>
          </p:nvSpPr>
          <p:spPr>
            <a:xfrm>
              <a:off x="6832136" y="6094051"/>
              <a:ext cx="525967" cy="5092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     </a:t>
              </a: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209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34780"/>
            <a:ext cx="7886700" cy="3525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25" y="6515583"/>
            <a:ext cx="1113628" cy="2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43" r:id="rId13"/>
    <p:sldLayoutId id="2147483739" r:id="rId14"/>
    <p:sldLayoutId id="214748375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 baseline="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water week washington dc">
            <a:extLst>
              <a:ext uri="{FF2B5EF4-FFF2-40B4-BE49-F238E27FC236}">
                <a16:creationId xmlns:a16="http://schemas.microsoft.com/office/drawing/2014/main" id="{F70060B3-19CC-434B-B056-7E2E62755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11"/>
                    </a14:imgEffect>
                    <a14:imgEffect>
                      <a14:saturation sat="1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" t="852" r="1401" b="1066"/>
          <a:stretch/>
        </p:blipFill>
        <p:spPr bwMode="auto">
          <a:xfrm>
            <a:off x="-1" y="-2224"/>
            <a:ext cx="9144001" cy="64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7E4A270-25D9-4A2C-A7D4-8E30B267A7F0}"/>
              </a:ext>
            </a:extLst>
          </p:cNvPr>
          <p:cNvSpPr/>
          <p:nvPr/>
        </p:nvSpPr>
        <p:spPr>
          <a:xfrm>
            <a:off x="573205" y="0"/>
            <a:ext cx="2587869" cy="4240161"/>
          </a:xfrm>
          <a:prstGeom prst="rect">
            <a:avLst/>
          </a:prstGeom>
          <a:solidFill>
            <a:srgbClr val="0070C0">
              <a:alpha val="6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C0EAF3-5B79-4771-87B1-7A6AD741852F}"/>
              </a:ext>
            </a:extLst>
          </p:cNvPr>
          <p:cNvSpPr txBox="1">
            <a:spLocks/>
          </p:cNvSpPr>
          <p:nvPr/>
        </p:nvSpPr>
        <p:spPr>
          <a:xfrm>
            <a:off x="628902" y="790883"/>
            <a:ext cx="3223160" cy="1440691"/>
          </a:xfrm>
          <a:prstGeom prst="rect">
            <a:avLst/>
          </a:prstGeom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F0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3175">
              <a:lnSpc>
                <a:spcPct val="100000"/>
              </a:lnSpc>
            </a:pPr>
            <a:r>
              <a:rPr lang="en-US" b="1" dirty="0">
                <a:solidFill>
                  <a:prstClr val="white"/>
                </a:solidFill>
              </a:rPr>
              <a:t>WATER ADVOCATES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4D17C9B-243F-47D9-97FA-EA8C45E6D5A4}"/>
              </a:ext>
            </a:extLst>
          </p:cNvPr>
          <p:cNvSpPr txBox="1">
            <a:spLocks/>
          </p:cNvSpPr>
          <p:nvPr/>
        </p:nvSpPr>
        <p:spPr>
          <a:xfrm>
            <a:off x="628902" y="-3215"/>
            <a:ext cx="2463422" cy="607749"/>
          </a:xfrm>
          <a:prstGeom prst="rect">
            <a:avLst/>
          </a:prstGeom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B0F0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3175">
              <a:lnSpc>
                <a:spcPts val="4800"/>
              </a:lnSpc>
            </a:pPr>
            <a:r>
              <a:rPr lang="en-US" sz="2000" dirty="0">
                <a:solidFill>
                  <a:prstClr val="white"/>
                </a:solidFill>
              </a:rPr>
              <a:t>WEF’s</a:t>
            </a:r>
          </a:p>
          <a:p>
            <a:pPr marL="0" indent="3175">
              <a:lnSpc>
                <a:spcPts val="4800"/>
              </a:lnSpc>
            </a:pPr>
            <a:endParaRPr lang="en-US" sz="2000" dirty="0">
              <a:solidFill>
                <a:prstClr val="white"/>
              </a:solidFill>
            </a:endParaRPr>
          </a:p>
          <a:p>
            <a:pPr marL="0" indent="3175">
              <a:lnSpc>
                <a:spcPts val="4800"/>
              </a:lnSpc>
            </a:pPr>
            <a:endParaRPr lang="en-US" sz="2000" dirty="0">
              <a:solidFill>
                <a:prstClr val="white"/>
              </a:solidFill>
            </a:endParaRPr>
          </a:p>
          <a:p>
            <a:pPr marL="0" indent="3175">
              <a:lnSpc>
                <a:spcPts val="4800"/>
              </a:lnSpc>
            </a:pPr>
            <a:r>
              <a:rPr lang="en-US" sz="2000" dirty="0">
                <a:solidFill>
                  <a:prstClr val="white"/>
                </a:solidFill>
              </a:rPr>
              <a:t>PROGRAM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D0EFC9-7A9D-4BE4-97FA-30D98A885F55}"/>
              </a:ext>
            </a:extLst>
          </p:cNvPr>
          <p:cNvSpPr txBox="1"/>
          <p:nvPr/>
        </p:nvSpPr>
        <p:spPr>
          <a:xfrm>
            <a:off x="684228" y="3112086"/>
            <a:ext cx="2138516" cy="388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August 2021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0B85F0-CCB5-4166-B301-5C24EB6D6E6A}"/>
              </a:ext>
            </a:extLst>
          </p:cNvPr>
          <p:cNvSpPr/>
          <p:nvPr/>
        </p:nvSpPr>
        <p:spPr>
          <a:xfrm>
            <a:off x="763483" y="1806857"/>
            <a:ext cx="356474" cy="45719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345E86-C93D-4B60-8F4E-8EF3E359391C}"/>
              </a:ext>
            </a:extLst>
          </p:cNvPr>
          <p:cNvSpPr/>
          <p:nvPr/>
        </p:nvSpPr>
        <p:spPr>
          <a:xfrm>
            <a:off x="763483" y="744052"/>
            <a:ext cx="356474" cy="45719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99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1B1FD1A-AA79-45B4-B4AF-EBA2960DB527}"/>
              </a:ext>
            </a:extLst>
          </p:cNvPr>
          <p:cNvCxnSpPr/>
          <p:nvPr/>
        </p:nvCxnSpPr>
        <p:spPr bwMode="auto">
          <a:xfrm>
            <a:off x="1062976" y="5369797"/>
            <a:ext cx="0" cy="470954"/>
          </a:xfrm>
          <a:prstGeom prst="line">
            <a:avLst/>
          </a:prstGeom>
          <a:solidFill>
            <a:srgbClr val="0070C0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97173EE-D3CB-4E31-9669-CC2A63945C5C}"/>
              </a:ext>
            </a:extLst>
          </p:cNvPr>
          <p:cNvCxnSpPr/>
          <p:nvPr/>
        </p:nvCxnSpPr>
        <p:spPr bwMode="auto">
          <a:xfrm>
            <a:off x="4200208" y="5369797"/>
            <a:ext cx="0" cy="489831"/>
          </a:xfrm>
          <a:prstGeom prst="line">
            <a:avLst/>
          </a:prstGeom>
          <a:solidFill>
            <a:srgbClr val="0070C0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889A2189-D3D4-4B99-947C-090BD0EF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547" y="386109"/>
            <a:ext cx="7734503" cy="88748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4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WEF Water Advocates Program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3A5080-99F9-421D-B8CB-FAD18041974D}"/>
              </a:ext>
            </a:extLst>
          </p:cNvPr>
          <p:cNvSpPr/>
          <p:nvPr/>
        </p:nvSpPr>
        <p:spPr bwMode="auto">
          <a:xfrm>
            <a:off x="946503" y="5869018"/>
            <a:ext cx="232946" cy="232946"/>
          </a:xfrm>
          <a:prstGeom prst="ellipse">
            <a:avLst/>
          </a:prstGeom>
          <a:noFill/>
          <a:ln w="76200" cap="flat" cmpd="sng" algn="ctr">
            <a:solidFill>
              <a:srgbClr val="0231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7" name="Rounded Rectangle 45">
            <a:extLst>
              <a:ext uri="{FF2B5EF4-FFF2-40B4-BE49-F238E27FC236}">
                <a16:creationId xmlns:a16="http://schemas.microsoft.com/office/drawing/2014/main" id="{C01B5B1A-03BD-47C4-AADE-25214EC94F37}"/>
              </a:ext>
            </a:extLst>
          </p:cNvPr>
          <p:cNvSpPr/>
          <p:nvPr/>
        </p:nvSpPr>
        <p:spPr bwMode="auto">
          <a:xfrm>
            <a:off x="1255625" y="5807916"/>
            <a:ext cx="1191494" cy="368392"/>
          </a:xfrm>
          <a:prstGeom prst="roundRect">
            <a:avLst>
              <a:gd name="adj" fmla="val 50000"/>
            </a:avLst>
          </a:prstGeom>
          <a:solidFill>
            <a:srgbClr val="023160"/>
          </a:solidFill>
          <a:ln w="127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BA83233-2AF9-4B0A-9669-F1D56F443050}"/>
              </a:ext>
            </a:extLst>
          </p:cNvPr>
          <p:cNvSpPr/>
          <p:nvPr/>
        </p:nvSpPr>
        <p:spPr bwMode="auto">
          <a:xfrm>
            <a:off x="2515357" y="5869018"/>
            <a:ext cx="232946" cy="232946"/>
          </a:xfrm>
          <a:prstGeom prst="ellipse">
            <a:avLst/>
          </a:prstGeom>
          <a:noFill/>
          <a:ln w="76200" cap="flat" cmpd="sng" algn="ctr">
            <a:solidFill>
              <a:srgbClr val="067B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AE1985D-5952-482D-83B6-1612887AF89B}"/>
              </a:ext>
            </a:extLst>
          </p:cNvPr>
          <p:cNvSpPr/>
          <p:nvPr/>
        </p:nvSpPr>
        <p:spPr bwMode="auto">
          <a:xfrm>
            <a:off x="5636860" y="5869018"/>
            <a:ext cx="232946" cy="232946"/>
          </a:xfrm>
          <a:prstGeom prst="ellipse">
            <a:avLst/>
          </a:prstGeom>
          <a:noFill/>
          <a:ln w="76200" cap="flat" cmpd="sng" algn="ctr">
            <a:solidFill>
              <a:srgbClr val="85D1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05A6F0C-3BF3-4147-8641-2A7967C0AE54}"/>
              </a:ext>
            </a:extLst>
          </p:cNvPr>
          <p:cNvSpPr/>
          <p:nvPr/>
        </p:nvSpPr>
        <p:spPr bwMode="auto">
          <a:xfrm>
            <a:off x="7197335" y="5869018"/>
            <a:ext cx="232946" cy="232946"/>
          </a:xfrm>
          <a:prstGeom prst="ellipse">
            <a:avLst/>
          </a:prstGeom>
          <a:noFill/>
          <a:ln w="76200" cap="flat" cmpd="sng" algn="ctr">
            <a:solidFill>
              <a:srgbClr val="BDE5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BB5AFE7-6CE8-4D9A-9C65-9EB54763A0D0}"/>
              </a:ext>
            </a:extLst>
          </p:cNvPr>
          <p:cNvSpPr txBox="1"/>
          <p:nvPr/>
        </p:nvSpPr>
        <p:spPr>
          <a:xfrm>
            <a:off x="1322138" y="5815841"/>
            <a:ext cx="1048564" cy="4002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rPr>
              <a:t>2013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6BA106D-17E7-4B05-8D66-E71E57E3C73A}"/>
              </a:ext>
            </a:extLst>
          </p:cNvPr>
          <p:cNvSpPr/>
          <p:nvPr/>
        </p:nvSpPr>
        <p:spPr bwMode="auto">
          <a:xfrm>
            <a:off x="4083735" y="5869018"/>
            <a:ext cx="232946" cy="232946"/>
          </a:xfrm>
          <a:prstGeom prst="ellipse">
            <a:avLst/>
          </a:prstGeom>
          <a:noFill/>
          <a:ln w="76200" cap="flat" cmpd="sng" algn="ctr">
            <a:solidFill>
              <a:srgbClr val="5094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61C5392A-1B1E-4AB6-BB82-E98EF65A3FB9}"/>
              </a:ext>
            </a:extLst>
          </p:cNvPr>
          <p:cNvSpPr/>
          <p:nvPr/>
        </p:nvSpPr>
        <p:spPr bwMode="auto">
          <a:xfrm>
            <a:off x="2830440" y="5807916"/>
            <a:ext cx="1191494" cy="368392"/>
          </a:xfrm>
          <a:prstGeom prst="roundRect">
            <a:avLst>
              <a:gd name="adj" fmla="val 50000"/>
            </a:avLst>
          </a:prstGeom>
          <a:solidFill>
            <a:srgbClr val="067BB6"/>
          </a:solidFill>
          <a:ln w="127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2FAAE1DC-0F2F-4A5C-AB7A-CDE29FB5DF08}"/>
              </a:ext>
            </a:extLst>
          </p:cNvPr>
          <p:cNvSpPr/>
          <p:nvPr/>
        </p:nvSpPr>
        <p:spPr bwMode="auto">
          <a:xfrm>
            <a:off x="4393331" y="5807916"/>
            <a:ext cx="1191494" cy="368392"/>
          </a:xfrm>
          <a:prstGeom prst="roundRect">
            <a:avLst>
              <a:gd name="adj" fmla="val 50000"/>
            </a:avLst>
          </a:prstGeom>
          <a:solidFill>
            <a:srgbClr val="5094DE"/>
          </a:solidFill>
          <a:ln w="127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97CB048D-5239-4375-8F7A-726196AE841D}"/>
              </a:ext>
            </a:extLst>
          </p:cNvPr>
          <p:cNvSpPr/>
          <p:nvPr/>
        </p:nvSpPr>
        <p:spPr bwMode="auto">
          <a:xfrm>
            <a:off x="5950261" y="5807916"/>
            <a:ext cx="1191494" cy="368392"/>
          </a:xfrm>
          <a:prstGeom prst="roundRect">
            <a:avLst>
              <a:gd name="adj" fmla="val 50000"/>
            </a:avLst>
          </a:prstGeom>
          <a:solidFill>
            <a:srgbClr val="85D1DA"/>
          </a:solidFill>
          <a:ln w="127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0" name="Rounded Rectangle 102">
            <a:extLst>
              <a:ext uri="{FF2B5EF4-FFF2-40B4-BE49-F238E27FC236}">
                <a16:creationId xmlns:a16="http://schemas.microsoft.com/office/drawing/2014/main" id="{782CD3C2-4E19-4CD7-A426-106C965A6410}"/>
              </a:ext>
            </a:extLst>
          </p:cNvPr>
          <p:cNvSpPr/>
          <p:nvPr/>
        </p:nvSpPr>
        <p:spPr bwMode="auto">
          <a:xfrm>
            <a:off x="7499345" y="5808909"/>
            <a:ext cx="1191494" cy="368392"/>
          </a:xfrm>
          <a:prstGeom prst="roundRect">
            <a:avLst>
              <a:gd name="adj" fmla="val 50000"/>
            </a:avLst>
          </a:prstGeom>
          <a:solidFill>
            <a:srgbClr val="BDE5EB"/>
          </a:solidFill>
          <a:ln w="127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3DE2F3A-EE23-4C3E-A5F3-F6488E952F5C}"/>
              </a:ext>
            </a:extLst>
          </p:cNvPr>
          <p:cNvSpPr txBox="1"/>
          <p:nvPr/>
        </p:nvSpPr>
        <p:spPr>
          <a:xfrm>
            <a:off x="2892959" y="5815841"/>
            <a:ext cx="1048564" cy="4002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rPr>
              <a:t>2014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D75A745-ABA5-4706-AF4F-541E6DF914B3}"/>
              </a:ext>
            </a:extLst>
          </p:cNvPr>
          <p:cNvSpPr txBox="1"/>
          <p:nvPr/>
        </p:nvSpPr>
        <p:spPr>
          <a:xfrm>
            <a:off x="4464796" y="5815841"/>
            <a:ext cx="1048564" cy="4002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rPr>
              <a:t>2015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C270C28-7503-42C4-A650-AE8860296716}"/>
              </a:ext>
            </a:extLst>
          </p:cNvPr>
          <p:cNvSpPr txBox="1"/>
          <p:nvPr/>
        </p:nvSpPr>
        <p:spPr>
          <a:xfrm>
            <a:off x="6014461" y="5815841"/>
            <a:ext cx="1048564" cy="4002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rPr>
              <a:t>2016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59D85E2-D817-4A74-AE38-3BA9B2470FB9}"/>
              </a:ext>
            </a:extLst>
          </p:cNvPr>
          <p:cNvSpPr txBox="1"/>
          <p:nvPr/>
        </p:nvSpPr>
        <p:spPr>
          <a:xfrm>
            <a:off x="7565144" y="5815841"/>
            <a:ext cx="1048564" cy="4002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rPr>
              <a:t>2018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1A037DD-4787-44E0-B19A-00BF615A3B5F}"/>
              </a:ext>
            </a:extLst>
          </p:cNvPr>
          <p:cNvCxnSpPr/>
          <p:nvPr/>
        </p:nvCxnSpPr>
        <p:spPr bwMode="auto">
          <a:xfrm>
            <a:off x="197222" y="5369797"/>
            <a:ext cx="1764222" cy="0"/>
          </a:xfrm>
          <a:prstGeom prst="line">
            <a:avLst/>
          </a:prstGeom>
          <a:solidFill>
            <a:srgbClr val="0070C0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1DF405FE-6A74-4D19-B276-963773E7E2FF}"/>
              </a:ext>
            </a:extLst>
          </p:cNvPr>
          <p:cNvSpPr txBox="1"/>
          <p:nvPr/>
        </p:nvSpPr>
        <p:spPr>
          <a:xfrm>
            <a:off x="180402" y="3529563"/>
            <a:ext cx="1878986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Water Advocates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Program Established</a:t>
            </a:r>
          </a:p>
          <a:p>
            <a:pPr algn="ctr"/>
            <a:r>
              <a:rPr lang="en-US" sz="10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“The Water Advocates Initiative is a training and engagement program for members to promote grassroots advocacy with the goal of creating a network of trained water advocates in every state.”</a:t>
            </a:r>
            <a:endParaRPr lang="en-US"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6EA63A9-66BC-44C0-804E-D6C9F7FCDBC3}"/>
              </a:ext>
            </a:extLst>
          </p:cNvPr>
          <p:cNvCxnSpPr/>
          <p:nvPr/>
        </p:nvCxnSpPr>
        <p:spPr bwMode="auto">
          <a:xfrm>
            <a:off x="3310822" y="5369797"/>
            <a:ext cx="1764222" cy="0"/>
          </a:xfrm>
          <a:prstGeom prst="line">
            <a:avLst/>
          </a:prstGeom>
          <a:solidFill>
            <a:srgbClr val="0070C0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9713FCAD-6D37-428D-83B0-B425D5BE34AF}"/>
              </a:ext>
            </a:extLst>
          </p:cNvPr>
          <p:cNvSpPr txBox="1"/>
          <p:nvPr/>
        </p:nvSpPr>
        <p:spPr>
          <a:xfrm>
            <a:off x="3294002" y="4299004"/>
            <a:ext cx="187898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First successful grassroots action! </a:t>
            </a:r>
          </a:p>
          <a:p>
            <a:pPr algn="ctr"/>
            <a:r>
              <a:rPr lang="en-US" sz="10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strip rider by Sen. Kirk (R-IL) that forbid CSO discharges into The Great Lakes.</a:t>
            </a:r>
          </a:p>
        </p:txBody>
      </p:sp>
      <p:pic>
        <p:nvPicPr>
          <p:cNvPr id="166" name="Graphic 165">
            <a:extLst>
              <a:ext uri="{FF2B5EF4-FFF2-40B4-BE49-F238E27FC236}">
                <a16:creationId xmlns:a16="http://schemas.microsoft.com/office/drawing/2014/main" id="{9884B523-7555-4045-9F58-448C6F3A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182" y="546204"/>
            <a:ext cx="604685" cy="620918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5F126CD4-9C3F-4286-B5B7-2784645D20F5}"/>
              </a:ext>
            </a:extLst>
          </p:cNvPr>
          <p:cNvSpPr/>
          <p:nvPr/>
        </p:nvSpPr>
        <p:spPr>
          <a:xfrm>
            <a:off x="6407602" y="4375823"/>
            <a:ext cx="2530504" cy="971097"/>
          </a:xfrm>
          <a:prstGeom prst="rect">
            <a:avLst/>
          </a:prstGeom>
          <a:solidFill>
            <a:srgbClr val="BDE5EB">
              <a:alpha val="16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9368CD8-AE8D-4A14-ACE3-F1573A9C10A4}"/>
              </a:ext>
            </a:extLst>
          </p:cNvPr>
          <p:cNvSpPr txBox="1"/>
          <p:nvPr/>
        </p:nvSpPr>
        <p:spPr>
          <a:xfrm>
            <a:off x="6664805" y="4445872"/>
            <a:ext cx="22733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23160"/>
                </a:solidFill>
              </a:rPr>
              <a:t>Have had </a:t>
            </a:r>
            <a:r>
              <a:rPr lang="en-US" sz="1600" b="1" dirty="0">
                <a:solidFill>
                  <a:srgbClr val="023160"/>
                </a:solidFill>
                <a:uFill>
                  <a:solidFill>
                    <a:srgbClr val="FFC000"/>
                  </a:solidFill>
                </a:uFill>
              </a:rPr>
              <a:t>4-5</a:t>
            </a:r>
            <a:r>
              <a:rPr lang="en-US" sz="1600" b="1" dirty="0">
                <a:solidFill>
                  <a:srgbClr val="02316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23160"/>
                </a:solidFill>
                <a:uFill>
                  <a:solidFill>
                    <a:srgbClr val="FFC000"/>
                  </a:solidFill>
                </a:uFill>
              </a:rPr>
              <a:t>Calls-for-Action</a:t>
            </a:r>
            <a:r>
              <a:rPr lang="en-US" sz="1600" b="1" dirty="0">
                <a:solidFill>
                  <a:srgbClr val="023160"/>
                </a:solidFill>
              </a:rPr>
              <a:t> per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23160"/>
                </a:solidFill>
              </a:rPr>
              <a:t>year since </a:t>
            </a:r>
            <a:r>
              <a:rPr lang="en-US" sz="1600" b="1" dirty="0">
                <a:solidFill>
                  <a:srgbClr val="023160"/>
                </a:solidFill>
                <a:uFill>
                  <a:solidFill>
                    <a:srgbClr val="FEC010"/>
                  </a:solidFill>
                </a:uFill>
              </a:rPr>
              <a:t>2016!</a:t>
            </a:r>
            <a:r>
              <a:rPr lang="en-US" sz="1600" b="1" dirty="0">
                <a:solidFill>
                  <a:srgbClr val="023160"/>
                </a:solidFill>
              </a:rPr>
              <a:t>  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65AFEBD-C2ED-48AF-8EC3-1D12F30D132E}"/>
              </a:ext>
            </a:extLst>
          </p:cNvPr>
          <p:cNvCxnSpPr>
            <a:cxnSpLocks/>
          </p:cNvCxnSpPr>
          <p:nvPr/>
        </p:nvCxnSpPr>
        <p:spPr>
          <a:xfrm>
            <a:off x="6548984" y="5346920"/>
            <a:ext cx="2389122" cy="0"/>
          </a:xfrm>
          <a:prstGeom prst="line">
            <a:avLst/>
          </a:prstGeom>
          <a:ln w="28575">
            <a:solidFill>
              <a:srgbClr val="FEC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C5A9786-8999-4D86-9F1D-5EBEDF4A3D04}"/>
              </a:ext>
            </a:extLst>
          </p:cNvPr>
          <p:cNvCxnSpPr>
            <a:cxnSpLocks/>
          </p:cNvCxnSpPr>
          <p:nvPr/>
        </p:nvCxnSpPr>
        <p:spPr>
          <a:xfrm>
            <a:off x="6548984" y="4393407"/>
            <a:ext cx="2389122" cy="0"/>
          </a:xfrm>
          <a:prstGeom prst="line">
            <a:avLst/>
          </a:prstGeom>
          <a:ln w="28575">
            <a:solidFill>
              <a:srgbClr val="FEC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Graphic 166">
            <a:extLst>
              <a:ext uri="{FF2B5EF4-FFF2-40B4-BE49-F238E27FC236}">
                <a16:creationId xmlns:a16="http://schemas.microsoft.com/office/drawing/2014/main" id="{7AF0EAF9-CC91-409B-98D6-38E5B1F99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3995" y="4375823"/>
            <a:ext cx="993974" cy="993974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3166B39-1470-4759-90D0-6C57A0D7B3D6}"/>
              </a:ext>
            </a:extLst>
          </p:cNvPr>
          <p:cNvSpPr txBox="1">
            <a:spLocks/>
          </p:cNvSpPr>
          <p:nvPr/>
        </p:nvSpPr>
        <p:spPr>
          <a:xfrm>
            <a:off x="732167" y="1779081"/>
            <a:ext cx="7322328" cy="17811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 baseline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400" b="1" i="0" dirty="0">
                <a:solidFill>
                  <a:srgbClr val="0A4161"/>
                </a:solidFill>
                <a:effectLst/>
                <a:latin typeface="Century Gothic" panose="020B0502020202020204" pitchFamily="34" charset="0"/>
              </a:rPr>
              <a:t>WEF’s Water Advocates program empowers you to share your knowledge and expertise to inform government decision-makers about the importance of water.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F32FE61-89CA-42F8-B9C1-C982E7686F22}"/>
              </a:ext>
            </a:extLst>
          </p:cNvPr>
          <p:cNvCxnSpPr/>
          <p:nvPr/>
        </p:nvCxnSpPr>
        <p:spPr bwMode="auto">
          <a:xfrm>
            <a:off x="7306824" y="5346920"/>
            <a:ext cx="0" cy="489831"/>
          </a:xfrm>
          <a:prstGeom prst="line">
            <a:avLst/>
          </a:prstGeom>
          <a:solidFill>
            <a:srgbClr val="0070C0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22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9A2189-D3D4-4B99-947C-090BD0EF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547" y="386109"/>
            <a:ext cx="7734503" cy="88748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4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WEF Water Advocates Program</a:t>
            </a:r>
          </a:p>
        </p:txBody>
      </p:sp>
      <p:pic>
        <p:nvPicPr>
          <p:cNvPr id="166" name="Graphic 165">
            <a:extLst>
              <a:ext uri="{FF2B5EF4-FFF2-40B4-BE49-F238E27FC236}">
                <a16:creationId xmlns:a16="http://schemas.microsoft.com/office/drawing/2014/main" id="{9884B523-7555-4045-9F58-448C6F3A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182" y="546204"/>
            <a:ext cx="604685" cy="620918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CF25D153-97C6-4595-A558-DBCBC395FB0D}"/>
              </a:ext>
            </a:extLst>
          </p:cNvPr>
          <p:cNvSpPr txBox="1">
            <a:spLocks/>
          </p:cNvSpPr>
          <p:nvPr/>
        </p:nvSpPr>
        <p:spPr>
          <a:xfrm>
            <a:off x="634183" y="1563462"/>
            <a:ext cx="2244190" cy="34615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 baseline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WEF.org – Advocacy tab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http://wef.org/ advocacy/water-advocates/</a:t>
            </a:r>
          </a:p>
        </p:txBody>
      </p:sp>
      <p:pic>
        <p:nvPicPr>
          <p:cNvPr id="49" name="Content Placeholder 3">
            <a:extLst>
              <a:ext uri="{FF2B5EF4-FFF2-40B4-BE49-F238E27FC236}">
                <a16:creationId xmlns:a16="http://schemas.microsoft.com/office/drawing/2014/main" id="{2D3DE65F-87A0-4D24-A29B-2DFCB2D9E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315" y="1396137"/>
            <a:ext cx="5627306" cy="44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9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9A2189-D3D4-4B99-947C-090BD0EF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547" y="386109"/>
            <a:ext cx="7734503" cy="88748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4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WEF Water Advocates Program</a:t>
            </a:r>
          </a:p>
        </p:txBody>
      </p:sp>
      <p:pic>
        <p:nvPicPr>
          <p:cNvPr id="166" name="Graphic 165">
            <a:extLst>
              <a:ext uri="{FF2B5EF4-FFF2-40B4-BE49-F238E27FC236}">
                <a16:creationId xmlns:a16="http://schemas.microsoft.com/office/drawing/2014/main" id="{9884B523-7555-4045-9F58-448C6F3A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182" y="546204"/>
            <a:ext cx="604685" cy="620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CF0970-6F4A-4523-8EEB-67551213C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13" y="1669931"/>
            <a:ext cx="8099484" cy="4546909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CF25D153-97C6-4595-A558-DBCBC395FB0D}"/>
              </a:ext>
            </a:extLst>
          </p:cNvPr>
          <p:cNvSpPr txBox="1">
            <a:spLocks/>
          </p:cNvSpPr>
          <p:nvPr/>
        </p:nvSpPr>
        <p:spPr>
          <a:xfrm>
            <a:off x="492369" y="4972985"/>
            <a:ext cx="5194998" cy="16401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 baseline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Click to advocate: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Generates an editable electronic letter to your Congressional Senators and Representative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D50B20-9B49-4AE4-9F17-9CDC86DC26C6}"/>
              </a:ext>
            </a:extLst>
          </p:cNvPr>
          <p:cNvSpPr/>
          <p:nvPr/>
        </p:nvSpPr>
        <p:spPr>
          <a:xfrm>
            <a:off x="6510253" y="5427081"/>
            <a:ext cx="1901757" cy="7669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DECFA8-B153-4615-AC48-D6937E502A5F}"/>
              </a:ext>
            </a:extLst>
          </p:cNvPr>
          <p:cNvCxnSpPr>
            <a:cxnSpLocks/>
          </p:cNvCxnSpPr>
          <p:nvPr/>
        </p:nvCxnSpPr>
        <p:spPr>
          <a:xfrm flipV="1">
            <a:off x="5596682" y="5805947"/>
            <a:ext cx="834263" cy="74921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3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5EAE17-DD2D-4A70-8009-706BEC56E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77" y="1259200"/>
            <a:ext cx="8139165" cy="463636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89A2189-D3D4-4B99-947C-090BD0EF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547" y="386109"/>
            <a:ext cx="7734503" cy="88748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4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WEF Water Advocates Program</a:t>
            </a:r>
          </a:p>
        </p:txBody>
      </p:sp>
      <p:pic>
        <p:nvPicPr>
          <p:cNvPr id="166" name="Graphic 165">
            <a:extLst>
              <a:ext uri="{FF2B5EF4-FFF2-40B4-BE49-F238E27FC236}">
                <a16:creationId xmlns:a16="http://schemas.microsoft.com/office/drawing/2014/main" id="{9884B523-7555-4045-9F58-448C6F3A4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182" y="546204"/>
            <a:ext cx="604685" cy="62091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ED50B20-9B49-4AE4-9F17-9CDC86DC26C6}"/>
              </a:ext>
            </a:extLst>
          </p:cNvPr>
          <p:cNvSpPr/>
          <p:nvPr/>
        </p:nvSpPr>
        <p:spPr>
          <a:xfrm>
            <a:off x="6209429" y="5043631"/>
            <a:ext cx="2593813" cy="7669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DECFA8-B153-4615-AC48-D6937E502A5F}"/>
              </a:ext>
            </a:extLst>
          </p:cNvPr>
          <p:cNvCxnSpPr>
            <a:cxnSpLocks/>
          </p:cNvCxnSpPr>
          <p:nvPr/>
        </p:nvCxnSpPr>
        <p:spPr>
          <a:xfrm flipV="1">
            <a:off x="5216647" y="5389620"/>
            <a:ext cx="834263" cy="74921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27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9A2189-D3D4-4B99-947C-090BD0EF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547" y="386109"/>
            <a:ext cx="7734503" cy="88748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4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WEF Water Advocates Program</a:t>
            </a:r>
          </a:p>
        </p:txBody>
      </p:sp>
      <p:pic>
        <p:nvPicPr>
          <p:cNvPr id="166" name="Graphic 165">
            <a:extLst>
              <a:ext uri="{FF2B5EF4-FFF2-40B4-BE49-F238E27FC236}">
                <a16:creationId xmlns:a16="http://schemas.microsoft.com/office/drawing/2014/main" id="{9884B523-7555-4045-9F58-448C6F3A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182" y="546204"/>
            <a:ext cx="604685" cy="620918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CF25D153-97C6-4595-A558-DBCBC395FB0D}"/>
              </a:ext>
            </a:extLst>
          </p:cNvPr>
          <p:cNvSpPr txBox="1">
            <a:spLocks/>
          </p:cNvSpPr>
          <p:nvPr/>
        </p:nvSpPr>
        <p:spPr>
          <a:xfrm>
            <a:off x="634183" y="1563462"/>
            <a:ext cx="2244190" cy="47483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 baseline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Click to join: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Generates an email for you complete your contact information and send to WEF: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Name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Title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Organization Name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Telephone Number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Mailing Address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349EE6-1FCD-4D5C-81D9-B2AAB5EE47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03" b="3454"/>
          <a:stretch/>
        </p:blipFill>
        <p:spPr>
          <a:xfrm>
            <a:off x="3004099" y="1560773"/>
            <a:ext cx="5684661" cy="411154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AC31543-5404-4397-85B5-0CFED5115933}"/>
              </a:ext>
            </a:extLst>
          </p:cNvPr>
          <p:cNvSpPr/>
          <p:nvPr/>
        </p:nvSpPr>
        <p:spPr>
          <a:xfrm>
            <a:off x="4229277" y="4393863"/>
            <a:ext cx="1679154" cy="51978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C83BFB-F23C-4E4F-962F-C135F7410E69}"/>
              </a:ext>
            </a:extLst>
          </p:cNvPr>
          <p:cNvCxnSpPr>
            <a:cxnSpLocks/>
          </p:cNvCxnSpPr>
          <p:nvPr/>
        </p:nvCxnSpPr>
        <p:spPr>
          <a:xfrm flipV="1">
            <a:off x="3315706" y="4690730"/>
            <a:ext cx="834263" cy="74921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09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9A2189-D3D4-4B99-947C-090BD0EF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547" y="386109"/>
            <a:ext cx="7734503" cy="88748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4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WEF Water Advocates Program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251D087-5098-47B9-B936-2F1183BF00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8188" y="1157459"/>
            <a:ext cx="7176898" cy="4412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Recent Successful Calls-to-Action:</a:t>
            </a:r>
          </a:p>
        </p:txBody>
      </p:sp>
      <p:pic>
        <p:nvPicPr>
          <p:cNvPr id="166" name="Graphic 165">
            <a:extLst>
              <a:ext uri="{FF2B5EF4-FFF2-40B4-BE49-F238E27FC236}">
                <a16:creationId xmlns:a16="http://schemas.microsoft.com/office/drawing/2014/main" id="{9884B523-7555-4045-9F58-448C6F3A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182" y="546204"/>
            <a:ext cx="604685" cy="6209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E4B46AB-9E80-47DB-831A-D075FCF11B3B}"/>
              </a:ext>
            </a:extLst>
          </p:cNvPr>
          <p:cNvSpPr/>
          <p:nvPr/>
        </p:nvSpPr>
        <p:spPr>
          <a:xfrm>
            <a:off x="483108" y="1690011"/>
            <a:ext cx="999397" cy="999397"/>
          </a:xfrm>
          <a:prstGeom prst="ellipse">
            <a:avLst/>
          </a:prstGeom>
          <a:solidFill>
            <a:srgbClr val="0231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36E7E1-342E-4D2B-92D6-966DF6114146}"/>
              </a:ext>
            </a:extLst>
          </p:cNvPr>
          <p:cNvSpPr/>
          <p:nvPr/>
        </p:nvSpPr>
        <p:spPr>
          <a:xfrm>
            <a:off x="483108" y="2802371"/>
            <a:ext cx="999397" cy="999397"/>
          </a:xfrm>
          <a:prstGeom prst="ellipse">
            <a:avLst/>
          </a:prstGeom>
          <a:solidFill>
            <a:srgbClr val="0231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EAF8B9-F08F-4AD0-8410-5DA274DF9535}"/>
              </a:ext>
            </a:extLst>
          </p:cNvPr>
          <p:cNvSpPr/>
          <p:nvPr/>
        </p:nvSpPr>
        <p:spPr>
          <a:xfrm>
            <a:off x="483108" y="3914731"/>
            <a:ext cx="999397" cy="999397"/>
          </a:xfrm>
          <a:prstGeom prst="ellipse">
            <a:avLst/>
          </a:prstGeom>
          <a:solidFill>
            <a:srgbClr val="85D1D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8D57B4-2D2B-47CF-876F-11A52DE64FE8}"/>
              </a:ext>
            </a:extLst>
          </p:cNvPr>
          <p:cNvSpPr/>
          <p:nvPr/>
        </p:nvSpPr>
        <p:spPr>
          <a:xfrm>
            <a:off x="483108" y="5027092"/>
            <a:ext cx="999397" cy="999397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47F6C3A-6B5D-44E8-9A56-61905A1226F8}"/>
              </a:ext>
            </a:extLst>
          </p:cNvPr>
          <p:cNvSpPr txBox="1">
            <a:spLocks/>
          </p:cNvSpPr>
          <p:nvPr/>
        </p:nvSpPr>
        <p:spPr>
          <a:xfrm>
            <a:off x="658227" y="1843507"/>
            <a:ext cx="760279" cy="895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 baseline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20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6117C9F-453F-4B6A-A70D-F77F64964DA2}"/>
              </a:ext>
            </a:extLst>
          </p:cNvPr>
          <p:cNvSpPr txBox="1">
            <a:spLocks/>
          </p:cNvSpPr>
          <p:nvPr/>
        </p:nvSpPr>
        <p:spPr>
          <a:xfrm>
            <a:off x="658227" y="2962373"/>
            <a:ext cx="760279" cy="895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 baseline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20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CEBE5F-21F7-4CB9-B9C4-0CED9809D40D}"/>
              </a:ext>
            </a:extLst>
          </p:cNvPr>
          <p:cNvSpPr txBox="1">
            <a:spLocks/>
          </p:cNvSpPr>
          <p:nvPr/>
        </p:nvSpPr>
        <p:spPr>
          <a:xfrm>
            <a:off x="658227" y="4089812"/>
            <a:ext cx="760279" cy="895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 baseline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19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50EC539-14E7-4023-9254-B1652AA592F5}"/>
              </a:ext>
            </a:extLst>
          </p:cNvPr>
          <p:cNvSpPr txBox="1">
            <a:spLocks/>
          </p:cNvSpPr>
          <p:nvPr/>
        </p:nvSpPr>
        <p:spPr>
          <a:xfrm>
            <a:off x="658227" y="5178539"/>
            <a:ext cx="760279" cy="895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 baseline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17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04B94B-3A04-4EED-A4CC-73BD5335CF86}"/>
              </a:ext>
            </a:extLst>
          </p:cNvPr>
          <p:cNvCxnSpPr>
            <a:cxnSpLocks/>
          </p:cNvCxnSpPr>
          <p:nvPr/>
        </p:nvCxnSpPr>
        <p:spPr>
          <a:xfrm>
            <a:off x="1685676" y="2189709"/>
            <a:ext cx="659958" cy="0"/>
          </a:xfrm>
          <a:prstGeom prst="straightConnector1">
            <a:avLst/>
          </a:prstGeom>
          <a:ln w="76200">
            <a:solidFill>
              <a:srgbClr val="BDE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7">
            <a:extLst>
              <a:ext uri="{FF2B5EF4-FFF2-40B4-BE49-F238E27FC236}">
                <a16:creationId xmlns:a16="http://schemas.microsoft.com/office/drawing/2014/main" id="{DECFCA87-399E-4B12-9955-BF3E6CD94326}"/>
              </a:ext>
            </a:extLst>
          </p:cNvPr>
          <p:cNvSpPr txBox="1">
            <a:spLocks/>
          </p:cNvSpPr>
          <p:nvPr/>
        </p:nvSpPr>
        <p:spPr>
          <a:xfrm>
            <a:off x="2425973" y="1853367"/>
            <a:ext cx="1804122" cy="686104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Include Funding for Water in </a:t>
            </a:r>
            <a:r>
              <a:rPr lang="en-US" sz="1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Covid</a:t>
            </a:r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Relief Legislation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799854-CF4D-4D12-8DBA-AED427C0481F}"/>
              </a:ext>
            </a:extLst>
          </p:cNvPr>
          <p:cNvCxnSpPr>
            <a:cxnSpLocks/>
          </p:cNvCxnSpPr>
          <p:nvPr/>
        </p:nvCxnSpPr>
        <p:spPr>
          <a:xfrm>
            <a:off x="4253948" y="2189709"/>
            <a:ext cx="659958" cy="0"/>
          </a:xfrm>
          <a:prstGeom prst="straightConnector1">
            <a:avLst/>
          </a:prstGeom>
          <a:ln w="76200">
            <a:solidFill>
              <a:srgbClr val="BDE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7">
            <a:extLst>
              <a:ext uri="{FF2B5EF4-FFF2-40B4-BE49-F238E27FC236}">
                <a16:creationId xmlns:a16="http://schemas.microsoft.com/office/drawing/2014/main" id="{65DE739E-FAA6-4C8C-BE26-8E91A6F30B9A}"/>
              </a:ext>
            </a:extLst>
          </p:cNvPr>
          <p:cNvSpPr txBox="1">
            <a:spLocks/>
          </p:cNvSpPr>
          <p:nvPr/>
        </p:nvSpPr>
        <p:spPr>
          <a:xfrm>
            <a:off x="5062652" y="1823762"/>
            <a:ext cx="1136212" cy="397751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23160"/>
                </a:solidFill>
                <a:highlight>
                  <a:srgbClr val="FFC000"/>
                </a:highlight>
                <a:latin typeface="+mj-lt"/>
                <a:cs typeface="Arial" panose="020B0604020202020204" pitchFamily="34" charset="0"/>
              </a:rPr>
              <a:t>1,668</a:t>
            </a:r>
            <a:r>
              <a:rPr lang="en-US" sz="1600" dirty="0">
                <a:solidFill>
                  <a:srgbClr val="02316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5AF229-251D-46D3-81EF-5DADEC8F5FBC}"/>
              </a:ext>
            </a:extLst>
          </p:cNvPr>
          <p:cNvSpPr txBox="1"/>
          <p:nvPr/>
        </p:nvSpPr>
        <p:spPr>
          <a:xfrm>
            <a:off x="5062652" y="2281307"/>
            <a:ext cx="1084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Letters Sent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12DAB5-F385-42DC-AA6F-7187D08CE0C9}"/>
              </a:ext>
            </a:extLst>
          </p:cNvPr>
          <p:cNvCxnSpPr>
            <a:cxnSpLocks/>
          </p:cNvCxnSpPr>
          <p:nvPr/>
        </p:nvCxnSpPr>
        <p:spPr>
          <a:xfrm>
            <a:off x="6279203" y="2189709"/>
            <a:ext cx="659958" cy="0"/>
          </a:xfrm>
          <a:prstGeom prst="straightConnector1">
            <a:avLst/>
          </a:prstGeom>
          <a:ln w="76200">
            <a:solidFill>
              <a:srgbClr val="BDE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7">
            <a:extLst>
              <a:ext uri="{FF2B5EF4-FFF2-40B4-BE49-F238E27FC236}">
                <a16:creationId xmlns:a16="http://schemas.microsoft.com/office/drawing/2014/main" id="{2915265D-51ED-4C0C-93C0-3BBFA702E3F0}"/>
              </a:ext>
            </a:extLst>
          </p:cNvPr>
          <p:cNvSpPr txBox="1">
            <a:spLocks/>
          </p:cNvSpPr>
          <p:nvPr/>
        </p:nvSpPr>
        <p:spPr>
          <a:xfrm>
            <a:off x="7031421" y="1853367"/>
            <a:ext cx="1804122" cy="686104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highlight>
                  <a:srgbClr val="FFC000"/>
                </a:highlight>
                <a:latin typeface="+mj-lt"/>
                <a:cs typeface="Arial" panose="020B0604020202020204" pitchFamily="34" charset="0"/>
              </a:rPr>
              <a:t>Result: $638 million </a:t>
            </a:r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in low-income ratepayer aid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BA70741-C441-441B-87A3-054679D108FA}"/>
              </a:ext>
            </a:extLst>
          </p:cNvPr>
          <p:cNvCxnSpPr>
            <a:cxnSpLocks/>
          </p:cNvCxnSpPr>
          <p:nvPr/>
        </p:nvCxnSpPr>
        <p:spPr>
          <a:xfrm>
            <a:off x="1685676" y="3319272"/>
            <a:ext cx="659958" cy="0"/>
          </a:xfrm>
          <a:prstGeom prst="straightConnector1">
            <a:avLst/>
          </a:prstGeom>
          <a:ln w="76200">
            <a:solidFill>
              <a:srgbClr val="BDE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7">
            <a:extLst>
              <a:ext uri="{FF2B5EF4-FFF2-40B4-BE49-F238E27FC236}">
                <a16:creationId xmlns:a16="http://schemas.microsoft.com/office/drawing/2014/main" id="{EEEA3AF2-42CD-4D52-97FA-A38E82A9DB8C}"/>
              </a:ext>
            </a:extLst>
          </p:cNvPr>
          <p:cNvSpPr txBox="1">
            <a:spLocks/>
          </p:cNvSpPr>
          <p:nvPr/>
        </p:nvSpPr>
        <p:spPr>
          <a:xfrm>
            <a:off x="2425973" y="3078342"/>
            <a:ext cx="1804122" cy="515640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Help to Wastewater in PFAS Legislation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1E9F63A-0F72-469A-BDAC-6D10C11BF444}"/>
              </a:ext>
            </a:extLst>
          </p:cNvPr>
          <p:cNvCxnSpPr>
            <a:cxnSpLocks/>
          </p:cNvCxnSpPr>
          <p:nvPr/>
        </p:nvCxnSpPr>
        <p:spPr>
          <a:xfrm>
            <a:off x="4253948" y="3319272"/>
            <a:ext cx="659958" cy="0"/>
          </a:xfrm>
          <a:prstGeom prst="straightConnector1">
            <a:avLst/>
          </a:prstGeom>
          <a:ln w="76200">
            <a:solidFill>
              <a:srgbClr val="BDE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7">
            <a:extLst>
              <a:ext uri="{FF2B5EF4-FFF2-40B4-BE49-F238E27FC236}">
                <a16:creationId xmlns:a16="http://schemas.microsoft.com/office/drawing/2014/main" id="{6B75511F-C70C-4B40-A441-D7D3EE620C20}"/>
              </a:ext>
            </a:extLst>
          </p:cNvPr>
          <p:cNvSpPr txBox="1">
            <a:spLocks/>
          </p:cNvSpPr>
          <p:nvPr/>
        </p:nvSpPr>
        <p:spPr>
          <a:xfrm>
            <a:off x="5062652" y="2953325"/>
            <a:ext cx="1136212" cy="397751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23160"/>
                </a:solidFill>
                <a:highlight>
                  <a:srgbClr val="FFC000"/>
                </a:highlight>
                <a:latin typeface="+mj-lt"/>
                <a:cs typeface="Arial" panose="020B0604020202020204" pitchFamily="34" charset="0"/>
              </a:rPr>
              <a:t>1,047</a:t>
            </a:r>
            <a:r>
              <a:rPr lang="en-US" sz="1600" dirty="0">
                <a:solidFill>
                  <a:srgbClr val="02316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7D0660-6A4B-421C-84BA-C894B6EBCF6B}"/>
              </a:ext>
            </a:extLst>
          </p:cNvPr>
          <p:cNvSpPr txBox="1"/>
          <p:nvPr/>
        </p:nvSpPr>
        <p:spPr>
          <a:xfrm>
            <a:off x="5062652" y="3410870"/>
            <a:ext cx="1084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Letters Sent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593E8F2-9376-41BB-A1B1-43C3BDEF5BE9}"/>
              </a:ext>
            </a:extLst>
          </p:cNvPr>
          <p:cNvCxnSpPr>
            <a:cxnSpLocks/>
          </p:cNvCxnSpPr>
          <p:nvPr/>
        </p:nvCxnSpPr>
        <p:spPr>
          <a:xfrm>
            <a:off x="6279203" y="3319272"/>
            <a:ext cx="659958" cy="0"/>
          </a:xfrm>
          <a:prstGeom prst="straightConnector1">
            <a:avLst/>
          </a:prstGeom>
          <a:ln w="76200">
            <a:solidFill>
              <a:srgbClr val="BDE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7">
            <a:extLst>
              <a:ext uri="{FF2B5EF4-FFF2-40B4-BE49-F238E27FC236}">
                <a16:creationId xmlns:a16="http://schemas.microsoft.com/office/drawing/2014/main" id="{6F7BCA7A-14E0-4CE1-8747-E9ED1E9397DC}"/>
              </a:ext>
            </a:extLst>
          </p:cNvPr>
          <p:cNvSpPr txBox="1">
            <a:spLocks/>
          </p:cNvSpPr>
          <p:nvPr/>
        </p:nvSpPr>
        <p:spPr>
          <a:xfrm>
            <a:off x="7031421" y="2982930"/>
            <a:ext cx="1804122" cy="686104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highlight>
                  <a:srgbClr val="FFC000"/>
                </a:highlight>
                <a:latin typeface="+mj-lt"/>
                <a:cs typeface="Arial" panose="020B0604020202020204" pitchFamily="34" charset="0"/>
              </a:rPr>
              <a:t>Result: Provisions WEF was opposed to got dropped from bill.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8D8EB4B-B4AA-449E-A89B-3B6D58EC5F3C}"/>
              </a:ext>
            </a:extLst>
          </p:cNvPr>
          <p:cNvCxnSpPr>
            <a:cxnSpLocks/>
          </p:cNvCxnSpPr>
          <p:nvPr/>
        </p:nvCxnSpPr>
        <p:spPr>
          <a:xfrm>
            <a:off x="1685676" y="4370497"/>
            <a:ext cx="659958" cy="0"/>
          </a:xfrm>
          <a:prstGeom prst="straightConnector1">
            <a:avLst/>
          </a:prstGeom>
          <a:ln w="76200">
            <a:solidFill>
              <a:srgbClr val="BDE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7">
            <a:extLst>
              <a:ext uri="{FF2B5EF4-FFF2-40B4-BE49-F238E27FC236}">
                <a16:creationId xmlns:a16="http://schemas.microsoft.com/office/drawing/2014/main" id="{88E8AE13-D20E-41D6-AFBA-8E2AAE656527}"/>
              </a:ext>
            </a:extLst>
          </p:cNvPr>
          <p:cNvSpPr txBox="1">
            <a:spLocks/>
          </p:cNvSpPr>
          <p:nvPr/>
        </p:nvSpPr>
        <p:spPr>
          <a:xfrm>
            <a:off x="2425973" y="4097643"/>
            <a:ext cx="1804122" cy="728904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Support NPDES Permit Term Legislation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F75A4F-BC28-41F7-B95E-49034C2CA170}"/>
              </a:ext>
            </a:extLst>
          </p:cNvPr>
          <p:cNvCxnSpPr>
            <a:cxnSpLocks/>
          </p:cNvCxnSpPr>
          <p:nvPr/>
        </p:nvCxnSpPr>
        <p:spPr>
          <a:xfrm>
            <a:off x="4253948" y="4370497"/>
            <a:ext cx="659958" cy="0"/>
          </a:xfrm>
          <a:prstGeom prst="straightConnector1">
            <a:avLst/>
          </a:prstGeom>
          <a:ln w="76200">
            <a:solidFill>
              <a:srgbClr val="BDE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7">
            <a:extLst>
              <a:ext uri="{FF2B5EF4-FFF2-40B4-BE49-F238E27FC236}">
                <a16:creationId xmlns:a16="http://schemas.microsoft.com/office/drawing/2014/main" id="{47FF1293-A5FE-4846-982B-853BBFE16068}"/>
              </a:ext>
            </a:extLst>
          </p:cNvPr>
          <p:cNvSpPr txBox="1">
            <a:spLocks/>
          </p:cNvSpPr>
          <p:nvPr/>
        </p:nvSpPr>
        <p:spPr>
          <a:xfrm>
            <a:off x="5062652" y="4004550"/>
            <a:ext cx="1136212" cy="397751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23160"/>
                </a:solidFill>
                <a:highlight>
                  <a:srgbClr val="FFC000"/>
                </a:highlight>
                <a:latin typeface="+mj-lt"/>
                <a:cs typeface="Arial" panose="020B0604020202020204" pitchFamily="34" charset="0"/>
              </a:rPr>
              <a:t>42</a:t>
            </a:r>
            <a:r>
              <a:rPr lang="en-US" sz="1600" dirty="0">
                <a:solidFill>
                  <a:srgbClr val="02316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E26B1B-956C-4AC6-A7D4-99D16AF5B4AB}"/>
              </a:ext>
            </a:extLst>
          </p:cNvPr>
          <p:cNvSpPr txBox="1"/>
          <p:nvPr/>
        </p:nvSpPr>
        <p:spPr>
          <a:xfrm>
            <a:off x="5062652" y="4462095"/>
            <a:ext cx="1084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Letters Sent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146078D-1158-4FE9-A4A7-38D292149073}"/>
              </a:ext>
            </a:extLst>
          </p:cNvPr>
          <p:cNvCxnSpPr>
            <a:cxnSpLocks/>
          </p:cNvCxnSpPr>
          <p:nvPr/>
        </p:nvCxnSpPr>
        <p:spPr>
          <a:xfrm>
            <a:off x="6279203" y="4370497"/>
            <a:ext cx="659958" cy="0"/>
          </a:xfrm>
          <a:prstGeom prst="straightConnector1">
            <a:avLst/>
          </a:prstGeom>
          <a:ln w="76200">
            <a:solidFill>
              <a:srgbClr val="BDE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7">
            <a:extLst>
              <a:ext uri="{FF2B5EF4-FFF2-40B4-BE49-F238E27FC236}">
                <a16:creationId xmlns:a16="http://schemas.microsoft.com/office/drawing/2014/main" id="{35F761E3-EF24-4B98-BA3B-470AD90F91B2}"/>
              </a:ext>
            </a:extLst>
          </p:cNvPr>
          <p:cNvSpPr txBox="1">
            <a:spLocks/>
          </p:cNvSpPr>
          <p:nvPr/>
        </p:nvSpPr>
        <p:spPr>
          <a:xfrm>
            <a:off x="7091877" y="3919234"/>
            <a:ext cx="1683209" cy="1064313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highlight>
                  <a:srgbClr val="FFC000"/>
                </a:highlight>
                <a:latin typeface="+mj-lt"/>
                <a:cs typeface="Arial" panose="020B0604020202020204" pitchFamily="34" charset="0"/>
              </a:rPr>
              <a:t>Result: NPDES extension was added to House water infrastructure package.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DC39876-151C-43B6-B26C-28B6852123FB}"/>
              </a:ext>
            </a:extLst>
          </p:cNvPr>
          <p:cNvCxnSpPr>
            <a:cxnSpLocks/>
          </p:cNvCxnSpPr>
          <p:nvPr/>
        </p:nvCxnSpPr>
        <p:spPr>
          <a:xfrm>
            <a:off x="1685676" y="5434812"/>
            <a:ext cx="659958" cy="0"/>
          </a:xfrm>
          <a:prstGeom prst="straightConnector1">
            <a:avLst/>
          </a:prstGeom>
          <a:ln w="76200">
            <a:solidFill>
              <a:srgbClr val="BDE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7">
            <a:extLst>
              <a:ext uri="{FF2B5EF4-FFF2-40B4-BE49-F238E27FC236}">
                <a16:creationId xmlns:a16="http://schemas.microsoft.com/office/drawing/2014/main" id="{3815E2C7-0F95-4C6F-A432-D9D1A3767DF3}"/>
              </a:ext>
            </a:extLst>
          </p:cNvPr>
          <p:cNvSpPr txBox="1">
            <a:spLocks/>
          </p:cNvSpPr>
          <p:nvPr/>
        </p:nvSpPr>
        <p:spPr>
          <a:xfrm>
            <a:off x="2425973" y="5161958"/>
            <a:ext cx="1804122" cy="728904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Strip Wipes Rider from FY18 Appropriations bill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B687622-2E99-46D0-9960-BB361F578AB7}"/>
              </a:ext>
            </a:extLst>
          </p:cNvPr>
          <p:cNvCxnSpPr>
            <a:cxnSpLocks/>
          </p:cNvCxnSpPr>
          <p:nvPr/>
        </p:nvCxnSpPr>
        <p:spPr>
          <a:xfrm>
            <a:off x="4253948" y="5434812"/>
            <a:ext cx="659958" cy="0"/>
          </a:xfrm>
          <a:prstGeom prst="straightConnector1">
            <a:avLst/>
          </a:prstGeom>
          <a:ln w="76200">
            <a:solidFill>
              <a:srgbClr val="BDE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7">
            <a:extLst>
              <a:ext uri="{FF2B5EF4-FFF2-40B4-BE49-F238E27FC236}">
                <a16:creationId xmlns:a16="http://schemas.microsoft.com/office/drawing/2014/main" id="{D37075FF-66B2-4D4F-BE88-367208F529B4}"/>
              </a:ext>
            </a:extLst>
          </p:cNvPr>
          <p:cNvSpPr txBox="1">
            <a:spLocks/>
          </p:cNvSpPr>
          <p:nvPr/>
        </p:nvSpPr>
        <p:spPr>
          <a:xfrm>
            <a:off x="5062652" y="5068865"/>
            <a:ext cx="1136212" cy="397751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23160"/>
                </a:solidFill>
                <a:highlight>
                  <a:srgbClr val="FFC000"/>
                </a:highlight>
                <a:latin typeface="+mj-lt"/>
                <a:cs typeface="Arial" panose="020B0604020202020204" pitchFamily="34" charset="0"/>
              </a:rPr>
              <a:t>262</a:t>
            </a:r>
            <a:r>
              <a:rPr lang="en-US" sz="1600" dirty="0">
                <a:solidFill>
                  <a:srgbClr val="02316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2012B27-76C1-4F2C-9578-DAC8F1864222}"/>
              </a:ext>
            </a:extLst>
          </p:cNvPr>
          <p:cNvSpPr txBox="1"/>
          <p:nvPr/>
        </p:nvSpPr>
        <p:spPr>
          <a:xfrm>
            <a:off x="4629575" y="5609960"/>
            <a:ext cx="1858689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Letters Sent: </a:t>
            </a:r>
            <a:r>
              <a:rPr lang="en-US" sz="11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Targeted to member of the House </a:t>
            </a:r>
          </a:p>
          <a:p>
            <a:pPr algn="ctr">
              <a:lnSpc>
                <a:spcPct val="100000"/>
              </a:lnSpc>
            </a:pPr>
            <a:r>
              <a:rPr lang="en-US" sz="11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Appropriation Committee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41A6980-4C39-49B1-9C20-F587AFFFF39E}"/>
              </a:ext>
            </a:extLst>
          </p:cNvPr>
          <p:cNvCxnSpPr>
            <a:cxnSpLocks/>
          </p:cNvCxnSpPr>
          <p:nvPr/>
        </p:nvCxnSpPr>
        <p:spPr>
          <a:xfrm>
            <a:off x="6279203" y="5434812"/>
            <a:ext cx="659958" cy="0"/>
          </a:xfrm>
          <a:prstGeom prst="straightConnector1">
            <a:avLst/>
          </a:prstGeom>
          <a:ln w="76200">
            <a:solidFill>
              <a:srgbClr val="BDE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7">
            <a:extLst>
              <a:ext uri="{FF2B5EF4-FFF2-40B4-BE49-F238E27FC236}">
                <a16:creationId xmlns:a16="http://schemas.microsoft.com/office/drawing/2014/main" id="{BEFC6403-E3D6-4C78-9008-23E9155DCB89}"/>
              </a:ext>
            </a:extLst>
          </p:cNvPr>
          <p:cNvSpPr txBox="1">
            <a:spLocks/>
          </p:cNvSpPr>
          <p:nvPr/>
        </p:nvSpPr>
        <p:spPr>
          <a:xfrm>
            <a:off x="7091877" y="5135567"/>
            <a:ext cx="1683209" cy="686104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highlight>
                  <a:srgbClr val="FFC000"/>
                </a:highlight>
                <a:latin typeface="+mj-lt"/>
                <a:cs typeface="Arial" panose="020B0604020202020204" pitchFamily="34" charset="0"/>
              </a:rPr>
              <a:t>Result: Result: Rider dropped from the bill.</a:t>
            </a:r>
          </a:p>
        </p:txBody>
      </p:sp>
    </p:spTree>
    <p:extLst>
      <p:ext uri="{BB962C8B-B14F-4D97-AF65-F5344CB8AC3E}">
        <p14:creationId xmlns:p14="http://schemas.microsoft.com/office/powerpoint/2010/main" val="60634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9A2189-D3D4-4B99-947C-090BD0EF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547" y="386109"/>
            <a:ext cx="7734503" cy="88748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400" dirty="0">
                <a:solidFill>
                  <a:srgbClr val="FEC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WEF Water Advocates Program</a:t>
            </a:r>
          </a:p>
        </p:txBody>
      </p:sp>
      <p:pic>
        <p:nvPicPr>
          <p:cNvPr id="166" name="Graphic 165">
            <a:extLst>
              <a:ext uri="{FF2B5EF4-FFF2-40B4-BE49-F238E27FC236}">
                <a16:creationId xmlns:a16="http://schemas.microsoft.com/office/drawing/2014/main" id="{9884B523-7555-4045-9F58-448C6F3A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182" y="546204"/>
            <a:ext cx="604685" cy="620918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CF25D153-97C6-4595-A558-DBCBC395FB0D}"/>
              </a:ext>
            </a:extLst>
          </p:cNvPr>
          <p:cNvSpPr txBox="1">
            <a:spLocks/>
          </p:cNvSpPr>
          <p:nvPr/>
        </p:nvSpPr>
        <p:spPr>
          <a:xfrm>
            <a:off x="634182" y="1402688"/>
            <a:ext cx="7322328" cy="490910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 baseline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i="0" dirty="0">
                <a:solidFill>
                  <a:srgbClr val="0A4161"/>
                </a:solidFill>
                <a:effectLst/>
                <a:latin typeface="Century Gothic" panose="020B0502020202020204" pitchFamily="34" charset="0"/>
              </a:rPr>
              <a:t>Current Calls-for-Action: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Include Funding for Treatment of PFAS in Wastewater and Stormwater in Infrastructure Legislation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Increase Water Appropriations in FY 2022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Always Include Water in Infrastructure Packages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solidFill>
                <a:srgbClr val="0A416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A4161"/>
                </a:solidFill>
                <a:latin typeface="Century Gothic" panose="020B0502020202020204" pitchFamily="34" charset="0"/>
              </a:rPr>
              <a:t>Key Contacts at WEF: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23160"/>
                </a:solidFill>
                <a:latin typeface="Century Gothic" panose="020B0502020202020204" pitchFamily="34" charset="0"/>
              </a:rPr>
              <a:t>Steve Dye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WEF Director of Legislative Affairs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sdye@wef.org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23160"/>
                </a:solidFill>
                <a:latin typeface="Century Gothic" panose="020B0502020202020204" pitchFamily="34" charset="0"/>
              </a:rPr>
              <a:t>Claudio Ternieden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WEF Sr. Director of Government Affairs</a:t>
            </a:r>
            <a:endParaRPr lang="it-IT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cternieden@wef.org</a:t>
            </a: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D7BF8B-0EFD-4B1C-BE13-18BC2FBB3E09}"/>
              </a:ext>
            </a:extLst>
          </p:cNvPr>
          <p:cNvSpPr txBox="1">
            <a:spLocks/>
          </p:cNvSpPr>
          <p:nvPr/>
        </p:nvSpPr>
        <p:spPr>
          <a:xfrm>
            <a:off x="5506497" y="4344305"/>
            <a:ext cx="3003321" cy="22823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 baseline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23160"/>
                </a:solidFill>
                <a:latin typeface="Century Gothic" panose="020B0502020202020204" pitchFamily="34" charset="0"/>
              </a:rPr>
              <a:t>Susan Sullivan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WEF Vice Chair GAC &amp;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HOD Federal Advocacy Workgroup Chair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ssullivan@neiwpcc.org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222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75000"/>
          </a:schemeClr>
        </a:solidFill>
        <a:ln w="12700"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7ecc5e9-320c-4d8c-a141-326ea8f36e16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5F137A64BAF459DE75D5EE62FC2E2" ma:contentTypeVersion="15" ma:contentTypeDescription="Create a new document." ma:contentTypeScope="" ma:versionID="54af9b1aafd1a9278e195c2304828180">
  <xsd:schema xmlns:xsd="http://www.w3.org/2001/XMLSchema" xmlns:xs="http://www.w3.org/2001/XMLSchema" xmlns:p="http://schemas.microsoft.com/office/2006/metadata/properties" xmlns:ns2="ec05cc14-3ab4-4df6-9c80-a2c349aff21e" xmlns:ns3="60be4912-d0b5-4acc-bbb2-a54523b61c88" xmlns:ns4="030faf03-82e4-4398-be16-36fe73252dfd" targetNamespace="http://schemas.microsoft.com/office/2006/metadata/properties" ma:root="true" ma:fieldsID="ff017442d2648990db8743479804206a" ns2:_="" ns3:_="" ns4:_="">
    <xsd:import namespace="ec05cc14-3ab4-4df6-9c80-a2c349aff21e"/>
    <xsd:import namespace="60be4912-d0b5-4acc-bbb2-a54523b61c88"/>
    <xsd:import namespace="030faf03-82e4-4398-be16-36fe73252dfd"/>
    <xsd:element name="properties">
      <xsd:complexType>
        <xsd:sequence>
          <xsd:element name="documentManagement">
            <xsd:complexType>
              <xsd:all>
                <xsd:element ref="ns2:db8e8bd21eba47a7874dd68c6bf8ab4c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5cc14-3ab4-4df6-9c80-a2c349aff21e" elementFormDefault="qualified">
    <xsd:import namespace="http://schemas.microsoft.com/office/2006/documentManagement/types"/>
    <xsd:import namespace="http://schemas.microsoft.com/office/infopath/2007/PartnerControls"/>
    <xsd:element name="db8e8bd21eba47a7874dd68c6bf8ab4c" ma:index="8" nillable="true" ma:taxonomy="true" ma:internalName="db8e8bd21eba47a7874dd68c6bf8ab4c" ma:taxonomyFieldName="Document_x0020_Tag" ma:displayName="Document Tag" ma:default="" ma:fieldId="{db8e8bd2-1eba-47a7-874d-d68c6bf8ab4c}" ma:sspId="87ecc5e9-320c-4d8c-a141-326ea8f36e16" ma:termSetId="885fac79-ffe4-4b74-b067-060367f8ae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f612d118-308c-460b-bb82-967a8ad50711}" ma:internalName="TaxCatchAll" ma:showField="CatchAllData" ma:web="030faf03-82e4-4398-be16-36fe73252d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f612d118-308c-460b-bb82-967a8ad50711}" ma:internalName="TaxCatchAllLabel" ma:readOnly="true" ma:showField="CatchAllDataLabel" ma:web="030faf03-82e4-4398-be16-36fe73252d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e4912-d0b5-4acc-bbb2-a54523b61c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faf03-82e4-4398-be16-36fe73252df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05cc14-3ab4-4df6-9c80-a2c349aff21e"/>
    <db8e8bd21eba47a7874dd68c6bf8ab4c xmlns="ec05cc14-3ab4-4df6-9c80-a2c349aff21e">
      <Terms xmlns="http://schemas.microsoft.com/office/infopath/2007/PartnerControls"/>
    </db8e8bd21eba47a7874dd68c6bf8ab4c>
  </documentManagement>
</p:properties>
</file>

<file path=customXml/itemProps1.xml><?xml version="1.0" encoding="utf-8"?>
<ds:datastoreItem xmlns:ds="http://schemas.openxmlformats.org/officeDocument/2006/customXml" ds:itemID="{002B823E-CA57-4660-8193-92E679AAB0F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27B3F35-B717-44E5-83F0-233085C516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25D0E9-52AF-4E97-9A91-9EA3D8D00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05cc14-3ab4-4df6-9c80-a2c349aff21e"/>
    <ds:schemaRef ds:uri="60be4912-d0b5-4acc-bbb2-a54523b61c88"/>
    <ds:schemaRef ds:uri="030faf03-82e4-4398-be16-36fe73252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44E4FA6-64CD-4391-8715-5D401C4401A3}">
  <ds:schemaRefs>
    <ds:schemaRef ds:uri="http://www.w3.org/XML/1998/namespace"/>
    <ds:schemaRef ds:uri="http://purl.org/dc/dcmitype/"/>
    <ds:schemaRef ds:uri="http://schemas.microsoft.com/office/infopath/2007/PartnerControls"/>
    <ds:schemaRef ds:uri="60be4912-d0b5-4acc-bbb2-a54523b61c88"/>
    <ds:schemaRef ds:uri="http://schemas.microsoft.com/office/2006/documentManagement/types"/>
    <ds:schemaRef ds:uri="http://schemas.microsoft.com/office/2006/metadata/properties"/>
    <ds:schemaRef ds:uri="http://purl.org/dc/elements/1.1/"/>
    <ds:schemaRef ds:uri="ec05cc14-3ab4-4df6-9c80-a2c349aff21e"/>
    <ds:schemaRef ds:uri="http://schemas.openxmlformats.org/package/2006/metadata/core-properties"/>
    <ds:schemaRef ds:uri="030faf03-82e4-4398-be16-36fe73252df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651</Words>
  <Application>Microsoft Office PowerPoint</Application>
  <PresentationFormat>On-screen Show (4:3)</PresentationFormat>
  <Paragraphs>107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Depth</vt:lpstr>
      <vt:lpstr>PowerPoint Presentation</vt:lpstr>
      <vt:lpstr>| WEF Water Advocates Program</vt:lpstr>
      <vt:lpstr>| WEF Water Advocates Program</vt:lpstr>
      <vt:lpstr>| WEF Water Advocates Program</vt:lpstr>
      <vt:lpstr>| WEF Water Advocates Program</vt:lpstr>
      <vt:lpstr>| WEF Water Advocates Program</vt:lpstr>
      <vt:lpstr>| WEF Water Advocates Program</vt:lpstr>
      <vt:lpstr>| WEF Water Advocates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Killeen</dc:creator>
  <cp:lastModifiedBy>Kelsey Hurst</cp:lastModifiedBy>
  <cp:revision>26</cp:revision>
  <cp:lastPrinted>2021-06-17T17:14:21Z</cp:lastPrinted>
  <dcterms:created xsi:type="dcterms:W3CDTF">2018-09-13T15:27:36Z</dcterms:created>
  <dcterms:modified xsi:type="dcterms:W3CDTF">2021-12-07T17:49:49Z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0x01010097B5F137A64BAF459DE75D5EE62FC2E2</vt:lpwstr>
  </property>
  <property fmtid="{D5CDD505-2E9C-101B-9397-08002B2CF9AE}" pid="3" name="Document Tag">
    <vt:lpwstr/>
  </property>
</Properties>
</file>