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9"/>
  </p:notesMasterIdLst>
  <p:handoutMasterIdLst>
    <p:handoutMasterId r:id="rId10"/>
  </p:handoutMasterIdLst>
  <p:sldIdLst>
    <p:sldId id="267" r:id="rId2"/>
    <p:sldId id="262" r:id="rId3"/>
    <p:sldId id="325" r:id="rId4"/>
    <p:sldId id="326" r:id="rId5"/>
    <p:sldId id="328" r:id="rId6"/>
    <p:sldId id="327" r:id="rId7"/>
    <p:sldId id="324" r:id="rId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D5D"/>
    <a:srgbClr val="DE690F"/>
    <a:srgbClr val="D83D11"/>
    <a:srgbClr val="44B1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9" autoAdjust="0"/>
    <p:restoredTop sz="88972" autoAdjust="0"/>
  </p:normalViewPr>
  <p:slideViewPr>
    <p:cSldViewPr snapToGrid="0">
      <p:cViewPr varScale="1">
        <p:scale>
          <a:sx n="82" d="100"/>
          <a:sy n="82" d="100"/>
        </p:scale>
        <p:origin x="1008"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B56518B5-BB6E-F04A-8118-E9BDA146EBA5}" type="datetimeFigureOut">
              <a:rPr lang="en-US" smtClean="0"/>
              <a:t>10/18/2017</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09051323-9EE7-6A49-8C60-8438F1038396}"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96E249EC-AF15-BB4D-95DA-BB67E1418CAE}" type="datetimeFigureOut">
              <a:rPr lang="en-US" smtClean="0"/>
              <a:t>10/18/2017</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4CDB91EE-5CDF-4241-83D2-126E050865BD}"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89972-14E3-4345-A258-9180B473B743}" type="slidenum">
              <a:rPr lang="en-US" smtClean="0"/>
              <a:t>1</a:t>
            </a:fld>
            <a:endParaRPr lang="en-US" dirty="0"/>
          </a:p>
        </p:txBody>
      </p:sp>
    </p:spTree>
    <p:extLst>
      <p:ext uri="{BB962C8B-B14F-4D97-AF65-F5344CB8AC3E}">
        <p14:creationId xmlns:p14="http://schemas.microsoft.com/office/powerpoint/2010/main" val="7008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B91EE-5CDF-4241-83D2-126E050865BD}" type="slidenum">
              <a:rPr lang="en-US" smtClean="0"/>
              <a:t>4</a:t>
            </a:fld>
            <a:endParaRPr lang="en-US"/>
          </a:p>
        </p:txBody>
      </p:sp>
    </p:spTree>
    <p:extLst>
      <p:ext uri="{BB962C8B-B14F-4D97-AF65-F5344CB8AC3E}">
        <p14:creationId xmlns:p14="http://schemas.microsoft.com/office/powerpoint/2010/main" val="63441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B91EE-5CDF-4241-83D2-126E050865BD}" type="slidenum">
              <a:rPr lang="en-US" smtClean="0"/>
              <a:t>5</a:t>
            </a:fld>
            <a:endParaRPr lang="en-US"/>
          </a:p>
        </p:txBody>
      </p:sp>
    </p:spTree>
    <p:extLst>
      <p:ext uri="{BB962C8B-B14F-4D97-AF65-F5344CB8AC3E}">
        <p14:creationId xmlns:p14="http://schemas.microsoft.com/office/powerpoint/2010/main" val="2670386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B91EE-5CDF-4241-83D2-126E050865BD}" type="slidenum">
              <a:rPr lang="en-US" smtClean="0"/>
              <a:t>6</a:t>
            </a:fld>
            <a:endParaRPr lang="en-US"/>
          </a:p>
        </p:txBody>
      </p:sp>
    </p:spTree>
    <p:extLst>
      <p:ext uri="{BB962C8B-B14F-4D97-AF65-F5344CB8AC3E}">
        <p14:creationId xmlns:p14="http://schemas.microsoft.com/office/powerpoint/2010/main" val="3293973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2098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p:cNvSpPr>
            <a:spLocks noGrp="1"/>
          </p:cNvSpPr>
          <p:nvPr>
            <p:ph type="body" idx="10"/>
          </p:nvPr>
        </p:nvSpPr>
        <p:spPr>
          <a:xfrm>
            <a:off x="1503123" y="2334781"/>
            <a:ext cx="7012226" cy="3690238"/>
          </a:xfrm>
        </p:spPr>
        <p:txBody>
          <a:bodyPr>
            <a:normAutofit/>
          </a:bodyPr>
          <a:lstStyle>
            <a:lvl1pPr>
              <a:defRPr sz="2800"/>
            </a:lvl1pPr>
            <a:lvl2pPr>
              <a:defRPr sz="24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428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2098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6" name="Content Placeholder 5"/>
          <p:cNvSpPr>
            <a:spLocks noGrp="1"/>
          </p:cNvSpPr>
          <p:nvPr>
            <p:ph sz="quarter" idx="10" hasCustomPrompt="1"/>
          </p:nvPr>
        </p:nvSpPr>
        <p:spPr>
          <a:xfrm>
            <a:off x="628650" y="2192055"/>
            <a:ext cx="7886700" cy="3870542"/>
          </a:xfrm>
        </p:spPr>
        <p:txBody>
          <a:bodyPr>
            <a:normAutofit/>
          </a:bodyPr>
          <a:lstStyle>
            <a:lvl1pPr marL="0" indent="0">
              <a:buFontTx/>
              <a:buNone/>
              <a:defRPr sz="3200"/>
            </a:lvl1pPr>
          </a:lstStyle>
          <a:p>
            <a:pPr lvl="0"/>
            <a:r>
              <a:rPr lang="en-US"/>
              <a:t>Click to edit Master text copy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extBox 1"/>
          <p:cNvSpPr txBox="1"/>
          <p:nvPr userDrawn="1"/>
        </p:nvSpPr>
        <p:spPr>
          <a:xfrm>
            <a:off x="1454150" y="2413000"/>
            <a:ext cx="7061200" cy="3539430"/>
          </a:xfrm>
          <a:prstGeom prst="rect">
            <a:avLst/>
          </a:prstGeom>
          <a:noFill/>
        </p:spPr>
        <p:txBody>
          <a:bodyPr wrap="square" rtlCol="0">
            <a:spAutoFit/>
          </a:bodyPr>
          <a:lstStyle/>
          <a:p>
            <a:pPr marL="285750" indent="-285750">
              <a:lnSpc>
                <a:spcPct val="90000"/>
              </a:lnSpc>
              <a:spcBef>
                <a:spcPts val="1200"/>
              </a:spcBef>
              <a:spcAft>
                <a:spcPts val="1200"/>
              </a:spcAft>
              <a:buFont typeface="Arial" charset="0"/>
              <a:buChar char="•"/>
            </a:pPr>
            <a:endParaRPr lang="en-US" sz="3200"/>
          </a:p>
          <a:p>
            <a:pPr marL="285750" indent="-285750">
              <a:lnSpc>
                <a:spcPct val="90000"/>
              </a:lnSpc>
              <a:spcBef>
                <a:spcPts val="1200"/>
              </a:spcBef>
              <a:spcAft>
                <a:spcPts val="1200"/>
              </a:spcAft>
              <a:buFont typeface="Arial" charset="0"/>
              <a:buChar char="•"/>
            </a:pPr>
            <a:endParaRPr lang="en-US" sz="3200"/>
          </a:p>
          <a:p>
            <a:pPr marL="285750" indent="-285750">
              <a:lnSpc>
                <a:spcPct val="90000"/>
              </a:lnSpc>
              <a:spcBef>
                <a:spcPts val="1200"/>
              </a:spcBef>
              <a:spcAft>
                <a:spcPts val="1200"/>
              </a:spcAft>
              <a:buFont typeface="Arial" charset="0"/>
              <a:buChar char="•"/>
            </a:pPr>
            <a:endParaRPr lang="en-US" sz="3200"/>
          </a:p>
          <a:p>
            <a:pPr marL="285750" indent="-285750">
              <a:lnSpc>
                <a:spcPct val="90000"/>
              </a:lnSpc>
              <a:spcBef>
                <a:spcPts val="1200"/>
              </a:spcBef>
              <a:spcAft>
                <a:spcPts val="1200"/>
              </a:spcAft>
              <a:buFont typeface="Arial" charset="0"/>
              <a:buChar char="•"/>
            </a:pPr>
            <a:endParaRPr lang="en-US" sz="3200"/>
          </a:p>
          <a:p>
            <a:pPr marL="285750" indent="-285750">
              <a:lnSpc>
                <a:spcPct val="90000"/>
              </a:lnSpc>
              <a:spcBef>
                <a:spcPts val="1200"/>
              </a:spcBef>
              <a:spcAft>
                <a:spcPts val="1200"/>
              </a:spcAft>
              <a:buFont typeface="Arial" charset="0"/>
              <a:buChar char="•"/>
            </a:pPr>
            <a:endParaRPr lang="en-US" sz="3200"/>
          </a:p>
        </p:txBody>
      </p:sp>
      <p:sp>
        <p:nvSpPr>
          <p:cNvPr id="3" name="Title Placeholder 1"/>
          <p:cNvSpPr>
            <a:spLocks noGrp="1"/>
          </p:cNvSpPr>
          <p:nvPr>
            <p:ph type="title" hasCustomPrompt="1"/>
          </p:nvPr>
        </p:nvSpPr>
        <p:spPr>
          <a:xfrm>
            <a:off x="628650" y="520989"/>
            <a:ext cx="7886700" cy="1325563"/>
          </a:xfrm>
          <a:prstGeom prst="rect">
            <a:avLst/>
          </a:prstGeom>
        </p:spPr>
        <p:txBody>
          <a:bodyPr vert="horz" lIns="91440" tIns="45720" rIns="91440" bIns="45720" rtlCol="0" anchor="ctr">
            <a:normAutofit/>
          </a:bodyPr>
          <a:lstStyle/>
          <a:p>
            <a:r>
              <a:rPr lang="en-US"/>
              <a:t>Bullet Slide Guidelines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extBox 1"/>
          <p:cNvSpPr txBox="1"/>
          <p:nvPr userDrawn="1"/>
        </p:nvSpPr>
        <p:spPr>
          <a:xfrm>
            <a:off x="139700" y="2169299"/>
            <a:ext cx="8775700" cy="2308324"/>
          </a:xfrm>
          <a:prstGeom prst="rect">
            <a:avLst/>
          </a:prstGeom>
          <a:noFill/>
        </p:spPr>
        <p:txBody>
          <a:bodyPr wrap="square" rtlCol="0" anchor="ctr">
            <a:spAutoFit/>
          </a:bodyPr>
          <a:lstStyle/>
          <a:p>
            <a:pPr algn="ctr"/>
            <a:r>
              <a:rPr lang="en-US" sz="3600"/>
              <a:t>Sample for quote, Re </a:t>
            </a:r>
            <a:r>
              <a:rPr lang="en-US" sz="3600" err="1"/>
              <a:t>magnihit</a:t>
            </a:r>
            <a:r>
              <a:rPr lang="en-US" sz="3600"/>
              <a:t>, </a:t>
            </a:r>
            <a:r>
              <a:rPr lang="en-US" sz="3600" err="1"/>
              <a:t>nectorr</a:t>
            </a:r>
            <a:r>
              <a:rPr lang="en-US" sz="3600"/>
              <a:t> </a:t>
            </a:r>
            <a:r>
              <a:rPr lang="en-US" sz="3600" err="1"/>
              <a:t>umquam</a:t>
            </a:r>
            <a:r>
              <a:rPr lang="en-US" sz="3600"/>
              <a:t> </a:t>
            </a:r>
            <a:r>
              <a:rPr lang="en-US" sz="3600" err="1"/>
              <a:t>eaquam</a:t>
            </a:r>
            <a:r>
              <a:rPr lang="en-US" sz="3600"/>
              <a:t> </a:t>
            </a:r>
            <a:r>
              <a:rPr lang="en-US" sz="3600" err="1"/>
              <a:t>harciatet</a:t>
            </a:r>
            <a:r>
              <a:rPr lang="en-US" sz="3600"/>
              <a:t> </a:t>
            </a:r>
            <a:r>
              <a:rPr lang="en-US" sz="3600" err="1"/>
              <a:t>eum</a:t>
            </a:r>
            <a:r>
              <a:rPr lang="en-US" sz="3600"/>
              <a:t> que </a:t>
            </a:r>
            <a:r>
              <a:rPr lang="en-US" sz="3600" err="1"/>
              <a:t>volores</a:t>
            </a:r>
            <a:r>
              <a:rPr lang="en-US" sz="3600"/>
              <a:t> </a:t>
            </a:r>
            <a:r>
              <a:rPr lang="en-US" sz="3600" err="1"/>
              <a:t>est</a:t>
            </a:r>
            <a:r>
              <a:rPr lang="en-US" sz="3600"/>
              <a:t>, </a:t>
            </a:r>
            <a:r>
              <a:rPr lang="en-US" sz="3600" err="1"/>
              <a:t>simustrum</a:t>
            </a:r>
            <a:r>
              <a:rPr lang="en-US" sz="3600"/>
              <a:t> que </a:t>
            </a:r>
            <a:r>
              <a:rPr lang="en-US" sz="3600" err="1"/>
              <a:t>velestrum</a:t>
            </a:r>
            <a:r>
              <a:rPr lang="en-US" sz="3600"/>
              <a:t> </a:t>
            </a:r>
            <a:r>
              <a:rPr lang="en-US" sz="3600" err="1"/>
              <a:t>cus</a:t>
            </a:r>
            <a:r>
              <a:rPr lang="en-US" sz="3600"/>
              <a:t> vent.</a:t>
            </a:r>
          </a:p>
        </p:txBody>
      </p:sp>
      <p:sp>
        <p:nvSpPr>
          <p:cNvPr id="3" name="TextBox 2"/>
          <p:cNvSpPr txBox="1"/>
          <p:nvPr userDrawn="1"/>
        </p:nvSpPr>
        <p:spPr>
          <a:xfrm>
            <a:off x="3009900" y="5210095"/>
            <a:ext cx="4965700" cy="400110"/>
          </a:xfrm>
          <a:prstGeom prst="rect">
            <a:avLst/>
          </a:prstGeom>
          <a:noFill/>
        </p:spPr>
        <p:txBody>
          <a:bodyPr wrap="square" rtlCol="0" anchor="t">
            <a:spAutoFit/>
          </a:bodyPr>
          <a:lstStyle/>
          <a:p>
            <a:pPr algn="r"/>
            <a:r>
              <a:rPr lang="en-US" sz="2000"/>
              <a:t>— Author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screen">
            <a:lum/>
            <a:extLst>
              <a:ext uri="{28A0092B-C50C-407E-A947-70E740481C1C}">
                <a14:useLocalDpi xmlns:a14="http://schemas.microsoft.com/office/drawing/2010/main"/>
              </a:ext>
            </a:extLst>
          </a:blip>
          <a:srcRect/>
          <a:stretch>
            <a:fillRect l="-17000" r="-17000"/>
          </a:stretch>
        </a:blipFill>
        <a:effectLst/>
      </p:bgPr>
    </p:bg>
    <p:spTree>
      <p:nvGrpSpPr>
        <p:cNvPr id="1" name=""/>
        <p:cNvGrpSpPr/>
        <p:nvPr/>
      </p:nvGrpSpPr>
      <p:grpSpPr>
        <a:xfrm>
          <a:off x="0" y="0"/>
          <a:ext cx="0" cy="0"/>
          <a:chOff x="0" y="0"/>
          <a:chExt cx="0" cy="0"/>
        </a:xfrm>
      </p:grpSpPr>
      <p:grpSp>
        <p:nvGrpSpPr>
          <p:cNvPr id="12" name="Group 11"/>
          <p:cNvGrpSpPr/>
          <p:nvPr userDrawn="1"/>
        </p:nvGrpSpPr>
        <p:grpSpPr>
          <a:xfrm>
            <a:off x="0" y="6416686"/>
            <a:ext cx="4504453" cy="441314"/>
            <a:chOff x="0" y="6094051"/>
            <a:chExt cx="7247165" cy="509299"/>
          </a:xfrm>
          <a:solidFill>
            <a:srgbClr val="143D5D"/>
          </a:solidFill>
        </p:grpSpPr>
        <p:sp>
          <p:nvSpPr>
            <p:cNvPr id="11" name="Rectangle 10"/>
            <p:cNvSpPr/>
            <p:nvPr userDrawn="1"/>
          </p:nvSpPr>
          <p:spPr>
            <a:xfrm>
              <a:off x="0" y="6094051"/>
              <a:ext cx="6834513" cy="5092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 name="Right Triangle 9"/>
            <p:cNvSpPr/>
            <p:nvPr userDrawn="1"/>
          </p:nvSpPr>
          <p:spPr>
            <a:xfrm>
              <a:off x="6834513" y="6094051"/>
              <a:ext cx="412652" cy="5092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 name="Title Placeholder 1"/>
          <p:cNvSpPr>
            <a:spLocks noGrp="1"/>
          </p:cNvSpPr>
          <p:nvPr>
            <p:ph type="title"/>
          </p:nvPr>
        </p:nvSpPr>
        <p:spPr>
          <a:xfrm>
            <a:off x="628650" y="52098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2334780"/>
            <a:ext cx="7886700" cy="3525693"/>
          </a:xfrm>
          <a:prstGeom prst="rect">
            <a:avLst/>
          </a:prstGeom>
        </p:spPr>
        <p:txBody>
          <a:bodyPr vert="horz" lIns="91440" tIns="45720" rIns="91440" bIns="45720" rtlCol="0">
            <a:normAutofit/>
          </a:bodyPr>
          <a:lstStyle/>
          <a:p>
            <a:pPr lvl="0"/>
            <a:r>
              <a:rPr lang="en-US"/>
              <a:t>Primary Bullet</a:t>
            </a:r>
          </a:p>
          <a:p>
            <a:pPr lvl="1"/>
            <a:r>
              <a:rPr lang="en-US"/>
              <a:t>Secondary bullet</a:t>
            </a:r>
          </a:p>
          <a:p>
            <a:pPr lvl="1"/>
            <a:endParaRPr lang="en-US"/>
          </a:p>
          <a:p>
            <a:pPr lvl="0"/>
            <a:r>
              <a:rPr lang="en-US"/>
              <a:t>Primary Bullet</a:t>
            </a:r>
          </a:p>
          <a:p>
            <a:pPr lvl="1"/>
            <a:r>
              <a:rPr lang="en-US"/>
              <a:t>Secondary bullet</a:t>
            </a:r>
          </a:p>
          <a:p>
            <a:pPr lvl="1"/>
            <a:endParaRPr lang="en-US"/>
          </a:p>
          <a:p>
            <a:pPr lvl="0"/>
            <a:r>
              <a:rPr lang="en-US"/>
              <a:t>Primary Bullet</a:t>
            </a:r>
          </a:p>
          <a:p>
            <a:pPr lvl="1"/>
            <a:r>
              <a:rPr lang="en-US"/>
              <a:t>Secondary bullet</a:t>
            </a:r>
          </a:p>
          <a:p>
            <a:pPr lvl="1"/>
            <a:endParaRPr lang="en-US"/>
          </a:p>
        </p:txBody>
      </p:sp>
      <p:pic>
        <p:nvPicPr>
          <p:cNvPr id="7" name="Picture 6"/>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25879" y="6515583"/>
            <a:ext cx="1113628" cy="227746"/>
          </a:xfrm>
          <a:prstGeom prst="rect">
            <a:avLst/>
          </a:prstGeom>
        </p:spPr>
      </p:pic>
      <p:grpSp>
        <p:nvGrpSpPr>
          <p:cNvPr id="13" name="Group 12"/>
          <p:cNvGrpSpPr/>
          <p:nvPr userDrawn="1"/>
        </p:nvGrpSpPr>
        <p:grpSpPr>
          <a:xfrm rot="10800000">
            <a:off x="1606389" y="6416686"/>
            <a:ext cx="4919671" cy="441314"/>
            <a:chOff x="0" y="6094051"/>
            <a:chExt cx="7247165" cy="509299"/>
          </a:xfrm>
          <a:solidFill>
            <a:schemeClr val="tx2">
              <a:lumMod val="75000"/>
            </a:schemeClr>
          </a:solidFill>
        </p:grpSpPr>
        <p:sp>
          <p:nvSpPr>
            <p:cNvPr id="14" name="Rectangle 13"/>
            <p:cNvSpPr/>
            <p:nvPr userDrawn="1"/>
          </p:nvSpPr>
          <p:spPr>
            <a:xfrm>
              <a:off x="0" y="6094051"/>
              <a:ext cx="6834513" cy="5092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Right Triangle 14"/>
            <p:cNvSpPr/>
            <p:nvPr userDrawn="1"/>
          </p:nvSpPr>
          <p:spPr>
            <a:xfrm>
              <a:off x="6834513" y="6094051"/>
              <a:ext cx="412652" cy="5092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grpSp>
        <p:nvGrpSpPr>
          <p:cNvPr id="16" name="Group 15"/>
          <p:cNvGrpSpPr/>
          <p:nvPr userDrawn="1"/>
        </p:nvGrpSpPr>
        <p:grpSpPr>
          <a:xfrm rot="10800000">
            <a:off x="4224329" y="6416686"/>
            <a:ext cx="4919671" cy="441314"/>
            <a:chOff x="0" y="6094051"/>
            <a:chExt cx="7247165" cy="509299"/>
          </a:xfrm>
          <a:solidFill>
            <a:schemeClr val="tx2">
              <a:lumMod val="75000"/>
            </a:schemeClr>
          </a:solidFill>
        </p:grpSpPr>
        <p:sp>
          <p:nvSpPr>
            <p:cNvPr id="17" name="Rectangle 16"/>
            <p:cNvSpPr/>
            <p:nvPr userDrawn="1"/>
          </p:nvSpPr>
          <p:spPr>
            <a:xfrm>
              <a:off x="0" y="6094051"/>
              <a:ext cx="6834513" cy="5092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8" name="Right Triangle 17"/>
            <p:cNvSpPr/>
            <p:nvPr userDrawn="1"/>
          </p:nvSpPr>
          <p:spPr>
            <a:xfrm>
              <a:off x="6834513" y="6094051"/>
              <a:ext cx="412652" cy="5092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Tree>
    <p:extLst>
      <p:ext uri="{BB962C8B-B14F-4D97-AF65-F5344CB8AC3E}">
        <p14:creationId xmlns:p14="http://schemas.microsoft.com/office/powerpoint/2010/main" val="2046005976"/>
      </p:ext>
    </p:extLst>
  </p:cSld>
  <p:clrMap bg1="dk1" tx1="lt1" bg2="dk2" tx2="lt2" accent1="accent1" accent2="accent2" accent3="accent3" accent4="accent4" accent5="accent5" accent6="accent6" hlink="hlink" folHlink="folHlink"/>
  <p:sldLayoutIdLst>
    <p:sldLayoutId id="2147483738" r:id="rId1"/>
    <p:sldLayoutId id="2147483743" r:id="rId2"/>
    <p:sldLayoutId id="2147483744" r:id="rId3"/>
    <p:sldLayoutId id="2147483739" r:id="rId4"/>
    <p:sldLayoutId id="2147483741" r:id="rId5"/>
    <p:sldLayoutId id="2147483740" r:id="rId6"/>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baseline="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411433"/>
          </a:xfrm>
          <a:prstGeom prst="rect">
            <a:avLst/>
          </a:prstGeom>
        </p:spPr>
      </p:pic>
      <p:sp>
        <p:nvSpPr>
          <p:cNvPr id="9" name="Rectangle 8"/>
          <p:cNvSpPr/>
          <p:nvPr/>
        </p:nvSpPr>
        <p:spPr>
          <a:xfrm>
            <a:off x="1" y="2397211"/>
            <a:ext cx="9144000" cy="1692874"/>
          </a:xfrm>
          <a:prstGeom prst="rect">
            <a:avLst/>
          </a:prstGeom>
          <a:solidFill>
            <a:schemeClr val="bg1">
              <a:lumMod val="95000"/>
              <a:lumOff val="5000"/>
              <a:alpha val="7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cstate="screen">
            <a:biLevel thresh="5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a:ext>
            </a:extLst>
          </a:blip>
          <a:stretch>
            <a:fillRect/>
          </a:stretch>
        </p:blipFill>
        <p:spPr>
          <a:xfrm>
            <a:off x="2786427" y="231369"/>
            <a:ext cx="2933192" cy="592476"/>
          </a:xfrm>
          <a:prstGeom prst="rect">
            <a:avLst/>
          </a:prstGeom>
        </p:spPr>
      </p:pic>
      <p:sp>
        <p:nvSpPr>
          <p:cNvPr id="6" name="Title 1"/>
          <p:cNvSpPr txBox="1">
            <a:spLocks/>
          </p:cNvSpPr>
          <p:nvPr/>
        </p:nvSpPr>
        <p:spPr>
          <a:xfrm>
            <a:off x="0" y="2482403"/>
            <a:ext cx="9144000" cy="1201478"/>
          </a:xfrm>
          <a:prstGeom prst="rect">
            <a:avLst/>
          </a:prstGeom>
        </p:spPr>
        <p:txBody>
          <a:bodyPr anchor="t"/>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b="1" dirty="0">
                <a:solidFill>
                  <a:srgbClr val="A2CF49"/>
                </a:solidFill>
                <a:latin typeface="Century Gothic"/>
              </a:rPr>
              <a:t>UTILITY PARTNERSHIP PROGRAM</a:t>
            </a:r>
          </a:p>
        </p:txBody>
      </p:sp>
      <p:sp>
        <p:nvSpPr>
          <p:cNvPr id="7" name="Subtitle 2"/>
          <p:cNvSpPr txBox="1">
            <a:spLocks/>
          </p:cNvSpPr>
          <p:nvPr/>
        </p:nvSpPr>
        <p:spPr>
          <a:xfrm>
            <a:off x="0" y="3305045"/>
            <a:ext cx="9144000" cy="625188"/>
          </a:xfrm>
          <a:prstGeom prst="rect">
            <a:avLst/>
          </a:prstGeom>
        </p:spPr>
        <p:txBody>
          <a:bodyPr anchor="t"/>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baseline="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200" dirty="0">
                <a:solidFill>
                  <a:schemeClr val="tx1"/>
                </a:solidFill>
              </a:rPr>
              <a:t>Simple. Convenient. Affordable</a:t>
            </a:r>
            <a:r>
              <a:rPr lang="en-US" sz="2200" i="1" dirty="0">
                <a:solidFill>
                  <a:schemeClr val="tx1"/>
                </a:solidFill>
              </a:rPr>
              <a:t>. </a:t>
            </a:r>
          </a:p>
        </p:txBody>
      </p:sp>
    </p:spTree>
    <p:extLst>
      <p:ext uri="{BB962C8B-B14F-4D97-AF65-F5344CB8AC3E}">
        <p14:creationId xmlns:p14="http://schemas.microsoft.com/office/powerpoint/2010/main" val="7691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80380919"/>
              </p:ext>
            </p:extLst>
          </p:nvPr>
        </p:nvGraphicFramePr>
        <p:xfrm>
          <a:off x="127322" y="138897"/>
          <a:ext cx="8889356" cy="6216916"/>
        </p:xfrm>
        <a:graphic>
          <a:graphicData uri="http://schemas.openxmlformats.org/drawingml/2006/table">
            <a:tbl>
              <a:tblPr firstRow="1" bandRow="1">
                <a:tableStyleId>{5C22544A-7EE6-4342-B048-85BDC9FD1C3A}</a:tableStyleId>
              </a:tblPr>
              <a:tblGrid>
                <a:gridCol w="2805066">
                  <a:extLst>
                    <a:ext uri="{9D8B030D-6E8A-4147-A177-3AD203B41FA5}">
                      <a16:colId xmlns:a16="http://schemas.microsoft.com/office/drawing/2014/main" xmlns="" val="4280240987"/>
                    </a:ext>
                  </a:extLst>
                </a:gridCol>
                <a:gridCol w="6084290">
                  <a:extLst>
                    <a:ext uri="{9D8B030D-6E8A-4147-A177-3AD203B41FA5}">
                      <a16:colId xmlns:a16="http://schemas.microsoft.com/office/drawing/2014/main" xmlns="" val="2042470783"/>
                    </a:ext>
                  </a:extLst>
                </a:gridCol>
              </a:tblGrid>
              <a:tr h="926707">
                <a:tc>
                  <a:txBody>
                    <a:bodyPr/>
                    <a:lstStyle/>
                    <a:p>
                      <a:endParaRPr lang="en-US" dirty="0"/>
                    </a:p>
                  </a:txBody>
                  <a:tcPr/>
                </a:tc>
                <a:tc>
                  <a:txBody>
                    <a:bodyPr/>
                    <a:lstStyle/>
                    <a:p>
                      <a:endParaRPr lang="en-US" sz="1350" b="1" kern="1200" dirty="0">
                        <a:solidFill>
                          <a:schemeClr val="lt1"/>
                        </a:solidFill>
                        <a:effectLst/>
                        <a:latin typeface="+mn-lt"/>
                        <a:ea typeface="+mn-ea"/>
                        <a:cs typeface="+mn-cs"/>
                      </a:endParaRPr>
                    </a:p>
                    <a:p>
                      <a:r>
                        <a:rPr lang="en-US" sz="1800" b="1" kern="1200" dirty="0">
                          <a:solidFill>
                            <a:schemeClr val="lt1"/>
                          </a:solidFill>
                          <a:effectLst/>
                          <a:latin typeface="+mn-lt"/>
                          <a:ea typeface="+mn-ea"/>
                          <a:cs typeface="+mn-cs"/>
                        </a:rPr>
                        <a:t>WEF’s Utility Partnership Program – Quick Facts </a:t>
                      </a:r>
                      <a:endParaRPr lang="en-US" sz="1800" dirty="0"/>
                    </a:p>
                  </a:txBody>
                  <a:tcPr/>
                </a:tc>
                <a:extLst>
                  <a:ext uri="{0D108BD9-81ED-4DB2-BD59-A6C34878D82A}">
                    <a16:rowId xmlns:a16="http://schemas.microsoft.com/office/drawing/2014/main" xmlns="" val="1229481044"/>
                  </a:ext>
                </a:extLst>
              </a:tr>
              <a:tr h="2124379">
                <a:tc>
                  <a:txBody>
                    <a:bodyPr/>
                    <a:lstStyle/>
                    <a:p>
                      <a:r>
                        <a:rPr lang="en-US" sz="1350" b="1" kern="1200" dirty="0">
                          <a:solidFill>
                            <a:schemeClr val="dk1"/>
                          </a:solidFill>
                          <a:effectLst/>
                          <a:latin typeface="+mn-lt"/>
                          <a:ea typeface="+mn-ea"/>
                          <a:cs typeface="+mn-cs"/>
                        </a:rPr>
                        <a:t>What is it?</a:t>
                      </a:r>
                      <a:endParaRPr lang="en-US" dirty="0"/>
                    </a:p>
                  </a:txBody>
                  <a:tcPr/>
                </a:tc>
                <a:tc>
                  <a:txBody>
                    <a:bodyPr/>
                    <a:lstStyle/>
                    <a:p>
                      <a:r>
                        <a:rPr lang="en-US" sz="1350" kern="1200" dirty="0">
                          <a:solidFill>
                            <a:schemeClr val="dk1"/>
                          </a:solidFill>
                          <a:effectLst/>
                          <a:latin typeface="+mn-lt"/>
                          <a:ea typeface="+mn-ea"/>
                          <a:cs typeface="+mn-cs"/>
                        </a:rPr>
                        <a:t>WEF’s Utility Partnership Program (UPP) is </a:t>
                      </a:r>
                      <a:r>
                        <a:rPr lang="en-US" sz="1350" u="sng" kern="1200" dirty="0">
                          <a:solidFill>
                            <a:schemeClr val="dk1"/>
                          </a:solidFill>
                          <a:effectLst/>
                          <a:latin typeface="+mn-lt"/>
                          <a:ea typeface="+mn-ea"/>
                          <a:cs typeface="+mn-cs"/>
                        </a:rPr>
                        <a:t>not</a:t>
                      </a:r>
                      <a:r>
                        <a:rPr lang="en-US" sz="1350" kern="1200" dirty="0">
                          <a:solidFill>
                            <a:schemeClr val="dk1"/>
                          </a:solidFill>
                          <a:effectLst/>
                          <a:latin typeface="+mn-lt"/>
                          <a:ea typeface="+mn-ea"/>
                          <a:cs typeface="+mn-cs"/>
                        </a:rPr>
                        <a:t> a category of membership. WEF’s UPP offers the convenience of a billing process that consolidates a utility’s WEF members within one account, streamlining the annual renewal process.</a:t>
                      </a:r>
                    </a:p>
                    <a:p>
                      <a:r>
                        <a:rPr lang="en-US" sz="1350" kern="1200" dirty="0">
                          <a:solidFill>
                            <a:schemeClr val="dk1"/>
                          </a:solidFill>
                          <a:effectLst/>
                          <a:latin typeface="+mn-lt"/>
                          <a:ea typeface="+mn-ea"/>
                          <a:cs typeface="+mn-cs"/>
                        </a:rPr>
                        <a:t> </a:t>
                      </a:r>
                    </a:p>
                    <a:p>
                      <a:r>
                        <a:rPr lang="en-US" sz="1350" kern="1200" dirty="0">
                          <a:solidFill>
                            <a:schemeClr val="dk1"/>
                          </a:solidFill>
                          <a:effectLst/>
                          <a:latin typeface="+mn-lt"/>
                          <a:ea typeface="+mn-ea"/>
                          <a:cs typeface="+mn-cs"/>
                        </a:rPr>
                        <a:t>UPP members retain their individual WEF membership, original membership number, credit for years of membership, and remain full-voting members. </a:t>
                      </a:r>
                    </a:p>
                    <a:p>
                      <a:r>
                        <a:rPr lang="en-US" sz="1350" kern="1200" dirty="0">
                          <a:solidFill>
                            <a:schemeClr val="dk1"/>
                          </a:solidFill>
                          <a:effectLst/>
                          <a:latin typeface="+mn-lt"/>
                          <a:ea typeface="+mn-ea"/>
                          <a:cs typeface="+mn-cs"/>
                        </a:rPr>
                        <a:t> </a:t>
                      </a:r>
                    </a:p>
                    <a:p>
                      <a:r>
                        <a:rPr lang="en-US" sz="1350" kern="1200" dirty="0">
                          <a:solidFill>
                            <a:schemeClr val="dk1"/>
                          </a:solidFill>
                          <a:effectLst/>
                          <a:latin typeface="+mn-lt"/>
                          <a:ea typeface="+mn-ea"/>
                          <a:cs typeface="+mn-cs"/>
                        </a:rPr>
                        <a:t>Each individual</a:t>
                      </a:r>
                      <a:r>
                        <a:rPr lang="en-US" sz="1350" kern="1200" baseline="0" dirty="0">
                          <a:solidFill>
                            <a:schemeClr val="dk1"/>
                          </a:solidFill>
                          <a:effectLst/>
                          <a:latin typeface="+mn-lt"/>
                          <a:ea typeface="+mn-ea"/>
                          <a:cs typeface="+mn-cs"/>
                        </a:rPr>
                        <a:t> </a:t>
                      </a:r>
                      <a:r>
                        <a:rPr lang="en-US" sz="1350" kern="1200" dirty="0">
                          <a:solidFill>
                            <a:schemeClr val="dk1"/>
                          </a:solidFill>
                          <a:effectLst/>
                          <a:latin typeface="+mn-lt"/>
                          <a:ea typeface="+mn-ea"/>
                          <a:cs typeface="+mn-cs"/>
                        </a:rPr>
                        <a:t>must be a member of a Member Association.</a:t>
                      </a:r>
                      <a:endParaRPr lang="en-US" dirty="0"/>
                    </a:p>
                  </a:txBody>
                  <a:tcPr/>
                </a:tc>
                <a:extLst>
                  <a:ext uri="{0D108BD9-81ED-4DB2-BD59-A6C34878D82A}">
                    <a16:rowId xmlns:a16="http://schemas.microsoft.com/office/drawing/2014/main" xmlns="" val="3052138876"/>
                  </a:ext>
                </a:extLst>
              </a:tr>
              <a:tr h="3141369">
                <a:tc>
                  <a:txBody>
                    <a:bodyPr/>
                    <a:lstStyle/>
                    <a:p>
                      <a:endParaRPr lang="en-US" sz="1350" b="1" kern="1200" dirty="0">
                        <a:solidFill>
                          <a:schemeClr val="dk1"/>
                        </a:solidFill>
                        <a:effectLst/>
                        <a:latin typeface="+mn-lt"/>
                        <a:ea typeface="+mn-ea"/>
                        <a:cs typeface="+mn-cs"/>
                      </a:endParaRPr>
                    </a:p>
                    <a:p>
                      <a:r>
                        <a:rPr lang="en-US" sz="1350" b="1" kern="1200" dirty="0">
                          <a:solidFill>
                            <a:schemeClr val="dk1"/>
                          </a:solidFill>
                          <a:effectLst/>
                          <a:latin typeface="+mn-lt"/>
                          <a:ea typeface="+mn-ea"/>
                          <a:cs typeface="+mn-cs"/>
                        </a:rPr>
                        <a:t>Membership Categories</a:t>
                      </a:r>
                      <a:endParaRPr lang="en-US" dirty="0"/>
                    </a:p>
                  </a:txBody>
                  <a:tcPr/>
                </a:tc>
                <a:tc>
                  <a:txBody>
                    <a:bodyPr/>
                    <a:lstStyle/>
                    <a:p>
                      <a:endParaRPr lang="en-US" sz="1350" kern="1200" dirty="0">
                        <a:solidFill>
                          <a:schemeClr val="dk1"/>
                        </a:solidFill>
                        <a:effectLst/>
                        <a:latin typeface="+mn-lt"/>
                        <a:ea typeface="+mn-ea"/>
                        <a:cs typeface="+mn-cs"/>
                      </a:endParaRPr>
                    </a:p>
                    <a:p>
                      <a:r>
                        <a:rPr lang="en-US" sz="1350" kern="1200" dirty="0">
                          <a:solidFill>
                            <a:schemeClr val="dk1"/>
                          </a:solidFill>
                          <a:effectLst/>
                          <a:latin typeface="+mn-lt"/>
                          <a:ea typeface="+mn-ea"/>
                          <a:cs typeface="+mn-cs"/>
                        </a:rPr>
                        <a:t>WEF’s 2017 Individual Membership Rates are as follows:</a:t>
                      </a:r>
                    </a:p>
                    <a:p>
                      <a:r>
                        <a:rPr lang="en-US" sz="1350" kern="1200" dirty="0">
                          <a:solidFill>
                            <a:schemeClr val="dk1"/>
                          </a:solidFill>
                          <a:effectLst/>
                          <a:latin typeface="+mn-lt"/>
                          <a:ea typeface="+mn-ea"/>
                          <a:cs typeface="+mn-cs"/>
                        </a:rPr>
                        <a:t> </a:t>
                      </a:r>
                    </a:p>
                    <a:p>
                      <a:pPr lvl="0"/>
                      <a:r>
                        <a:rPr lang="en-US" sz="1350" kern="1200" dirty="0">
                          <a:solidFill>
                            <a:schemeClr val="dk1"/>
                          </a:solidFill>
                          <a:effectLst/>
                          <a:latin typeface="+mn-lt"/>
                          <a:ea typeface="+mn-ea"/>
                          <a:cs typeface="+mn-cs"/>
                        </a:rPr>
                        <a:t>Professional - $140/year</a:t>
                      </a:r>
                    </a:p>
                    <a:p>
                      <a:pPr lvl="0"/>
                      <a:r>
                        <a:rPr lang="en-US" sz="1350" kern="1200" dirty="0">
                          <a:solidFill>
                            <a:schemeClr val="dk1"/>
                          </a:solidFill>
                          <a:effectLst/>
                          <a:latin typeface="+mn-lt"/>
                          <a:ea typeface="+mn-ea"/>
                          <a:cs typeface="+mn-cs"/>
                        </a:rPr>
                        <a:t>Executive - $310/year</a:t>
                      </a:r>
                    </a:p>
                    <a:p>
                      <a:pPr lvl="0"/>
                      <a:r>
                        <a:rPr lang="en-US" sz="1350" kern="1200" dirty="0">
                          <a:solidFill>
                            <a:schemeClr val="dk1"/>
                          </a:solidFill>
                          <a:effectLst/>
                          <a:latin typeface="+mn-lt"/>
                          <a:ea typeface="+mn-ea"/>
                          <a:cs typeface="+mn-cs"/>
                        </a:rPr>
                        <a:t>Professional Wastewater Operations (PWO) - $75/year</a:t>
                      </a:r>
                    </a:p>
                    <a:p>
                      <a:pPr lvl="0"/>
                      <a:r>
                        <a:rPr lang="en-US" sz="1350" kern="1200" dirty="0">
                          <a:solidFill>
                            <a:schemeClr val="dk1"/>
                          </a:solidFill>
                          <a:effectLst/>
                          <a:latin typeface="+mn-lt"/>
                          <a:ea typeface="+mn-ea"/>
                          <a:cs typeface="+mn-cs"/>
                        </a:rPr>
                        <a:t>Young Professional - $49/year</a:t>
                      </a:r>
                    </a:p>
                    <a:p>
                      <a:pPr lvl="0"/>
                      <a:endParaRPr lang="en-US" sz="1350" kern="1200" dirty="0">
                        <a:solidFill>
                          <a:schemeClr val="dk1"/>
                        </a:solidFill>
                        <a:effectLst/>
                        <a:latin typeface="+mn-lt"/>
                        <a:ea typeface="+mn-ea"/>
                        <a:cs typeface="+mn-cs"/>
                      </a:endParaRPr>
                    </a:p>
                    <a:p>
                      <a:pPr lvl="0"/>
                      <a:r>
                        <a:rPr lang="en-US" sz="1350" kern="1200" dirty="0">
                          <a:solidFill>
                            <a:schemeClr val="dk1"/>
                          </a:solidFill>
                          <a:effectLst/>
                          <a:latin typeface="+mn-lt"/>
                          <a:ea typeface="+mn-ea"/>
                          <a:cs typeface="+mn-cs"/>
                        </a:rPr>
                        <a:t>Fees outlined</a:t>
                      </a:r>
                      <a:r>
                        <a:rPr lang="en-US" sz="1350" kern="1200" baseline="0" dirty="0">
                          <a:solidFill>
                            <a:schemeClr val="dk1"/>
                          </a:solidFill>
                          <a:effectLst/>
                          <a:latin typeface="+mn-lt"/>
                          <a:ea typeface="+mn-ea"/>
                          <a:cs typeface="+mn-cs"/>
                        </a:rPr>
                        <a:t> above do not include local MA dues. </a:t>
                      </a:r>
                      <a:endParaRPr lang="en-US" sz="1350" kern="1200" dirty="0">
                        <a:solidFill>
                          <a:schemeClr val="dk1"/>
                        </a:solidFill>
                        <a:effectLst/>
                        <a:latin typeface="+mn-lt"/>
                        <a:ea typeface="+mn-ea"/>
                        <a:cs typeface="+mn-cs"/>
                      </a:endParaRPr>
                    </a:p>
                    <a:p>
                      <a:r>
                        <a:rPr lang="en-US" sz="1350" kern="1200" dirty="0">
                          <a:solidFill>
                            <a:schemeClr val="dk1"/>
                          </a:solidFill>
                          <a:effectLst/>
                          <a:latin typeface="+mn-lt"/>
                          <a:ea typeface="+mn-ea"/>
                          <a:cs typeface="+mn-cs"/>
                        </a:rPr>
                        <a:t> </a:t>
                      </a:r>
                    </a:p>
                    <a:p>
                      <a:r>
                        <a:rPr lang="en-US" sz="1350" kern="1200" dirty="0">
                          <a:solidFill>
                            <a:schemeClr val="dk1"/>
                          </a:solidFill>
                          <a:effectLst/>
                          <a:latin typeface="+mn-lt"/>
                          <a:ea typeface="+mn-ea"/>
                          <a:cs typeface="+mn-cs"/>
                        </a:rPr>
                        <a:t>Please note, the size and/or scope of a utility is not a determining factor in annual dues rates.  </a:t>
                      </a:r>
                    </a:p>
                    <a:p>
                      <a:endParaRPr lang="en-US" sz="1350" kern="1200" dirty="0">
                        <a:solidFill>
                          <a:schemeClr val="dk1"/>
                        </a:solidFill>
                        <a:effectLst/>
                        <a:latin typeface="+mn-lt"/>
                        <a:ea typeface="+mn-ea"/>
                        <a:cs typeface="+mn-cs"/>
                      </a:endParaRPr>
                    </a:p>
                  </a:txBody>
                  <a:tcPr/>
                </a:tc>
                <a:extLst>
                  <a:ext uri="{0D108BD9-81ED-4DB2-BD59-A6C34878D82A}">
                    <a16:rowId xmlns:a16="http://schemas.microsoft.com/office/drawing/2014/main" xmlns="" val="1912237416"/>
                  </a:ext>
                </a:extLst>
              </a:tr>
            </a:tbl>
          </a:graphicData>
        </a:graphic>
      </p:graphicFrame>
    </p:spTree>
    <p:extLst>
      <p:ext uri="{BB962C8B-B14F-4D97-AF65-F5344CB8AC3E}">
        <p14:creationId xmlns:p14="http://schemas.microsoft.com/office/powerpoint/2010/main" val="66317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86736845"/>
              </p:ext>
            </p:extLst>
          </p:nvPr>
        </p:nvGraphicFramePr>
        <p:xfrm>
          <a:off x="196770" y="173619"/>
          <a:ext cx="8738886" cy="6192456"/>
        </p:xfrm>
        <a:graphic>
          <a:graphicData uri="http://schemas.openxmlformats.org/drawingml/2006/table">
            <a:tbl>
              <a:tblPr firstRow="1" bandRow="1">
                <a:tableStyleId>{5C22544A-7EE6-4342-B048-85BDC9FD1C3A}</a:tableStyleId>
              </a:tblPr>
              <a:tblGrid>
                <a:gridCol w="2757584">
                  <a:extLst>
                    <a:ext uri="{9D8B030D-6E8A-4147-A177-3AD203B41FA5}">
                      <a16:colId xmlns:a16="http://schemas.microsoft.com/office/drawing/2014/main" xmlns="" val="4280240987"/>
                    </a:ext>
                  </a:extLst>
                </a:gridCol>
                <a:gridCol w="5981302">
                  <a:extLst>
                    <a:ext uri="{9D8B030D-6E8A-4147-A177-3AD203B41FA5}">
                      <a16:colId xmlns:a16="http://schemas.microsoft.com/office/drawing/2014/main" xmlns="" val="2042470783"/>
                    </a:ext>
                  </a:extLst>
                </a:gridCol>
              </a:tblGrid>
              <a:tr h="586130">
                <a:tc>
                  <a:txBody>
                    <a:bodyPr/>
                    <a:lstStyle/>
                    <a:p>
                      <a:endParaRPr lang="en-US" dirty="0"/>
                    </a:p>
                  </a:txBody>
                  <a:tcPr/>
                </a:tc>
                <a:tc>
                  <a:txBody>
                    <a:bodyPr/>
                    <a:lstStyle/>
                    <a:p>
                      <a:endParaRPr lang="en-US" sz="1350" b="1" kern="1200" dirty="0">
                        <a:solidFill>
                          <a:schemeClr val="lt1"/>
                        </a:solidFill>
                        <a:effectLst/>
                        <a:latin typeface="+mn-lt"/>
                        <a:ea typeface="+mn-ea"/>
                        <a:cs typeface="+mn-cs"/>
                      </a:endParaRPr>
                    </a:p>
                    <a:p>
                      <a:r>
                        <a:rPr lang="en-US" sz="1800" b="1" kern="1200" dirty="0">
                          <a:solidFill>
                            <a:schemeClr val="lt1"/>
                          </a:solidFill>
                          <a:effectLst/>
                          <a:latin typeface="+mn-lt"/>
                          <a:ea typeface="+mn-ea"/>
                          <a:cs typeface="+mn-cs"/>
                        </a:rPr>
                        <a:t>WEF’s Utility Partnership Program – Quick Facts </a:t>
                      </a:r>
                      <a:endParaRPr lang="en-US" sz="1800" dirty="0"/>
                    </a:p>
                  </a:txBody>
                  <a:tcPr/>
                </a:tc>
                <a:extLst>
                  <a:ext uri="{0D108BD9-81ED-4DB2-BD59-A6C34878D82A}">
                    <a16:rowId xmlns:a16="http://schemas.microsoft.com/office/drawing/2014/main" xmlns="" val="1229481044"/>
                  </a:ext>
                </a:extLst>
              </a:tr>
              <a:tr h="2625864">
                <a:tc>
                  <a:txBody>
                    <a:bodyPr/>
                    <a:lstStyle/>
                    <a:p>
                      <a:r>
                        <a:rPr lang="en-US" sz="1350" b="1" kern="1200" dirty="0">
                          <a:solidFill>
                            <a:schemeClr val="dk1"/>
                          </a:solidFill>
                          <a:effectLst/>
                          <a:latin typeface="+mn-lt"/>
                          <a:ea typeface="+mn-ea"/>
                          <a:cs typeface="+mn-cs"/>
                        </a:rPr>
                        <a:t>Benefits</a:t>
                      </a:r>
                      <a:endParaRPr lang="en-US" dirty="0"/>
                    </a:p>
                  </a:txBody>
                  <a:tcPr/>
                </a:tc>
                <a:tc>
                  <a:txBody>
                    <a:bodyPr/>
                    <a:lstStyle/>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Exclusive, reduced registration rates on WEFTEC Full Conference registration for members and non-members.</a:t>
                      </a:r>
                    </a:p>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Up to five new WEF members may be added by the utility each year.</a:t>
                      </a:r>
                    </a:p>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Complimentary membership</a:t>
                      </a:r>
                      <a:r>
                        <a:rPr lang="en-US" sz="1350" kern="1200" baseline="0" dirty="0">
                          <a:solidFill>
                            <a:schemeClr val="dk1"/>
                          </a:solidFill>
                          <a:effectLst/>
                          <a:latin typeface="+mn-lt"/>
                          <a:ea typeface="+mn-ea"/>
                          <a:cs typeface="+mn-cs"/>
                        </a:rPr>
                        <a:t> for two </a:t>
                      </a:r>
                      <a:r>
                        <a:rPr lang="en-US" sz="1350" kern="1200" dirty="0">
                          <a:solidFill>
                            <a:schemeClr val="dk1"/>
                          </a:solidFill>
                          <a:effectLst/>
                          <a:latin typeface="+mn-lt"/>
                          <a:ea typeface="+mn-ea"/>
                          <a:cs typeface="+mn-cs"/>
                        </a:rPr>
                        <a:t>Public Officials (elected or appointed).</a:t>
                      </a:r>
                    </a:p>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40% off the list price for most WEF Knowledge Center courses.</a:t>
                      </a:r>
                    </a:p>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UPP members retain their individual WEF membership, original membership number, credit for years of membership, and remain full-voting members. </a:t>
                      </a:r>
                    </a:p>
                    <a:p>
                      <a:endParaRPr lang="en-US" dirty="0"/>
                    </a:p>
                  </a:txBody>
                  <a:tcPr/>
                </a:tc>
                <a:extLst>
                  <a:ext uri="{0D108BD9-81ED-4DB2-BD59-A6C34878D82A}">
                    <a16:rowId xmlns:a16="http://schemas.microsoft.com/office/drawing/2014/main" xmlns="" val="3052138876"/>
                  </a:ext>
                </a:extLst>
              </a:tr>
              <a:tr h="1835798">
                <a:tc>
                  <a:txBody>
                    <a:bodyPr/>
                    <a:lstStyle/>
                    <a:p>
                      <a:r>
                        <a:rPr lang="en-US" sz="1350" b="1" kern="1200" dirty="0">
                          <a:solidFill>
                            <a:schemeClr val="dk1"/>
                          </a:solidFill>
                          <a:effectLst/>
                          <a:latin typeface="+mn-lt"/>
                          <a:ea typeface="+mn-ea"/>
                          <a:cs typeface="+mn-cs"/>
                        </a:rPr>
                        <a:t>Important Notes</a:t>
                      </a:r>
                    </a:p>
                  </a:txBody>
                  <a:tcPr/>
                </a:tc>
                <a:tc>
                  <a:txBody>
                    <a:bodyPr/>
                    <a:lstStyle/>
                    <a:p>
                      <a:endParaRPr lang="en-US" sz="135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Utilities should have a minimum of five employees to participate in the program.</a:t>
                      </a:r>
                    </a:p>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There is no limit to the number of WEF members that may be added to your UPP account.</a:t>
                      </a:r>
                    </a:p>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There is no additional fee for enrolling in the program.</a:t>
                      </a:r>
                    </a:p>
                    <a:p>
                      <a:pPr marL="285750" indent="-285750">
                        <a:buFont typeface="Arial" panose="020B0604020202020204" pitchFamily="34" charset="0"/>
                        <a:buChar char="•"/>
                      </a:pPr>
                      <a:r>
                        <a:rPr lang="en-US" sz="1350" kern="1200" dirty="0">
                          <a:solidFill>
                            <a:schemeClr val="dk1"/>
                          </a:solidFill>
                          <a:effectLst/>
                          <a:latin typeface="+mn-lt"/>
                          <a:ea typeface="+mn-ea"/>
                          <a:cs typeface="+mn-cs"/>
                        </a:rPr>
                        <a:t>At this time, UPP participation is limited to North America and Canada.</a:t>
                      </a:r>
                    </a:p>
                  </a:txBody>
                  <a:tcPr/>
                </a:tc>
                <a:extLst>
                  <a:ext uri="{0D108BD9-81ED-4DB2-BD59-A6C34878D82A}">
                    <a16:rowId xmlns:a16="http://schemas.microsoft.com/office/drawing/2014/main" xmlns="" val="1912237416"/>
                  </a:ext>
                </a:extLst>
              </a:tr>
              <a:tr h="1144664">
                <a:tc>
                  <a:txBody>
                    <a:bodyPr/>
                    <a:lstStyle/>
                    <a:p>
                      <a:r>
                        <a:rPr lang="en-US" sz="1350" b="1" kern="1200" dirty="0">
                          <a:solidFill>
                            <a:schemeClr val="dk1"/>
                          </a:solidFill>
                          <a:effectLst/>
                          <a:latin typeface="+mn-lt"/>
                          <a:ea typeface="+mn-ea"/>
                          <a:cs typeface="+mn-cs"/>
                        </a:rPr>
                        <a:t>UPP Stats</a:t>
                      </a:r>
                    </a:p>
                  </a:txBody>
                  <a:tcPr/>
                </a:tc>
                <a:tc>
                  <a:txBody>
                    <a:bodyPr/>
                    <a:lstStyle/>
                    <a:p>
                      <a:pPr marL="0" indent="0">
                        <a:buFont typeface="Arial" panose="020B0604020202020204" pitchFamily="34" charset="0"/>
                        <a:buNone/>
                      </a:pPr>
                      <a:endParaRPr lang="en-US" sz="1350" kern="1200" dirty="0">
                        <a:solidFill>
                          <a:schemeClr val="dk1"/>
                        </a:solidFill>
                        <a:effectLst/>
                        <a:latin typeface="+mn-lt"/>
                        <a:ea typeface="+mn-ea"/>
                        <a:cs typeface="+mn-cs"/>
                      </a:endParaRPr>
                    </a:p>
                    <a:p>
                      <a:pPr marL="0" indent="0">
                        <a:buFont typeface="Arial" panose="020B0604020202020204" pitchFamily="34" charset="0"/>
                        <a:buNone/>
                      </a:pPr>
                      <a:r>
                        <a:rPr lang="en-US" sz="1350" kern="1200" dirty="0">
                          <a:solidFill>
                            <a:schemeClr val="dk1"/>
                          </a:solidFill>
                          <a:effectLst/>
                          <a:latin typeface="+mn-lt"/>
                          <a:ea typeface="+mn-ea"/>
                          <a:cs typeface="+mn-cs"/>
                        </a:rPr>
                        <a:t>As of May 31, there are 295 utilities (representing 4,400 individuals) participating in WEF’s Utility Partnership Program. </a:t>
                      </a:r>
                    </a:p>
                  </a:txBody>
                  <a:tcPr/>
                </a:tc>
                <a:extLst>
                  <a:ext uri="{0D108BD9-81ED-4DB2-BD59-A6C34878D82A}">
                    <a16:rowId xmlns:a16="http://schemas.microsoft.com/office/drawing/2014/main" xmlns="" val="3746709310"/>
                  </a:ext>
                </a:extLst>
              </a:tr>
            </a:tbl>
          </a:graphicData>
        </a:graphic>
      </p:graphicFrame>
    </p:spTree>
    <p:extLst>
      <p:ext uri="{BB962C8B-B14F-4D97-AF65-F5344CB8AC3E}">
        <p14:creationId xmlns:p14="http://schemas.microsoft.com/office/powerpoint/2010/main" val="77089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40641802"/>
              </p:ext>
            </p:extLst>
          </p:nvPr>
        </p:nvGraphicFramePr>
        <p:xfrm>
          <a:off x="215757" y="580949"/>
          <a:ext cx="8928243" cy="5949391"/>
        </p:xfrm>
        <a:graphic>
          <a:graphicData uri="http://schemas.openxmlformats.org/drawingml/2006/table">
            <a:tbl>
              <a:tblPr firstRow="1" bandRow="1">
                <a:tableStyleId>{5C22544A-7EE6-4342-B048-85BDC9FD1C3A}</a:tableStyleId>
              </a:tblPr>
              <a:tblGrid>
                <a:gridCol w="2923683">
                  <a:extLst>
                    <a:ext uri="{9D8B030D-6E8A-4147-A177-3AD203B41FA5}">
                      <a16:colId xmlns:a16="http://schemas.microsoft.com/office/drawing/2014/main" xmlns="" val="4280240987"/>
                    </a:ext>
                  </a:extLst>
                </a:gridCol>
                <a:gridCol w="6004560">
                  <a:extLst>
                    <a:ext uri="{9D8B030D-6E8A-4147-A177-3AD203B41FA5}">
                      <a16:colId xmlns:a16="http://schemas.microsoft.com/office/drawing/2014/main" xmlns="" val="2042470783"/>
                    </a:ext>
                  </a:extLst>
                </a:gridCol>
              </a:tblGrid>
              <a:tr h="973075">
                <a:tc>
                  <a:txBody>
                    <a:bodyPr/>
                    <a:lstStyle/>
                    <a:p>
                      <a:endParaRPr lang="en-US" dirty="0"/>
                    </a:p>
                  </a:txBody>
                  <a:tcPr/>
                </a:tc>
                <a:tc>
                  <a:txBody>
                    <a:bodyPr/>
                    <a:lstStyle/>
                    <a:p>
                      <a:endParaRPr lang="en-US" sz="1350" b="1" kern="1200" dirty="0">
                        <a:solidFill>
                          <a:schemeClr val="lt1"/>
                        </a:solidFill>
                        <a:effectLst/>
                        <a:latin typeface="+mn-lt"/>
                        <a:ea typeface="+mn-ea"/>
                        <a:cs typeface="+mn-cs"/>
                      </a:endParaRPr>
                    </a:p>
                    <a:p>
                      <a:r>
                        <a:rPr lang="en-US" sz="1800" b="1" kern="1200" dirty="0">
                          <a:solidFill>
                            <a:schemeClr val="lt1"/>
                          </a:solidFill>
                          <a:effectLst/>
                          <a:latin typeface="+mn-lt"/>
                          <a:ea typeface="+mn-ea"/>
                          <a:cs typeface="+mn-cs"/>
                        </a:rPr>
                        <a:t>WEF’s Utility Partnership Program – </a:t>
                      </a:r>
                    </a:p>
                    <a:p>
                      <a:r>
                        <a:rPr lang="en-US" sz="1800" b="1" kern="1200" dirty="0">
                          <a:solidFill>
                            <a:schemeClr val="lt1"/>
                          </a:solidFill>
                          <a:effectLst/>
                          <a:latin typeface="+mn-lt"/>
                          <a:ea typeface="+mn-ea"/>
                          <a:cs typeface="+mn-cs"/>
                        </a:rPr>
                        <a:t>Commonly Asked</a:t>
                      </a:r>
                      <a:r>
                        <a:rPr lang="en-US" sz="1800" b="1" kern="1200" baseline="0" dirty="0">
                          <a:solidFill>
                            <a:schemeClr val="lt1"/>
                          </a:solidFill>
                          <a:effectLst/>
                          <a:latin typeface="+mn-lt"/>
                          <a:ea typeface="+mn-ea"/>
                          <a:cs typeface="+mn-cs"/>
                        </a:rPr>
                        <a:t> Questions</a:t>
                      </a:r>
                      <a:endParaRPr lang="en-US" sz="1800" dirty="0"/>
                    </a:p>
                  </a:txBody>
                  <a:tcPr/>
                </a:tc>
                <a:extLst>
                  <a:ext uri="{0D108BD9-81ED-4DB2-BD59-A6C34878D82A}">
                    <a16:rowId xmlns:a16="http://schemas.microsoft.com/office/drawing/2014/main" xmlns="" val="1229481044"/>
                  </a:ext>
                </a:extLst>
              </a:tr>
              <a:tr h="86913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dk1"/>
                          </a:solidFill>
                          <a:effectLst/>
                          <a:latin typeface="+mn-lt"/>
                          <a:ea typeface="+mn-ea"/>
                          <a:cs typeface="+mn-cs"/>
                        </a:rPr>
                        <a:t>Is there an additional fee for creating a UPP?</a:t>
                      </a:r>
                      <a:endParaRPr lang="en-US" sz="1350" kern="1200" dirty="0">
                        <a:solidFill>
                          <a:schemeClr val="dk1"/>
                        </a:solidFill>
                        <a:effectLst/>
                        <a:latin typeface="+mn-lt"/>
                        <a:ea typeface="+mn-ea"/>
                        <a:cs typeface="+mn-cs"/>
                      </a:endParaRPr>
                    </a:p>
                    <a:p>
                      <a:endParaRPr lang="en-US" dirty="0"/>
                    </a:p>
                  </a:txBody>
                  <a:tcPr/>
                </a:tc>
                <a:tc>
                  <a:txBody>
                    <a:bodyPr/>
                    <a:lstStyle/>
                    <a:p>
                      <a:r>
                        <a:rPr lang="en-US" sz="1350" kern="1200" dirty="0">
                          <a:solidFill>
                            <a:schemeClr val="dk1"/>
                          </a:solidFill>
                          <a:effectLst/>
                          <a:latin typeface="+mn-lt"/>
                          <a:ea typeface="+mn-ea"/>
                          <a:cs typeface="+mn-cs"/>
                        </a:rPr>
                        <a:t>No, there is no fee for creating a UPP. Each member is an individual member – Executive,</a:t>
                      </a:r>
                      <a:r>
                        <a:rPr lang="en-US" sz="1350" kern="1200" baseline="0" dirty="0">
                          <a:solidFill>
                            <a:schemeClr val="dk1"/>
                          </a:solidFill>
                          <a:effectLst/>
                          <a:latin typeface="+mn-lt"/>
                          <a:ea typeface="+mn-ea"/>
                          <a:cs typeface="+mn-cs"/>
                        </a:rPr>
                        <a:t> </a:t>
                      </a:r>
                      <a:r>
                        <a:rPr lang="en-US" sz="1350" kern="1200" dirty="0">
                          <a:solidFill>
                            <a:schemeClr val="dk1"/>
                          </a:solidFill>
                          <a:effectLst/>
                          <a:latin typeface="+mn-lt"/>
                          <a:ea typeface="+mn-ea"/>
                          <a:cs typeface="+mn-cs"/>
                        </a:rPr>
                        <a:t>Professional, Operator, and Young Professional.</a:t>
                      </a:r>
                    </a:p>
                    <a:p>
                      <a:endParaRPr lang="en-US" sz="1350" kern="12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xmlns="" val="3052138876"/>
                  </a:ext>
                </a:extLst>
              </a:tr>
              <a:tr h="120441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dk1"/>
                          </a:solidFill>
                          <a:effectLst/>
                          <a:latin typeface="+mn-lt"/>
                          <a:ea typeface="+mn-ea"/>
                          <a:cs typeface="+mn-cs"/>
                        </a:rPr>
                        <a:t>Is there a cap on the number of members you can have in a UPP?</a:t>
                      </a:r>
                      <a:endParaRPr lang="en-US" sz="1350" kern="1200" dirty="0">
                        <a:solidFill>
                          <a:schemeClr val="dk1"/>
                        </a:solidFill>
                        <a:effectLst/>
                        <a:latin typeface="+mn-lt"/>
                        <a:ea typeface="+mn-ea"/>
                        <a:cs typeface="+mn-cs"/>
                      </a:endParaRPr>
                    </a:p>
                    <a:p>
                      <a:endParaRPr lang="en-US" sz="1350" b="1" kern="1200" dirty="0">
                        <a:solidFill>
                          <a:schemeClr val="dk1"/>
                        </a:solidFill>
                        <a:effectLst/>
                        <a:latin typeface="+mn-lt"/>
                        <a:ea typeface="+mn-ea"/>
                        <a:cs typeface="+mn-cs"/>
                      </a:endParaRPr>
                    </a:p>
                  </a:txBody>
                  <a:tcPr/>
                </a:tc>
                <a:tc>
                  <a:txBody>
                    <a:bodyPr/>
                    <a:lstStyle/>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Utilities should have a minimum of five employees to participate in the program.</a:t>
                      </a:r>
                    </a:p>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There is no limit to the number of WEF members that may be added to your UPP account.</a:t>
                      </a:r>
                    </a:p>
                  </a:txBody>
                  <a:tcPr/>
                </a:tc>
                <a:extLst>
                  <a:ext uri="{0D108BD9-81ED-4DB2-BD59-A6C34878D82A}">
                    <a16:rowId xmlns:a16="http://schemas.microsoft.com/office/drawing/2014/main" xmlns="" val="1912237416"/>
                  </a:ext>
                </a:extLst>
              </a:tr>
              <a:tr h="10972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dk1"/>
                          </a:solidFill>
                          <a:effectLst/>
                          <a:latin typeface="+mn-lt"/>
                          <a:ea typeface="+mn-ea"/>
                          <a:cs typeface="+mn-cs"/>
                        </a:rPr>
                        <a:t>What if someone leaves the utility in the middle of a membership cycle?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350" b="1"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350" kern="1200" dirty="0">
                        <a:solidFill>
                          <a:schemeClr val="dk1"/>
                        </a:solidFill>
                        <a:effectLst/>
                        <a:latin typeface="+mn-lt"/>
                        <a:ea typeface="+mn-ea"/>
                        <a:cs typeface="+mn-cs"/>
                      </a:endParaRPr>
                    </a:p>
                    <a:p>
                      <a:endParaRPr lang="en-US" sz="1350" b="1" kern="1200" dirty="0">
                        <a:solidFill>
                          <a:schemeClr val="dk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50" kern="1200" dirty="0">
                          <a:solidFill>
                            <a:schemeClr val="dk1"/>
                          </a:solidFill>
                          <a:effectLst/>
                          <a:latin typeface="+mn-lt"/>
                          <a:ea typeface="+mn-ea"/>
                          <a:cs typeface="+mn-cs"/>
                        </a:rPr>
                        <a:t>The utility has paid for the membership. Therefore, if the utility notifies us, WEF will terminate the membership. WEF will then transfer the remaining membership dues toward another employee’s dues</a:t>
                      </a:r>
                    </a:p>
                    <a:p>
                      <a:pPr marL="0" indent="0">
                        <a:buFont typeface="Arial" panose="020B0604020202020204" pitchFamily="34" charset="0"/>
                        <a:buNone/>
                      </a:pPr>
                      <a:endParaRPr lang="en-US" sz="1350" kern="1200" dirty="0">
                        <a:solidFill>
                          <a:schemeClr val="dk1"/>
                        </a:solidFill>
                        <a:effectLst/>
                        <a:latin typeface="+mn-lt"/>
                        <a:ea typeface="+mn-ea"/>
                        <a:cs typeface="+mn-cs"/>
                      </a:endParaRPr>
                    </a:p>
                    <a:p>
                      <a:pPr marL="0" indent="0">
                        <a:buFont typeface="Arial" panose="020B0604020202020204" pitchFamily="34" charset="0"/>
                        <a:buNone/>
                      </a:pPr>
                      <a:endParaRPr lang="en-US" sz="1350" kern="1200" dirty="0">
                        <a:solidFill>
                          <a:schemeClr val="dk1"/>
                        </a:solidFill>
                        <a:effectLst/>
                        <a:latin typeface="+mn-lt"/>
                        <a:ea typeface="+mn-ea"/>
                        <a:cs typeface="+mn-cs"/>
                      </a:endParaRPr>
                    </a:p>
                  </a:txBody>
                  <a:tcPr/>
                </a:tc>
                <a:extLst>
                  <a:ext uri="{0D108BD9-81ED-4DB2-BD59-A6C34878D82A}">
                    <a16:rowId xmlns:a16="http://schemas.microsoft.com/office/drawing/2014/main" xmlns="" val="3746709310"/>
                  </a:ext>
                </a:extLst>
              </a:tr>
              <a:tr h="151423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dk1"/>
                          </a:solidFill>
                          <a:effectLst/>
                          <a:latin typeface="+mn-lt"/>
                          <a:ea typeface="+mn-ea"/>
                          <a:cs typeface="+mn-cs"/>
                        </a:rPr>
                        <a:t>What happens to the individual membership, if the employee leaves the designated utility?</a:t>
                      </a:r>
                      <a:endParaRPr lang="en-US" sz="1350" kern="1200" dirty="0">
                        <a:solidFill>
                          <a:schemeClr val="dk1"/>
                        </a:solidFill>
                        <a:effectLst/>
                        <a:latin typeface="+mn-lt"/>
                        <a:ea typeface="+mn-ea"/>
                        <a:cs typeface="+mn-cs"/>
                      </a:endParaRPr>
                    </a:p>
                    <a:p>
                      <a:endParaRPr lang="en-US" sz="1350" b="1" kern="1200" dirty="0">
                        <a:solidFill>
                          <a:schemeClr val="dk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50" kern="1200" dirty="0">
                          <a:solidFill>
                            <a:schemeClr val="dk1"/>
                          </a:solidFill>
                          <a:effectLst/>
                          <a:latin typeface="+mn-lt"/>
                          <a:ea typeface="+mn-ea"/>
                          <a:cs typeface="+mn-cs"/>
                        </a:rPr>
                        <a:t>When WEF staff learns that someone has left the designated utility, every effort is made to reach out to the member to notify them that their membership is no longer being paid by the UPP. It is important that members go into their WEF membership profile and include personal email addresses and home addresses. This will enable WEF staff to notify him/her of any changes.</a:t>
                      </a:r>
                    </a:p>
                    <a:p>
                      <a:pPr marL="0" indent="0">
                        <a:buFont typeface="Arial" panose="020B0604020202020204" pitchFamily="34" charset="0"/>
                        <a:buNone/>
                      </a:pPr>
                      <a:endParaRPr lang="en-US" sz="1350" kern="1200" dirty="0">
                        <a:solidFill>
                          <a:schemeClr val="dk1"/>
                        </a:solidFill>
                        <a:effectLst/>
                        <a:latin typeface="+mn-lt"/>
                        <a:ea typeface="+mn-ea"/>
                        <a:cs typeface="+mn-cs"/>
                      </a:endParaRPr>
                    </a:p>
                  </a:txBody>
                  <a:tcPr/>
                </a:tc>
                <a:extLst>
                  <a:ext uri="{0D108BD9-81ED-4DB2-BD59-A6C34878D82A}">
                    <a16:rowId xmlns:a16="http://schemas.microsoft.com/office/drawing/2014/main" xmlns="" val="896679597"/>
                  </a:ext>
                </a:extLst>
              </a:tr>
            </a:tbl>
          </a:graphicData>
        </a:graphic>
      </p:graphicFrame>
    </p:spTree>
    <p:extLst>
      <p:ext uri="{BB962C8B-B14F-4D97-AF65-F5344CB8AC3E}">
        <p14:creationId xmlns:p14="http://schemas.microsoft.com/office/powerpoint/2010/main" val="82482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65150466"/>
              </p:ext>
            </p:extLst>
          </p:nvPr>
        </p:nvGraphicFramePr>
        <p:xfrm>
          <a:off x="190919" y="580949"/>
          <a:ext cx="8953082" cy="6715627"/>
        </p:xfrm>
        <a:graphic>
          <a:graphicData uri="http://schemas.openxmlformats.org/drawingml/2006/table">
            <a:tbl>
              <a:tblPr firstRow="1" bandRow="1">
                <a:tableStyleId>{5C22544A-7EE6-4342-B048-85BDC9FD1C3A}</a:tableStyleId>
              </a:tblPr>
              <a:tblGrid>
                <a:gridCol w="2803490">
                  <a:extLst>
                    <a:ext uri="{9D8B030D-6E8A-4147-A177-3AD203B41FA5}">
                      <a16:colId xmlns:a16="http://schemas.microsoft.com/office/drawing/2014/main" xmlns="" val="4280240987"/>
                    </a:ext>
                  </a:extLst>
                </a:gridCol>
                <a:gridCol w="6149592">
                  <a:extLst>
                    <a:ext uri="{9D8B030D-6E8A-4147-A177-3AD203B41FA5}">
                      <a16:colId xmlns:a16="http://schemas.microsoft.com/office/drawing/2014/main" xmlns="" val="2042470783"/>
                    </a:ext>
                  </a:extLst>
                </a:gridCol>
              </a:tblGrid>
              <a:tr h="973075">
                <a:tc>
                  <a:txBody>
                    <a:bodyPr/>
                    <a:lstStyle/>
                    <a:p>
                      <a:endParaRPr lang="en-US" dirty="0"/>
                    </a:p>
                  </a:txBody>
                  <a:tcPr/>
                </a:tc>
                <a:tc>
                  <a:txBody>
                    <a:bodyPr/>
                    <a:lstStyle/>
                    <a:p>
                      <a:endParaRPr lang="en-US" sz="1350" b="1" kern="1200" dirty="0">
                        <a:solidFill>
                          <a:schemeClr val="lt1"/>
                        </a:solidFill>
                        <a:effectLst/>
                        <a:latin typeface="+mn-lt"/>
                        <a:ea typeface="+mn-ea"/>
                        <a:cs typeface="+mn-cs"/>
                      </a:endParaRPr>
                    </a:p>
                    <a:p>
                      <a:r>
                        <a:rPr lang="en-US" sz="1800" b="1" kern="1200" dirty="0">
                          <a:solidFill>
                            <a:schemeClr val="lt1"/>
                          </a:solidFill>
                          <a:effectLst/>
                          <a:latin typeface="+mn-lt"/>
                          <a:ea typeface="+mn-ea"/>
                          <a:cs typeface="+mn-cs"/>
                        </a:rPr>
                        <a:t>WEF’s Utility Partnership Program – </a:t>
                      </a:r>
                    </a:p>
                    <a:p>
                      <a:r>
                        <a:rPr lang="en-US" sz="1800" b="1" kern="1200" dirty="0">
                          <a:solidFill>
                            <a:schemeClr val="lt1"/>
                          </a:solidFill>
                          <a:effectLst/>
                          <a:latin typeface="+mn-lt"/>
                          <a:ea typeface="+mn-ea"/>
                          <a:cs typeface="+mn-cs"/>
                        </a:rPr>
                        <a:t>Commonly Asked</a:t>
                      </a:r>
                      <a:r>
                        <a:rPr lang="en-US" sz="1800" b="1" kern="1200" baseline="0" dirty="0">
                          <a:solidFill>
                            <a:schemeClr val="lt1"/>
                          </a:solidFill>
                          <a:effectLst/>
                          <a:latin typeface="+mn-lt"/>
                          <a:ea typeface="+mn-ea"/>
                          <a:cs typeface="+mn-cs"/>
                        </a:rPr>
                        <a:t> Questions</a:t>
                      </a:r>
                      <a:endParaRPr lang="en-US" sz="1800" dirty="0"/>
                    </a:p>
                  </a:txBody>
                  <a:tcPr/>
                </a:tc>
                <a:extLst>
                  <a:ext uri="{0D108BD9-81ED-4DB2-BD59-A6C34878D82A}">
                    <a16:rowId xmlns:a16="http://schemas.microsoft.com/office/drawing/2014/main" xmlns="" val="1229481044"/>
                  </a:ext>
                </a:extLst>
              </a:tr>
              <a:tr h="1107423">
                <a:tc>
                  <a:txBody>
                    <a:bodyPr/>
                    <a:lstStyle/>
                    <a:p>
                      <a:r>
                        <a:rPr lang="en-US" b="1"/>
                        <a:t>Do</a:t>
                      </a:r>
                      <a:r>
                        <a:rPr lang="en-US" b="1" baseline="0"/>
                        <a:t> </a:t>
                      </a:r>
                      <a:r>
                        <a:rPr lang="en-US" b="1" baseline="0" smtClean="0"/>
                        <a:t>your </a:t>
                      </a:r>
                      <a:r>
                        <a:rPr lang="en-US" b="1" baseline="0" dirty="0"/>
                        <a:t>individual members have to join a Member Association?</a:t>
                      </a:r>
                      <a:endParaRPr lang="en-US" b="1" dirty="0"/>
                    </a:p>
                  </a:txBody>
                  <a:tcPr/>
                </a:tc>
                <a:tc>
                  <a:txBody>
                    <a:bodyPr/>
                    <a:lstStyle/>
                    <a:p>
                      <a:r>
                        <a:rPr lang="en-US" sz="1350" kern="1200" dirty="0">
                          <a:solidFill>
                            <a:schemeClr val="dk1"/>
                          </a:solidFill>
                          <a:effectLst/>
                          <a:latin typeface="+mn-lt"/>
                          <a:ea typeface="+mn-ea"/>
                          <a:cs typeface="+mn-cs"/>
                        </a:rPr>
                        <a:t>Yes, all</a:t>
                      </a:r>
                      <a:r>
                        <a:rPr lang="en-US" sz="1350" kern="1200" baseline="0" dirty="0">
                          <a:solidFill>
                            <a:schemeClr val="dk1"/>
                          </a:solidFill>
                          <a:effectLst/>
                          <a:latin typeface="+mn-lt"/>
                          <a:ea typeface="+mn-ea"/>
                          <a:cs typeface="+mn-cs"/>
                        </a:rPr>
                        <a:t> WEF members in a UPP must belong to a Member Association.</a:t>
                      </a:r>
                      <a:endParaRPr lang="en-US" sz="1350" kern="12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xmlns="" val="3052138876"/>
                  </a:ext>
                </a:extLst>
              </a:tr>
              <a:tr h="1810069">
                <a:tc>
                  <a:txBody>
                    <a:bodyPr/>
                    <a:lstStyle/>
                    <a:p>
                      <a:r>
                        <a:rPr lang="en-US" sz="1350" b="1" kern="1200" dirty="0">
                          <a:solidFill>
                            <a:schemeClr val="dk1"/>
                          </a:solidFill>
                          <a:effectLst/>
                          <a:latin typeface="+mn-lt"/>
                          <a:ea typeface="+mn-ea"/>
                          <a:cs typeface="+mn-cs"/>
                        </a:rPr>
                        <a:t>Do all of the Member Associations participate</a:t>
                      </a:r>
                      <a:r>
                        <a:rPr lang="en-US" sz="1350" b="1" kern="1200" baseline="0" dirty="0">
                          <a:solidFill>
                            <a:schemeClr val="dk1"/>
                          </a:solidFill>
                          <a:effectLst/>
                          <a:latin typeface="+mn-lt"/>
                          <a:ea typeface="+mn-ea"/>
                          <a:cs typeface="+mn-cs"/>
                        </a:rPr>
                        <a:t> in the Utility Partnership Program?</a:t>
                      </a:r>
                      <a:endParaRPr lang="en-US" sz="1350" b="1" kern="1200" dirty="0">
                        <a:solidFill>
                          <a:schemeClr val="dk1"/>
                        </a:solidFill>
                        <a:effectLst/>
                        <a:latin typeface="+mn-lt"/>
                        <a:ea typeface="+mn-ea"/>
                        <a:cs typeface="+mn-cs"/>
                      </a:endParaRPr>
                    </a:p>
                  </a:txBody>
                  <a:tcPr/>
                </a:tc>
                <a:tc>
                  <a:txBody>
                    <a:bodyPr/>
                    <a:lstStyle/>
                    <a:p>
                      <a:pPr marL="0" lvl="0" indent="0">
                        <a:buFont typeface="Arial" panose="020B0604020202020204" pitchFamily="34" charset="0"/>
                        <a:buNone/>
                      </a:pPr>
                      <a:r>
                        <a:rPr lang="en-US" sz="1350" kern="1200" dirty="0">
                          <a:solidFill>
                            <a:schemeClr val="dk1"/>
                          </a:solidFill>
                          <a:effectLst/>
                          <a:latin typeface="+mn-lt"/>
                          <a:ea typeface="+mn-ea"/>
                          <a:cs typeface="+mn-cs"/>
                        </a:rPr>
                        <a:t>At</a:t>
                      </a:r>
                      <a:r>
                        <a:rPr lang="en-US" sz="1350" kern="1200" baseline="0" dirty="0">
                          <a:solidFill>
                            <a:schemeClr val="dk1"/>
                          </a:solidFill>
                          <a:effectLst/>
                          <a:latin typeface="+mn-lt"/>
                          <a:ea typeface="+mn-ea"/>
                          <a:cs typeface="+mn-cs"/>
                        </a:rPr>
                        <a:t> this time, six Member Associations do not accept UPPs programs. </a:t>
                      </a:r>
                    </a:p>
                    <a:p>
                      <a:pPr marL="0" lvl="0" indent="0">
                        <a:buFont typeface="Arial" panose="020B0604020202020204" pitchFamily="34" charset="0"/>
                        <a:buNone/>
                      </a:pPr>
                      <a:endParaRPr lang="en-US" sz="1350" kern="1200" baseline="0" dirty="0">
                        <a:solidFill>
                          <a:schemeClr val="dk1"/>
                        </a:solidFill>
                        <a:effectLst/>
                        <a:latin typeface="+mn-lt"/>
                        <a:ea typeface="+mn-ea"/>
                        <a:cs typeface="+mn-cs"/>
                      </a:endParaRPr>
                    </a:p>
                    <a:p>
                      <a:pPr marL="285750" lvl="0" indent="-285750">
                        <a:buFont typeface="Arial" panose="020B0604020202020204" pitchFamily="34" charset="0"/>
                        <a:buChar char="•"/>
                      </a:pPr>
                      <a:r>
                        <a:rPr lang="en-US" sz="1350" kern="1200" baseline="0" dirty="0">
                          <a:solidFill>
                            <a:schemeClr val="dk1"/>
                          </a:solidFill>
                          <a:effectLst/>
                          <a:latin typeface="+mn-lt"/>
                          <a:ea typeface="+mn-ea"/>
                          <a:cs typeface="+mn-cs"/>
                        </a:rPr>
                        <a:t>Arizona Water Association</a:t>
                      </a:r>
                    </a:p>
                    <a:p>
                      <a:pPr marL="285750" lvl="0" indent="-285750">
                        <a:buFont typeface="Arial" panose="020B0604020202020204" pitchFamily="34" charset="0"/>
                        <a:buChar char="•"/>
                      </a:pPr>
                      <a:r>
                        <a:rPr lang="en-US" sz="1350" kern="1200" baseline="0" dirty="0">
                          <a:solidFill>
                            <a:schemeClr val="dk1"/>
                          </a:solidFill>
                          <a:effectLst/>
                          <a:latin typeface="+mn-lt"/>
                          <a:ea typeface="+mn-ea"/>
                          <a:cs typeface="+mn-cs"/>
                        </a:rPr>
                        <a:t>California Water Environment Association</a:t>
                      </a:r>
                    </a:p>
                    <a:p>
                      <a:pPr marL="285750" lvl="0" indent="-285750">
                        <a:buFont typeface="Arial" panose="020B0604020202020204" pitchFamily="34" charset="0"/>
                        <a:buChar char="•"/>
                      </a:pPr>
                      <a:r>
                        <a:rPr lang="en-US" sz="1350" kern="1200" baseline="0" dirty="0">
                          <a:solidFill>
                            <a:schemeClr val="dk1"/>
                          </a:solidFill>
                          <a:effectLst/>
                          <a:latin typeface="+mn-lt"/>
                          <a:ea typeface="+mn-ea"/>
                          <a:cs typeface="+mn-cs"/>
                        </a:rPr>
                        <a:t>Michigan Water Environment Association</a:t>
                      </a:r>
                    </a:p>
                    <a:p>
                      <a:pPr marL="285750" lvl="0" indent="-285750">
                        <a:buFont typeface="Arial" panose="020B0604020202020204" pitchFamily="34" charset="0"/>
                        <a:buChar char="•"/>
                      </a:pPr>
                      <a:r>
                        <a:rPr lang="en-US" sz="1350" kern="1200" baseline="0" dirty="0">
                          <a:solidFill>
                            <a:schemeClr val="dk1"/>
                          </a:solidFill>
                          <a:effectLst/>
                          <a:latin typeface="+mn-lt"/>
                          <a:ea typeface="+mn-ea"/>
                          <a:cs typeface="+mn-cs"/>
                        </a:rPr>
                        <a:t>New Jersey Water Environment Association</a:t>
                      </a:r>
                    </a:p>
                    <a:p>
                      <a:pPr marL="285750" lvl="0" indent="-285750">
                        <a:buFont typeface="Arial" panose="020B0604020202020204" pitchFamily="34" charset="0"/>
                        <a:buChar char="•"/>
                      </a:pPr>
                      <a:r>
                        <a:rPr lang="en-US" sz="1350" kern="1200" baseline="0" dirty="0">
                          <a:solidFill>
                            <a:schemeClr val="dk1"/>
                          </a:solidFill>
                          <a:effectLst/>
                          <a:latin typeface="+mn-lt"/>
                          <a:ea typeface="+mn-ea"/>
                          <a:cs typeface="+mn-cs"/>
                        </a:rPr>
                        <a:t>Quebec –</a:t>
                      </a:r>
                      <a:r>
                        <a:rPr lang="en-US" sz="1350" kern="1200" baseline="0" dirty="0" err="1">
                          <a:solidFill>
                            <a:schemeClr val="dk1"/>
                          </a:solidFill>
                          <a:effectLst/>
                          <a:latin typeface="+mn-lt"/>
                          <a:ea typeface="+mn-ea"/>
                          <a:cs typeface="+mn-cs"/>
                        </a:rPr>
                        <a:t>Réseau</a:t>
                      </a:r>
                      <a:r>
                        <a:rPr lang="en-US" sz="1350" kern="1200" baseline="0" dirty="0">
                          <a:solidFill>
                            <a:schemeClr val="dk1"/>
                          </a:solidFill>
                          <a:effectLst/>
                          <a:latin typeface="+mn-lt"/>
                          <a:ea typeface="+mn-ea"/>
                          <a:cs typeface="+mn-cs"/>
                        </a:rPr>
                        <a:t> Environment </a:t>
                      </a:r>
                    </a:p>
                    <a:p>
                      <a:pPr marL="285750" lvl="0" indent="-285750">
                        <a:buFont typeface="Arial" panose="020B0604020202020204" pitchFamily="34" charset="0"/>
                        <a:buChar char="•"/>
                      </a:pPr>
                      <a:r>
                        <a:rPr lang="en-US" sz="1350" kern="1200" baseline="0" dirty="0">
                          <a:solidFill>
                            <a:schemeClr val="dk1"/>
                          </a:solidFill>
                          <a:effectLst/>
                          <a:latin typeface="+mn-lt"/>
                          <a:ea typeface="+mn-ea"/>
                          <a:cs typeface="+mn-cs"/>
                        </a:rPr>
                        <a:t>Water Environment Association of South Carolina</a:t>
                      </a:r>
                      <a:endParaRPr lang="en-US" sz="1350" kern="1200" dirty="0">
                        <a:solidFill>
                          <a:schemeClr val="dk1"/>
                        </a:solidFill>
                        <a:effectLst/>
                        <a:latin typeface="+mn-lt"/>
                        <a:ea typeface="+mn-ea"/>
                        <a:cs typeface="+mn-cs"/>
                      </a:endParaRPr>
                    </a:p>
                  </a:txBody>
                  <a:tcPr/>
                </a:tc>
                <a:extLst>
                  <a:ext uri="{0D108BD9-81ED-4DB2-BD59-A6C34878D82A}">
                    <a16:rowId xmlns:a16="http://schemas.microsoft.com/office/drawing/2014/main" xmlns="" val="1912237416"/>
                  </a:ext>
                </a:extLst>
              </a:tr>
              <a:tr h="131082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350" b="1"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350" kern="1200" dirty="0">
                        <a:solidFill>
                          <a:schemeClr val="dk1"/>
                        </a:solidFill>
                        <a:effectLst/>
                        <a:latin typeface="+mn-lt"/>
                        <a:ea typeface="+mn-ea"/>
                        <a:cs typeface="+mn-cs"/>
                      </a:endParaRPr>
                    </a:p>
                    <a:p>
                      <a:endParaRPr lang="en-US" sz="1350" b="1" kern="1200" dirty="0">
                        <a:solidFill>
                          <a:schemeClr val="dk1"/>
                        </a:solidFill>
                        <a:effectLst/>
                        <a:latin typeface="+mn-lt"/>
                        <a:ea typeface="+mn-ea"/>
                        <a:cs typeface="+mn-cs"/>
                      </a:endParaRPr>
                    </a:p>
                  </a:txBody>
                  <a:tcPr/>
                </a:tc>
                <a:tc>
                  <a:txBody>
                    <a:bodyPr/>
                    <a:lstStyle/>
                    <a:p>
                      <a:pPr marL="0" indent="0">
                        <a:buFont typeface="Arial" panose="020B0604020202020204" pitchFamily="34" charset="0"/>
                        <a:buNone/>
                      </a:pPr>
                      <a:endParaRPr lang="en-US" sz="1350" kern="1200" dirty="0">
                        <a:solidFill>
                          <a:schemeClr val="dk1"/>
                        </a:solidFill>
                        <a:effectLst/>
                        <a:latin typeface="+mn-lt"/>
                        <a:ea typeface="+mn-ea"/>
                        <a:cs typeface="+mn-cs"/>
                      </a:endParaRPr>
                    </a:p>
                    <a:p>
                      <a:pPr marL="0" indent="0">
                        <a:buFont typeface="Arial" panose="020B0604020202020204" pitchFamily="34" charset="0"/>
                        <a:buNone/>
                      </a:pPr>
                      <a:endParaRPr lang="en-US" sz="1350" kern="1200" dirty="0">
                        <a:solidFill>
                          <a:schemeClr val="dk1"/>
                        </a:solidFill>
                        <a:effectLst/>
                        <a:latin typeface="+mn-lt"/>
                        <a:ea typeface="+mn-ea"/>
                        <a:cs typeface="+mn-cs"/>
                      </a:endParaRPr>
                    </a:p>
                  </a:txBody>
                  <a:tcPr/>
                </a:tc>
                <a:extLst>
                  <a:ext uri="{0D108BD9-81ED-4DB2-BD59-A6C34878D82A}">
                    <a16:rowId xmlns:a16="http://schemas.microsoft.com/office/drawing/2014/main" xmlns="" val="3746709310"/>
                  </a:ext>
                </a:extLst>
              </a:tr>
              <a:tr h="1514232">
                <a:tc>
                  <a:txBody>
                    <a:bodyPr/>
                    <a:lstStyle/>
                    <a:p>
                      <a:endParaRPr lang="en-US" sz="1350" b="1" kern="1200" dirty="0">
                        <a:solidFill>
                          <a:schemeClr val="dk1"/>
                        </a:solidFill>
                        <a:effectLst/>
                        <a:latin typeface="+mn-lt"/>
                        <a:ea typeface="+mn-ea"/>
                        <a:cs typeface="+mn-cs"/>
                      </a:endParaRPr>
                    </a:p>
                  </a:txBody>
                  <a:tcPr/>
                </a:tc>
                <a:tc>
                  <a:txBody>
                    <a:bodyPr/>
                    <a:lstStyle/>
                    <a:p>
                      <a:pPr marL="0" indent="0">
                        <a:buFont typeface="Arial" panose="020B0604020202020204" pitchFamily="34" charset="0"/>
                        <a:buNone/>
                      </a:pPr>
                      <a:endParaRPr lang="en-US" sz="1350" kern="1200" dirty="0">
                        <a:solidFill>
                          <a:schemeClr val="dk1"/>
                        </a:solidFill>
                        <a:effectLst/>
                        <a:latin typeface="+mn-lt"/>
                        <a:ea typeface="+mn-ea"/>
                        <a:cs typeface="+mn-cs"/>
                      </a:endParaRPr>
                    </a:p>
                  </a:txBody>
                  <a:tcPr/>
                </a:tc>
                <a:extLst>
                  <a:ext uri="{0D108BD9-81ED-4DB2-BD59-A6C34878D82A}">
                    <a16:rowId xmlns:a16="http://schemas.microsoft.com/office/drawing/2014/main" xmlns="" val="896679597"/>
                  </a:ext>
                </a:extLst>
              </a:tr>
            </a:tbl>
          </a:graphicData>
        </a:graphic>
      </p:graphicFrame>
    </p:spTree>
    <p:extLst>
      <p:ext uri="{BB962C8B-B14F-4D97-AF65-F5344CB8AC3E}">
        <p14:creationId xmlns:p14="http://schemas.microsoft.com/office/powerpoint/2010/main" val="264229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82840533"/>
              </p:ext>
            </p:extLst>
          </p:nvPr>
        </p:nvGraphicFramePr>
        <p:xfrm>
          <a:off x="1" y="-1"/>
          <a:ext cx="9144000" cy="7180256"/>
        </p:xfrm>
        <a:graphic>
          <a:graphicData uri="http://schemas.openxmlformats.org/drawingml/2006/table">
            <a:tbl>
              <a:tblPr firstRow="1" bandRow="1">
                <a:tableStyleId>{5C22544A-7EE6-4342-B048-85BDC9FD1C3A}</a:tableStyleId>
              </a:tblPr>
              <a:tblGrid>
                <a:gridCol w="2784296">
                  <a:extLst>
                    <a:ext uri="{9D8B030D-6E8A-4147-A177-3AD203B41FA5}">
                      <a16:colId xmlns:a16="http://schemas.microsoft.com/office/drawing/2014/main" xmlns="" val="4280240987"/>
                    </a:ext>
                  </a:extLst>
                </a:gridCol>
                <a:gridCol w="6359704">
                  <a:extLst>
                    <a:ext uri="{9D8B030D-6E8A-4147-A177-3AD203B41FA5}">
                      <a16:colId xmlns:a16="http://schemas.microsoft.com/office/drawing/2014/main" xmlns="" val="2042470783"/>
                    </a:ext>
                  </a:extLst>
                </a:gridCol>
              </a:tblGrid>
              <a:tr h="1532340">
                <a:tc>
                  <a:txBody>
                    <a:bodyPr/>
                    <a:lstStyle/>
                    <a:p>
                      <a:endParaRPr lang="en-US" dirty="0"/>
                    </a:p>
                  </a:txBody>
                  <a:tcPr/>
                </a:tc>
                <a:tc>
                  <a:txBody>
                    <a:bodyPr/>
                    <a:lstStyle/>
                    <a:p>
                      <a:endParaRPr lang="en-US" sz="1350" b="1" kern="1200" dirty="0">
                        <a:solidFill>
                          <a:schemeClr val="lt1"/>
                        </a:solidFill>
                        <a:effectLst/>
                        <a:latin typeface="+mn-lt"/>
                        <a:ea typeface="+mn-ea"/>
                        <a:cs typeface="+mn-cs"/>
                      </a:endParaRPr>
                    </a:p>
                    <a:p>
                      <a:r>
                        <a:rPr lang="en-US" sz="1800" b="1" kern="1200" dirty="0">
                          <a:solidFill>
                            <a:schemeClr val="lt1"/>
                          </a:solidFill>
                          <a:effectLst/>
                          <a:latin typeface="+mn-lt"/>
                          <a:ea typeface="+mn-ea"/>
                          <a:cs typeface="+mn-cs"/>
                        </a:rPr>
                        <a:t>WEF’s Utility Partnership Program – </a:t>
                      </a:r>
                    </a:p>
                    <a:p>
                      <a:r>
                        <a:rPr lang="en-US" sz="1800" b="1" kern="1200" dirty="0">
                          <a:solidFill>
                            <a:schemeClr val="lt1"/>
                          </a:solidFill>
                          <a:effectLst/>
                          <a:latin typeface="+mn-lt"/>
                          <a:ea typeface="+mn-ea"/>
                          <a:cs typeface="+mn-cs"/>
                        </a:rPr>
                        <a:t>Commonly Asked</a:t>
                      </a:r>
                      <a:r>
                        <a:rPr lang="en-US" sz="1800" b="1" kern="1200" baseline="0" dirty="0">
                          <a:solidFill>
                            <a:schemeClr val="lt1"/>
                          </a:solidFill>
                          <a:effectLst/>
                          <a:latin typeface="+mn-lt"/>
                          <a:ea typeface="+mn-ea"/>
                          <a:cs typeface="+mn-cs"/>
                        </a:rPr>
                        <a:t> Questions</a:t>
                      </a:r>
                      <a:endParaRPr lang="en-US" sz="1800" dirty="0"/>
                    </a:p>
                  </a:txBody>
                  <a:tcPr/>
                </a:tc>
                <a:extLst>
                  <a:ext uri="{0D108BD9-81ED-4DB2-BD59-A6C34878D82A}">
                    <a16:rowId xmlns:a16="http://schemas.microsoft.com/office/drawing/2014/main" xmlns="" val="1229481044"/>
                  </a:ext>
                </a:extLst>
              </a:tr>
              <a:tr h="99510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dk1"/>
                          </a:solidFill>
                          <a:effectLst/>
                          <a:latin typeface="+mn-lt"/>
                          <a:ea typeface="+mn-ea"/>
                          <a:cs typeface="+mn-cs"/>
                        </a:rPr>
                        <a:t>What if the employees’ membership cycle is different than the UPPs?</a:t>
                      </a:r>
                      <a:endParaRPr lang="en-US" sz="1350" kern="1200" dirty="0">
                        <a:solidFill>
                          <a:schemeClr val="dk1"/>
                        </a:solidFill>
                        <a:effectLst/>
                        <a:latin typeface="+mn-lt"/>
                        <a:ea typeface="+mn-ea"/>
                        <a:cs typeface="+mn-cs"/>
                      </a:endParaRPr>
                    </a:p>
                    <a:p>
                      <a:endParaRPr lang="en-US" dirty="0"/>
                    </a:p>
                  </a:txBody>
                  <a:tcPr/>
                </a:tc>
                <a:tc>
                  <a:txBody>
                    <a:bodyPr/>
                    <a:lstStyle/>
                    <a:p>
                      <a:r>
                        <a:rPr lang="en-US" sz="1350" kern="1200" dirty="0">
                          <a:solidFill>
                            <a:schemeClr val="dk1"/>
                          </a:solidFill>
                          <a:effectLst/>
                          <a:latin typeface="+mn-lt"/>
                          <a:ea typeface="+mn-ea"/>
                          <a:cs typeface="+mn-cs"/>
                        </a:rPr>
                        <a:t>WEF staff will review each individual membership cycle. They will pro-rate an individual’s membership cycle to fit into the UPP cycle.</a:t>
                      </a:r>
                    </a:p>
                    <a:p>
                      <a:endParaRPr lang="en-US" dirty="0"/>
                    </a:p>
                  </a:txBody>
                  <a:tcPr/>
                </a:tc>
                <a:extLst>
                  <a:ext uri="{0D108BD9-81ED-4DB2-BD59-A6C34878D82A}">
                    <a16:rowId xmlns:a16="http://schemas.microsoft.com/office/drawing/2014/main" xmlns="" val="3052138876"/>
                  </a:ext>
                </a:extLst>
              </a:tr>
              <a:tr h="14589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dk1"/>
                          </a:solidFill>
                          <a:effectLst/>
                          <a:latin typeface="+mn-lt"/>
                          <a:ea typeface="+mn-ea"/>
                          <a:cs typeface="+mn-cs"/>
                        </a:rPr>
                        <a:t>How are UPP renewals handled? </a:t>
                      </a:r>
                      <a:endParaRPr lang="en-US" sz="1350" kern="1200" dirty="0">
                        <a:solidFill>
                          <a:schemeClr val="dk1"/>
                        </a:solidFill>
                        <a:effectLst/>
                        <a:latin typeface="+mn-lt"/>
                        <a:ea typeface="+mn-ea"/>
                        <a:cs typeface="+mn-cs"/>
                      </a:endParaRPr>
                    </a:p>
                    <a:p>
                      <a:endParaRPr lang="en-US" sz="1350" b="1" kern="1200" dirty="0">
                        <a:solidFill>
                          <a:schemeClr val="dk1"/>
                        </a:solidFill>
                        <a:effectLst/>
                        <a:latin typeface="+mn-lt"/>
                        <a:ea typeface="+mn-ea"/>
                        <a:cs typeface="+mn-cs"/>
                      </a:endParaRPr>
                    </a:p>
                  </a:txBody>
                  <a:tcPr/>
                </a:tc>
                <a:tc>
                  <a:txBody>
                    <a:bodyPr/>
                    <a:lstStyle/>
                    <a:p>
                      <a:pPr marL="0" lvl="0" indent="0">
                        <a:buFont typeface="Arial" panose="020B0604020202020204" pitchFamily="34" charset="0"/>
                        <a:buNone/>
                      </a:pPr>
                      <a:r>
                        <a:rPr lang="en-US" sz="1350" kern="1200" dirty="0">
                          <a:solidFill>
                            <a:schemeClr val="dk1"/>
                          </a:solidFill>
                          <a:effectLst/>
                          <a:latin typeface="+mn-lt"/>
                          <a:ea typeface="+mn-ea"/>
                          <a:cs typeface="+mn-cs"/>
                        </a:rPr>
                        <a:t>Each UPP is asked to designate a UPP Contact person. Two months prior to renewal, WEF will send the UPP Contact person an invoice. This timeframe is to allow the Contact person enough time to review the invoice and make any changes. If there are changes, the Contact person sends the changes back to WEF and a revised invoice is created and sent back to the Contact person. </a:t>
                      </a:r>
                    </a:p>
                  </a:txBody>
                  <a:tcPr/>
                </a:tc>
                <a:extLst>
                  <a:ext uri="{0D108BD9-81ED-4DB2-BD59-A6C34878D82A}">
                    <a16:rowId xmlns:a16="http://schemas.microsoft.com/office/drawing/2014/main" xmlns="" val="1912237416"/>
                  </a:ext>
                </a:extLst>
              </a:tr>
              <a:tr h="106799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dk1"/>
                          </a:solidFill>
                          <a:effectLst/>
                          <a:latin typeface="+mn-lt"/>
                          <a:ea typeface="+mn-ea"/>
                          <a:cs typeface="+mn-cs"/>
                        </a:rPr>
                        <a:t>Will the individual member receive a renewal notice?</a:t>
                      </a:r>
                      <a:endParaRPr lang="en-US" sz="1350"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350" b="1"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350" kern="1200" dirty="0">
                        <a:solidFill>
                          <a:schemeClr val="dk1"/>
                        </a:solidFill>
                        <a:effectLst/>
                        <a:latin typeface="+mn-lt"/>
                        <a:ea typeface="+mn-ea"/>
                        <a:cs typeface="+mn-cs"/>
                      </a:endParaRPr>
                    </a:p>
                    <a:p>
                      <a:endParaRPr lang="en-US" sz="1350" b="1" kern="1200" dirty="0">
                        <a:solidFill>
                          <a:schemeClr val="dk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50" kern="1200" dirty="0">
                          <a:solidFill>
                            <a:schemeClr val="dk1"/>
                          </a:solidFill>
                          <a:effectLst/>
                          <a:latin typeface="+mn-lt"/>
                          <a:ea typeface="+mn-ea"/>
                          <a:cs typeface="+mn-cs"/>
                        </a:rPr>
                        <a:t>The individual member should not receive a renewal notice. One of the of the benefits of having a UPP is to avoid having numerous employees submitting membership renewals at different times throughout the year.</a:t>
                      </a:r>
                    </a:p>
                    <a:p>
                      <a:pPr marL="0" indent="0">
                        <a:buFont typeface="Arial" panose="020B0604020202020204" pitchFamily="34" charset="0"/>
                        <a:buNone/>
                      </a:pPr>
                      <a:endParaRPr lang="en-US" sz="1350" kern="1200" dirty="0">
                        <a:solidFill>
                          <a:schemeClr val="dk1"/>
                        </a:solidFill>
                        <a:effectLst/>
                        <a:latin typeface="+mn-lt"/>
                        <a:ea typeface="+mn-ea"/>
                        <a:cs typeface="+mn-cs"/>
                      </a:endParaRPr>
                    </a:p>
                    <a:p>
                      <a:pPr marL="0" indent="0">
                        <a:buFont typeface="Arial" panose="020B0604020202020204" pitchFamily="34" charset="0"/>
                        <a:buNone/>
                      </a:pPr>
                      <a:endParaRPr lang="en-US" sz="1350" kern="1200" dirty="0">
                        <a:solidFill>
                          <a:schemeClr val="dk1"/>
                        </a:solidFill>
                        <a:effectLst/>
                        <a:latin typeface="+mn-lt"/>
                        <a:ea typeface="+mn-ea"/>
                        <a:cs typeface="+mn-cs"/>
                      </a:endParaRPr>
                    </a:p>
                  </a:txBody>
                  <a:tcPr/>
                </a:tc>
                <a:extLst>
                  <a:ext uri="{0D108BD9-81ED-4DB2-BD59-A6C34878D82A}">
                    <a16:rowId xmlns:a16="http://schemas.microsoft.com/office/drawing/2014/main" xmlns="" val="3746709310"/>
                  </a:ext>
                </a:extLst>
              </a:tr>
              <a:tr h="20737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dk1"/>
                          </a:solidFill>
                          <a:effectLst/>
                          <a:latin typeface="+mn-lt"/>
                          <a:ea typeface="+mn-ea"/>
                          <a:cs typeface="+mn-cs"/>
                        </a:rPr>
                        <a:t>Will the individual member receive a WEF membership card?</a:t>
                      </a:r>
                      <a:endParaRPr lang="en-US" sz="1350" kern="1200" dirty="0">
                        <a:solidFill>
                          <a:schemeClr val="dk1"/>
                        </a:solidFill>
                        <a:effectLst/>
                        <a:latin typeface="+mn-lt"/>
                        <a:ea typeface="+mn-ea"/>
                        <a:cs typeface="+mn-cs"/>
                      </a:endParaRPr>
                    </a:p>
                    <a:p>
                      <a:endParaRPr lang="en-US" sz="1350" b="1" kern="1200" dirty="0">
                        <a:solidFill>
                          <a:schemeClr val="dk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50" kern="1200" dirty="0">
                          <a:solidFill>
                            <a:schemeClr val="dk1"/>
                          </a:solidFill>
                          <a:effectLst/>
                          <a:latin typeface="+mn-lt"/>
                          <a:ea typeface="+mn-ea"/>
                          <a:cs typeface="+mn-cs"/>
                        </a:rPr>
                        <a:t>Yes, each WEF member is an individual member and a membership card will be sent once the UPP invoice has been paid.</a:t>
                      </a:r>
                    </a:p>
                    <a:p>
                      <a:pPr marL="0" indent="0">
                        <a:buFont typeface="Arial" panose="020B0604020202020204" pitchFamily="34" charset="0"/>
                        <a:buNone/>
                      </a:pPr>
                      <a:endParaRPr lang="en-US" sz="1350" kern="1200" dirty="0">
                        <a:solidFill>
                          <a:schemeClr val="dk1"/>
                        </a:solidFill>
                        <a:effectLst/>
                        <a:latin typeface="+mn-lt"/>
                        <a:ea typeface="+mn-ea"/>
                        <a:cs typeface="+mn-cs"/>
                      </a:endParaRPr>
                    </a:p>
                  </a:txBody>
                  <a:tcPr/>
                </a:tc>
                <a:extLst>
                  <a:ext uri="{0D108BD9-81ED-4DB2-BD59-A6C34878D82A}">
                    <a16:rowId xmlns:a16="http://schemas.microsoft.com/office/drawing/2014/main" xmlns="" val="1176189311"/>
                  </a:ext>
                </a:extLst>
              </a:tr>
            </a:tbl>
          </a:graphicData>
        </a:graphic>
      </p:graphicFrame>
    </p:spTree>
    <p:extLst>
      <p:ext uri="{BB962C8B-B14F-4D97-AF65-F5344CB8AC3E}">
        <p14:creationId xmlns:p14="http://schemas.microsoft.com/office/powerpoint/2010/main" val="2828356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430678"/>
            <a:ext cx="7886700" cy="1325563"/>
          </a:xfrm>
        </p:spPr>
        <p:txBody>
          <a:bodyPr/>
          <a:lstStyle/>
          <a:p>
            <a:pPr algn="ctr"/>
            <a:r>
              <a:rPr lang="en-US" b="1" dirty="0"/>
              <a:t>UPP Contact</a:t>
            </a:r>
          </a:p>
        </p:txBody>
      </p:sp>
      <p:sp>
        <p:nvSpPr>
          <p:cNvPr id="5" name="Text Placeholder 4"/>
          <p:cNvSpPr>
            <a:spLocks noGrp="1"/>
          </p:cNvSpPr>
          <p:nvPr>
            <p:ph type="body" idx="10"/>
          </p:nvPr>
        </p:nvSpPr>
        <p:spPr>
          <a:xfrm>
            <a:off x="0" y="1756241"/>
            <a:ext cx="9143999" cy="4268778"/>
          </a:xfrm>
        </p:spPr>
        <p:txBody>
          <a:bodyPr>
            <a:normAutofit/>
          </a:bodyPr>
          <a:lstStyle/>
          <a:p>
            <a:pPr marL="0" indent="0" algn="ctr">
              <a:buNone/>
            </a:pPr>
            <a:endParaRPr lang="en-US" dirty="0"/>
          </a:p>
          <a:p>
            <a:pPr marL="0" indent="0">
              <a:buNone/>
            </a:pPr>
            <a:endParaRPr lang="en-US" dirty="0"/>
          </a:p>
          <a:p>
            <a:pPr marL="0" indent="0" algn="ctr">
              <a:buNone/>
            </a:pPr>
            <a:r>
              <a:rPr lang="en-US" dirty="0"/>
              <a:t>Alexis Waters</a:t>
            </a:r>
          </a:p>
          <a:p>
            <a:pPr marL="0" indent="0" algn="ctr">
              <a:buNone/>
            </a:pPr>
            <a:r>
              <a:rPr lang="en-US" dirty="0"/>
              <a:t>Utility Partnership Program Manager</a:t>
            </a:r>
          </a:p>
          <a:p>
            <a:pPr marL="0" indent="0" algn="ctr">
              <a:buNone/>
            </a:pPr>
            <a:r>
              <a:rPr lang="en-US" dirty="0"/>
              <a:t>(703)684-2400 ext. 7750</a:t>
            </a:r>
          </a:p>
          <a:p>
            <a:pPr marL="0" indent="0" algn="ctr">
              <a:buNone/>
            </a:pPr>
            <a:r>
              <a:rPr lang="en-US" dirty="0"/>
              <a:t>awaters@wef.org</a:t>
            </a:r>
          </a:p>
        </p:txBody>
      </p:sp>
    </p:spTree>
    <p:extLst>
      <p:ext uri="{BB962C8B-B14F-4D97-AF65-F5344CB8AC3E}">
        <p14:creationId xmlns:p14="http://schemas.microsoft.com/office/powerpoint/2010/main" val="215923395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772</Words>
  <Application>Microsoft Office PowerPoint</Application>
  <PresentationFormat>On-screen Show (4:3)</PresentationFormat>
  <Paragraphs>91</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Century Gothic</vt:lpstr>
      <vt:lpstr>Depth</vt:lpstr>
      <vt:lpstr>PowerPoint Presentation</vt:lpstr>
      <vt:lpstr>PowerPoint Presentation</vt:lpstr>
      <vt:lpstr>PowerPoint Presentation</vt:lpstr>
      <vt:lpstr>PowerPoint Presentation</vt:lpstr>
      <vt:lpstr>PowerPoint Presentation</vt:lpstr>
      <vt:lpstr>PowerPoint Presentation</vt:lpstr>
      <vt:lpstr>UPP 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Sanders</dc:creator>
  <cp:lastModifiedBy>Alexis Waters</cp:lastModifiedBy>
  <cp:revision>54</cp:revision>
  <cp:lastPrinted>2017-02-14T16:56:01Z</cp:lastPrinted>
  <dcterms:modified xsi:type="dcterms:W3CDTF">2017-10-18T18:56:12Z</dcterms:modified>
</cp:coreProperties>
</file>