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 id="2147483834" r:id="rId2"/>
    <p:sldMasterId id="2147483840" r:id="rId3"/>
    <p:sldMasterId id="2147483770" r:id="rId4"/>
    <p:sldMasterId id="2147483810" r:id="rId5"/>
    <p:sldMasterId id="2147483786" r:id="rId6"/>
    <p:sldMasterId id="2147483798" r:id="rId7"/>
  </p:sldMasterIdLst>
  <p:notesMasterIdLst>
    <p:notesMasterId r:id="rId38"/>
  </p:notesMasterIdLst>
  <p:sldIdLst>
    <p:sldId id="313" r:id="rId8"/>
    <p:sldId id="284" r:id="rId9"/>
    <p:sldId id="395" r:id="rId10"/>
    <p:sldId id="318" r:id="rId11"/>
    <p:sldId id="321" r:id="rId12"/>
    <p:sldId id="335" r:id="rId13"/>
    <p:sldId id="371" r:id="rId14"/>
    <p:sldId id="381" r:id="rId15"/>
    <p:sldId id="322" r:id="rId16"/>
    <p:sldId id="334" r:id="rId17"/>
    <p:sldId id="398" r:id="rId18"/>
    <p:sldId id="385" r:id="rId19"/>
    <p:sldId id="397" r:id="rId20"/>
    <p:sldId id="396" r:id="rId21"/>
    <p:sldId id="392" r:id="rId22"/>
    <p:sldId id="375" r:id="rId23"/>
    <p:sldId id="325" r:id="rId24"/>
    <p:sldId id="326" r:id="rId25"/>
    <p:sldId id="310" r:id="rId26"/>
    <p:sldId id="331" r:id="rId27"/>
    <p:sldId id="383" r:id="rId28"/>
    <p:sldId id="379" r:id="rId29"/>
    <p:sldId id="390" r:id="rId30"/>
    <p:sldId id="387" r:id="rId31"/>
    <p:sldId id="388" r:id="rId32"/>
    <p:sldId id="327" r:id="rId33"/>
    <p:sldId id="389" r:id="rId34"/>
    <p:sldId id="393" r:id="rId35"/>
    <p:sldId id="394" r:id="rId36"/>
    <p:sldId id="323"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guide id="3" orient="horz"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Jackson" initials="MJ"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6B8"/>
    <a:srgbClr val="336699"/>
    <a:srgbClr val="108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4804" autoAdjust="0"/>
  </p:normalViewPr>
  <p:slideViewPr>
    <p:cSldViewPr snapToGrid="0" snapToObjects="1">
      <p:cViewPr varScale="1">
        <p:scale>
          <a:sx n="85" d="100"/>
          <a:sy n="85" d="100"/>
        </p:scale>
        <p:origin x="966" y="96"/>
      </p:cViewPr>
      <p:guideLst>
        <p:guide orient="horz" pos="2160"/>
        <p:guide pos="2880"/>
      </p:guideLst>
    </p:cSldViewPr>
  </p:slideViewPr>
  <p:outlineViewPr>
    <p:cViewPr>
      <p:scale>
        <a:sx n="33" d="100"/>
        <a:sy n="33" d="100"/>
      </p:scale>
      <p:origin x="0" y="5904"/>
    </p:cViewPr>
  </p:outlineViewPr>
  <p:notesTextViewPr>
    <p:cViewPr>
      <p:scale>
        <a:sx n="1" d="1"/>
        <a:sy n="1" d="1"/>
      </p:scale>
      <p:origin x="0" y="0"/>
    </p:cViewPr>
  </p:notesTextViewPr>
  <p:sorterViewPr>
    <p:cViewPr>
      <p:scale>
        <a:sx n="140" d="100"/>
        <a:sy n="140" d="100"/>
      </p:scale>
      <p:origin x="0" y="0"/>
    </p:cViewPr>
  </p:sorterViewPr>
  <p:notesViewPr>
    <p:cSldViewPr snapToGrid="0" snapToObjects="1">
      <p:cViewPr>
        <p:scale>
          <a:sx n="80" d="100"/>
          <a:sy n="80" d="100"/>
        </p:scale>
        <p:origin x="-2058" y="-162"/>
      </p:cViewPr>
      <p:guideLst>
        <p:guide orient="horz" pos="2934"/>
        <p:guide pos="2160"/>
        <p:guide orient="horz"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3324" tIns="46662" rIns="93324" bIns="46662" rtlCol="0"/>
          <a:lstStyle>
            <a:lvl1pPr algn="l">
              <a:defRPr sz="1200"/>
            </a:lvl1pPr>
          </a:lstStyle>
          <a:p>
            <a:pPr>
              <a:defRPr/>
            </a:pPr>
            <a:endParaRPr lang="en-US" dirty="0"/>
          </a:p>
        </p:txBody>
      </p:sp>
      <p:sp>
        <p:nvSpPr>
          <p:cNvPr id="3" name="Date Placeholder 2"/>
          <p:cNvSpPr>
            <a:spLocks noGrp="1"/>
          </p:cNvSpPr>
          <p:nvPr>
            <p:ph type="dt" idx="1"/>
          </p:nvPr>
        </p:nvSpPr>
        <p:spPr>
          <a:xfrm>
            <a:off x="3884614" y="1"/>
            <a:ext cx="2971800" cy="457200"/>
          </a:xfrm>
          <a:prstGeom prst="rect">
            <a:avLst/>
          </a:prstGeom>
        </p:spPr>
        <p:txBody>
          <a:bodyPr vert="horz" lIns="93324" tIns="46662" rIns="93324" bIns="46662" rtlCol="0"/>
          <a:lstStyle>
            <a:lvl1pPr algn="r">
              <a:defRPr sz="1200"/>
            </a:lvl1pPr>
          </a:lstStyle>
          <a:p>
            <a:pPr>
              <a:defRPr/>
            </a:pPr>
            <a:fld id="{0FF0E915-1500-45C1-AC10-A9B8275548A6}" type="datetimeFigureOut">
              <a:rPr lang="en-US"/>
              <a:pPr>
                <a:defRPr/>
              </a:pPr>
              <a:t>5/9/2017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3324" tIns="46662" rIns="93324" bIns="4666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3324" tIns="46662" rIns="93324" bIns="46662" rtlCol="0" anchor="b"/>
          <a:lstStyle>
            <a:lvl1pPr algn="r">
              <a:defRPr sz="1200"/>
            </a:lvl1pPr>
          </a:lstStyle>
          <a:p>
            <a:pPr>
              <a:defRPr/>
            </a:pPr>
            <a:fld id="{7B081549-DA61-40E9-9A6B-FA99F15C2BBE}" type="slidenum">
              <a:rPr lang="en-US"/>
              <a:pPr>
                <a:defRPr/>
              </a:pPr>
              <a:t>‹#›</a:t>
            </a:fld>
            <a:endParaRPr lang="en-US" dirty="0"/>
          </a:p>
        </p:txBody>
      </p:sp>
    </p:spTree>
    <p:extLst>
      <p:ext uri="{BB962C8B-B14F-4D97-AF65-F5344CB8AC3E}">
        <p14:creationId xmlns:p14="http://schemas.microsoft.com/office/powerpoint/2010/main" val="1654594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provide context for retreat</a:t>
            </a: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a:t>
            </a:fld>
            <a:endParaRPr lang="en-US" dirty="0"/>
          </a:p>
        </p:txBody>
      </p:sp>
    </p:spTree>
    <p:extLst>
      <p:ext uri="{BB962C8B-B14F-4D97-AF65-F5344CB8AC3E}">
        <p14:creationId xmlns:p14="http://schemas.microsoft.com/office/powerpoint/2010/main" val="389478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with current Vision</a:t>
            </a:r>
            <a:r>
              <a:rPr lang="en-US" baseline="0" dirty="0"/>
              <a:t> if one exists, brainstorm key words that should be in the vision for why your organization exists.  Look at other visions, especially WEF’s and other MAs.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12</a:t>
            </a:fld>
            <a:endParaRPr lang="en-US" dirty="0"/>
          </a:p>
        </p:txBody>
      </p:sp>
    </p:spTree>
    <p:extLst>
      <p:ext uri="{BB962C8B-B14F-4D97-AF65-F5344CB8AC3E}">
        <p14:creationId xmlns:p14="http://schemas.microsoft.com/office/powerpoint/2010/main" val="20143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with current Vision</a:t>
            </a:r>
            <a:r>
              <a:rPr lang="en-US" baseline="0" dirty="0"/>
              <a:t> if one exists, brainstorm key words that should be in the vision for why your organization exists.  Look at other visions, especially WEF’s and other MAs.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13</a:t>
            </a:fld>
            <a:endParaRPr lang="en-US" dirty="0"/>
          </a:p>
        </p:txBody>
      </p:sp>
    </p:spTree>
    <p:extLst>
      <p:ext uri="{BB962C8B-B14F-4D97-AF65-F5344CB8AC3E}">
        <p14:creationId xmlns:p14="http://schemas.microsoft.com/office/powerpoint/2010/main" val="612660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Start with current Vision</a:t>
            </a:r>
            <a:r>
              <a:rPr lang="en-US" baseline="0" dirty="0"/>
              <a:t> if one exists, brainstorm key words that should be in the vision for why your organization exists.  Look at other visions, especially WEF’s and other MAs.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14</a:t>
            </a:fld>
            <a:endParaRPr lang="en-US" dirty="0"/>
          </a:p>
        </p:txBody>
      </p:sp>
    </p:spTree>
    <p:extLst>
      <p:ext uri="{BB962C8B-B14F-4D97-AF65-F5344CB8AC3E}">
        <p14:creationId xmlns:p14="http://schemas.microsoft.com/office/powerpoint/2010/main" val="426707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with current Mission</a:t>
            </a:r>
            <a:r>
              <a:rPr lang="en-US" baseline="0" dirty="0"/>
              <a:t> if one exists, brainstorm key words that should be in the mission for why your organization exists.  Look at other missions, especially WEF’s and other MAs. </a:t>
            </a:r>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15</a:t>
            </a:fld>
            <a:endParaRPr lang="en-US" dirty="0"/>
          </a:p>
        </p:txBody>
      </p:sp>
    </p:spTree>
    <p:extLst>
      <p:ext uri="{BB962C8B-B14F-4D97-AF65-F5344CB8AC3E}">
        <p14:creationId xmlns:p14="http://schemas.microsoft.com/office/powerpoint/2010/main" val="335865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1" kern="1200" dirty="0">
                <a:solidFill>
                  <a:schemeClr val="tx1"/>
                </a:solidFill>
                <a:effectLst/>
                <a:latin typeface="+mn-lt"/>
                <a:ea typeface="+mn-ea"/>
                <a:cs typeface="+mn-cs"/>
              </a:rPr>
              <a:t>Generic (general) strategies</a:t>
            </a:r>
          </a:p>
          <a:p>
            <a:pPr marL="0" indent="0">
              <a:buNone/>
            </a:pPr>
            <a:r>
              <a:rPr lang="en-US" sz="1200" kern="1200" dirty="0">
                <a:solidFill>
                  <a:schemeClr val="tx1"/>
                </a:solidFill>
                <a:effectLst/>
                <a:latin typeface="+mn-lt"/>
                <a:ea typeface="+mn-ea"/>
                <a:cs typeface="+mn-cs"/>
              </a:rPr>
              <a:t>Growth i.e. the expansion of the organization to purchase new assets (website,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to develop new products</a:t>
            </a:r>
            <a:r>
              <a:rPr lang="en-US" sz="1200" kern="1200" baseline="0" dirty="0">
                <a:solidFill>
                  <a:schemeClr val="tx1"/>
                </a:solidFill>
                <a:effectLst/>
                <a:latin typeface="+mn-lt"/>
                <a:ea typeface="+mn-ea"/>
                <a:cs typeface="+mn-cs"/>
              </a:rPr>
              <a:t> (i.e. Spanish translation of materials or new conference/workshop</a:t>
            </a:r>
            <a:r>
              <a:rPr lang="en-US" sz="1200" kern="1200" dirty="0">
                <a:solidFill>
                  <a:schemeClr val="tx1"/>
                </a:solidFill>
                <a:effectLst/>
                <a:latin typeface="+mn-lt"/>
                <a:ea typeface="+mn-ea"/>
                <a:cs typeface="+mn-cs"/>
              </a:rPr>
              <a:t>)</a:t>
            </a:r>
          </a:p>
          <a:p>
            <a:pPr marL="0" indent="0">
              <a:buNone/>
            </a:pPr>
            <a:r>
              <a:rPr lang="en-US" sz="1200" kern="1200" dirty="0">
                <a:solidFill>
                  <a:schemeClr val="tx1"/>
                </a:solidFill>
                <a:effectLst/>
                <a:latin typeface="+mn-lt"/>
                <a:ea typeface="+mn-ea"/>
                <a:cs typeface="+mn-cs"/>
              </a:rPr>
              <a:t>Retraction involves cutting back to focus on core business: referred to this as 'sticking to the knitting' - i.e. concentrating on what you do best.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Competitive advantage</a:t>
            </a:r>
          </a:p>
          <a:p>
            <a:r>
              <a:rPr lang="en-US" sz="1200" kern="1200" dirty="0">
                <a:solidFill>
                  <a:schemeClr val="tx1"/>
                </a:solidFill>
                <a:effectLst/>
                <a:latin typeface="+mn-lt"/>
                <a:ea typeface="+mn-ea"/>
                <a:cs typeface="+mn-cs"/>
              </a:rPr>
              <a:t>Competitive strategies are concerned with doing things better than rivals. To be competitive an association shouldn't just copy the ideas of rivals. They should seek to out compete rivals.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Bad strategy is ‘magical, fluff’</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Good strategy focuses on critical issues and how to address them</a:t>
            </a:r>
          </a:p>
          <a:p>
            <a:r>
              <a:rPr lang="en-US" sz="1200" kern="1200" baseline="0" dirty="0">
                <a:solidFill>
                  <a:schemeClr val="tx1"/>
                </a:solidFill>
                <a:effectLst/>
                <a:latin typeface="+mn-lt"/>
                <a:ea typeface="+mn-ea"/>
                <a:cs typeface="+mn-cs"/>
              </a:rPr>
              <a:t>Requires research, data, analysis, hard choices, decisive planning and action</a:t>
            </a:r>
          </a:p>
          <a:p>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16</a:t>
            </a:fld>
            <a:endParaRPr lang="en-US" dirty="0"/>
          </a:p>
        </p:txBody>
      </p:sp>
    </p:spTree>
    <p:extLst>
      <p:ext uri="{BB962C8B-B14F-4D97-AF65-F5344CB8AC3E}">
        <p14:creationId xmlns:p14="http://schemas.microsoft.com/office/powerpoint/2010/main" val="238224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17</a:t>
            </a:fld>
            <a:endParaRPr lang="en-US" dirty="0"/>
          </a:p>
        </p:txBody>
      </p:sp>
    </p:spTree>
    <p:extLst>
      <p:ext uri="{BB962C8B-B14F-4D97-AF65-F5344CB8AC3E}">
        <p14:creationId xmlns:p14="http://schemas.microsoft.com/office/powerpoint/2010/main" val="387621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"To boldly go where no man has gone before." You can't measure it, and you probably will never know if the goals were accomplished.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State goal simply and resolutely. </a:t>
            </a:r>
          </a:p>
          <a:p>
            <a:r>
              <a:rPr lang="en-US" sz="1200" kern="1200" dirty="0">
                <a:solidFill>
                  <a:schemeClr val="tx1"/>
                </a:solidFill>
                <a:effectLst/>
                <a:latin typeface="+mn-lt"/>
                <a:ea typeface="+mn-ea"/>
                <a:cs typeface="+mn-cs"/>
              </a:rPr>
              <a:t>State it confidently,</a:t>
            </a:r>
            <a:r>
              <a:rPr lang="en-US" sz="1200" kern="1200" baseline="0" dirty="0">
                <a:solidFill>
                  <a:schemeClr val="tx1"/>
                </a:solidFill>
                <a:effectLst/>
                <a:latin typeface="+mn-lt"/>
                <a:ea typeface="+mn-ea"/>
                <a:cs typeface="+mn-cs"/>
              </a:rPr>
              <a:t> but recognize</a:t>
            </a:r>
            <a:r>
              <a:rPr lang="en-US" sz="1200" kern="1200" dirty="0">
                <a:solidFill>
                  <a:schemeClr val="tx1"/>
                </a:solidFill>
                <a:effectLst/>
                <a:latin typeface="+mn-lt"/>
                <a:ea typeface="+mn-ea"/>
                <a:cs typeface="+mn-cs"/>
              </a:rPr>
              <a:t> "Did you accomplish your goal?" can never be answered in the absolute affirmative.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Objectives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specific and measurable. They can be output objectives, or they can be attitudinal or behavioral. But most of all, they can be measured. They are concise. They are specific.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Objectives should measure impact. Behavioral objectives are preferred ("Exactly what is it you want to get them to do?"), but the objectives can also be attitudinal ("What do you want them to think?"), or informational ("What do you want them to know that they didn't know before?").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State objectives in specific and quantifiable (measurable) terms whenever possible. Set them in a time frame, and if you know what the budget is, tell what you expect the cost to be. The objectives should be reachable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crystal-clear objective would read something like this: "Our objective is to deliver X results by Y date at a cost of Z dollars."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solidFill>
                <a:schemeClr val="tx1"/>
              </a:solidFill>
            </a:endParaRP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18</a:t>
            </a:fld>
            <a:endParaRPr lang="en-US" dirty="0"/>
          </a:p>
        </p:txBody>
      </p:sp>
    </p:spTree>
    <p:extLst>
      <p:ext uri="{BB962C8B-B14F-4D97-AF65-F5344CB8AC3E}">
        <p14:creationId xmlns:p14="http://schemas.microsoft.com/office/powerpoint/2010/main" val="403960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19</a:t>
            </a:fld>
            <a:endParaRPr lang="en-US" dirty="0"/>
          </a:p>
        </p:txBody>
      </p:sp>
    </p:spTree>
    <p:extLst>
      <p:ext uri="{BB962C8B-B14F-4D97-AF65-F5344CB8AC3E}">
        <p14:creationId xmlns:p14="http://schemas.microsoft.com/office/powerpoint/2010/main" val="177186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20</a:t>
            </a:fld>
            <a:endParaRPr lang="en-US" dirty="0"/>
          </a:p>
        </p:txBody>
      </p:sp>
    </p:spTree>
    <p:extLst>
      <p:ext uri="{BB962C8B-B14F-4D97-AF65-F5344CB8AC3E}">
        <p14:creationId xmlns:p14="http://schemas.microsoft.com/office/powerpoint/2010/main" val="352485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21</a:t>
            </a:fld>
            <a:endParaRPr lang="en-US" dirty="0"/>
          </a:p>
        </p:txBody>
      </p:sp>
    </p:spTree>
    <p:extLst>
      <p:ext uri="{BB962C8B-B14F-4D97-AF65-F5344CB8AC3E}">
        <p14:creationId xmlns:p14="http://schemas.microsoft.com/office/powerpoint/2010/main" val="309624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t>Strategic planning is the process by which you will envision the future and identify the areas on which you want the current and future leaders</a:t>
            </a:r>
            <a:r>
              <a:rPr lang="en-US" sz="1200" baseline="0" dirty="0"/>
              <a:t> to focus.</a:t>
            </a:r>
            <a:endParaRPr lang="en-US" sz="1200" dirty="0"/>
          </a:p>
          <a:p>
            <a:pPr marL="171450" indent="-171450">
              <a:buFont typeface="Arial" panose="020B0604020202020204" pitchFamily="34" charset="0"/>
              <a:buChar char="•"/>
            </a:pPr>
            <a:r>
              <a:rPr lang="en-US" sz="1200" dirty="0"/>
              <a:t>Strategic planning is NOT an attempt to make future decisions</a:t>
            </a:r>
            <a:r>
              <a:rPr lang="en-US" sz="1200" baseline="0" dirty="0"/>
              <a:t> now</a:t>
            </a:r>
            <a:r>
              <a:rPr lang="en-US" sz="1200" dirty="0"/>
              <a:t>, nor is it an attempt to blueprint the future in a static, unchanging model.  Meant to guide and engage. </a:t>
            </a:r>
          </a:p>
          <a:p>
            <a:pPr marL="171450" indent="-171450">
              <a:buFont typeface="Arial" panose="020B0604020202020204" pitchFamily="34" charset="0"/>
              <a:buChar char="•"/>
            </a:pPr>
            <a:r>
              <a:rPr lang="en-US" sz="1200" dirty="0"/>
              <a:t>A strategic plan is your</a:t>
            </a:r>
            <a:r>
              <a:rPr lang="en-US" sz="1200" baseline="0" dirty="0"/>
              <a:t> </a:t>
            </a:r>
            <a:r>
              <a:rPr lang="en-US" sz="1200" dirty="0"/>
              <a:t>game plan.  A game plan evaluates the current condition or level of resources and sets a direction through a series of uncertainties while also understanding that certain externalities may require you to adjust your plan at any given moment. </a:t>
            </a:r>
          </a:p>
          <a:p>
            <a:pPr marL="171450" indent="-171450">
              <a:buFont typeface="Arial" panose="020B0604020202020204" pitchFamily="34" charset="0"/>
              <a:buChar char="•"/>
            </a:pPr>
            <a:r>
              <a:rPr lang="en-US" sz="1200" dirty="0"/>
              <a:t>Strategic planning requires the assoc. to clearly identify core priorities. </a:t>
            </a:r>
          </a:p>
          <a:p>
            <a:pPr marL="171450" indent="-171450">
              <a:buFont typeface="Arial" panose="020B0604020202020204" pitchFamily="34" charset="0"/>
              <a:buChar char="•"/>
            </a:pPr>
            <a:r>
              <a:rPr lang="en-US" sz="1200" dirty="0"/>
              <a:t>To be utilized for decision</a:t>
            </a:r>
            <a:r>
              <a:rPr lang="en-US" sz="1200" baseline="0" dirty="0"/>
              <a:t> making. It will help the association answer this question when new ideas are identified: “</a:t>
            </a:r>
            <a:r>
              <a:rPr lang="en-US" sz="1200" dirty="0"/>
              <a:t>Will it help us move closer to achieving one</a:t>
            </a:r>
            <a:r>
              <a:rPr lang="en-US" sz="1200" baseline="0" dirty="0"/>
              <a:t> of </a:t>
            </a:r>
            <a:r>
              <a:rPr lang="en-US" sz="1200" dirty="0"/>
              <a:t>our strategic goals?”  If the answer to these questions is “No,” then you</a:t>
            </a:r>
            <a:r>
              <a:rPr lang="en-US" sz="1200" baseline="0" dirty="0"/>
              <a:t> should reconsider the idea or the strategic plan.</a:t>
            </a:r>
            <a:endParaRPr lang="en-US" sz="1200" dirty="0"/>
          </a:p>
          <a:p>
            <a:br>
              <a:rPr lang="en-US" sz="1200" dirty="0"/>
            </a:br>
            <a:br>
              <a:rPr lang="en-US" dirty="0"/>
            </a:b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a:t>
            </a:fld>
            <a:endParaRPr lang="en-US" dirty="0"/>
          </a:p>
        </p:txBody>
      </p:sp>
    </p:spTree>
    <p:extLst>
      <p:ext uri="{BB962C8B-B14F-4D97-AF65-F5344CB8AC3E}">
        <p14:creationId xmlns:p14="http://schemas.microsoft.com/office/powerpoint/2010/main" val="275061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22</a:t>
            </a:fld>
            <a:endParaRPr lang="en-US" dirty="0"/>
          </a:p>
        </p:txBody>
      </p:sp>
    </p:spTree>
    <p:extLst>
      <p:ext uri="{BB962C8B-B14F-4D97-AF65-F5344CB8AC3E}">
        <p14:creationId xmlns:p14="http://schemas.microsoft.com/office/powerpoint/2010/main" val="215771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23</a:t>
            </a:fld>
            <a:endParaRPr lang="en-US" dirty="0"/>
          </a:p>
        </p:txBody>
      </p:sp>
    </p:spTree>
    <p:extLst>
      <p:ext uri="{BB962C8B-B14F-4D97-AF65-F5344CB8AC3E}">
        <p14:creationId xmlns:p14="http://schemas.microsoft.com/office/powerpoint/2010/main" val="1511087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24</a:t>
            </a:fld>
            <a:endParaRPr lang="en-US" dirty="0"/>
          </a:p>
        </p:txBody>
      </p:sp>
    </p:spTree>
    <p:extLst>
      <p:ext uri="{BB962C8B-B14F-4D97-AF65-F5344CB8AC3E}">
        <p14:creationId xmlns:p14="http://schemas.microsoft.com/office/powerpoint/2010/main" val="349796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25</a:t>
            </a:fld>
            <a:endParaRPr lang="en-US" dirty="0"/>
          </a:p>
        </p:txBody>
      </p:sp>
    </p:spTree>
    <p:extLst>
      <p:ext uri="{BB962C8B-B14F-4D97-AF65-F5344CB8AC3E}">
        <p14:creationId xmlns:p14="http://schemas.microsoft.com/office/powerpoint/2010/main" val="3990136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26</a:t>
            </a:fld>
            <a:endParaRPr lang="en-US" dirty="0"/>
          </a:p>
        </p:txBody>
      </p:sp>
    </p:spTree>
    <p:extLst>
      <p:ext uri="{BB962C8B-B14F-4D97-AF65-F5344CB8AC3E}">
        <p14:creationId xmlns:p14="http://schemas.microsoft.com/office/powerpoint/2010/main" val="1381414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27</a:t>
            </a:fld>
            <a:endParaRPr lang="en-US" dirty="0"/>
          </a:p>
        </p:txBody>
      </p:sp>
    </p:spTree>
    <p:extLst>
      <p:ext uri="{BB962C8B-B14F-4D97-AF65-F5344CB8AC3E}">
        <p14:creationId xmlns:p14="http://schemas.microsoft.com/office/powerpoint/2010/main" val="1973286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28</a:t>
            </a:fld>
            <a:endParaRPr lang="en-US" dirty="0"/>
          </a:p>
        </p:txBody>
      </p:sp>
    </p:spTree>
    <p:extLst>
      <p:ext uri="{BB962C8B-B14F-4D97-AF65-F5344CB8AC3E}">
        <p14:creationId xmlns:p14="http://schemas.microsoft.com/office/powerpoint/2010/main" val="151582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30</a:t>
            </a:fld>
            <a:endParaRPr lang="en-US" dirty="0"/>
          </a:p>
        </p:txBody>
      </p:sp>
    </p:spTree>
    <p:extLst>
      <p:ext uri="{BB962C8B-B14F-4D97-AF65-F5344CB8AC3E}">
        <p14:creationId xmlns:p14="http://schemas.microsoft.com/office/powerpoint/2010/main" val="338736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strategic plans are 3-5 years but intended to be on-going and updated yearly.  </a:t>
            </a:r>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4</a:t>
            </a:fld>
            <a:endParaRPr lang="en-US" dirty="0"/>
          </a:p>
        </p:txBody>
      </p:sp>
    </p:spTree>
    <p:extLst>
      <p:ext uri="{BB962C8B-B14F-4D97-AF65-F5344CB8AC3E}">
        <p14:creationId xmlns:p14="http://schemas.microsoft.com/office/powerpoint/2010/main" val="213859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5</a:t>
            </a:fld>
            <a:endParaRPr lang="en-US" dirty="0"/>
          </a:p>
        </p:txBody>
      </p:sp>
    </p:spTree>
    <p:extLst>
      <p:ext uri="{BB962C8B-B14F-4D97-AF65-F5344CB8AC3E}">
        <p14:creationId xmlns:p14="http://schemas.microsoft.com/office/powerpoint/2010/main" val="73485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6</a:t>
            </a:fld>
            <a:endParaRPr lang="en-US" dirty="0"/>
          </a:p>
        </p:txBody>
      </p:sp>
    </p:spTree>
    <p:extLst>
      <p:ext uri="{BB962C8B-B14F-4D97-AF65-F5344CB8AC3E}">
        <p14:creationId xmlns:p14="http://schemas.microsoft.com/office/powerpoint/2010/main" val="362378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7</a:t>
            </a:fld>
            <a:endParaRPr lang="en-US" dirty="0"/>
          </a:p>
        </p:txBody>
      </p:sp>
    </p:spTree>
    <p:extLst>
      <p:ext uri="{BB962C8B-B14F-4D97-AF65-F5344CB8AC3E}">
        <p14:creationId xmlns:p14="http://schemas.microsoft.com/office/powerpoint/2010/main" val="343903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8</a:t>
            </a:fld>
            <a:endParaRPr lang="en-US" dirty="0"/>
          </a:p>
        </p:txBody>
      </p:sp>
    </p:spTree>
    <p:extLst>
      <p:ext uri="{BB962C8B-B14F-4D97-AF65-F5344CB8AC3E}">
        <p14:creationId xmlns:p14="http://schemas.microsoft.com/office/powerpoint/2010/main" val="60248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9</a:t>
            </a:fld>
            <a:endParaRPr lang="en-US" dirty="0"/>
          </a:p>
        </p:txBody>
      </p:sp>
    </p:spTree>
    <p:extLst>
      <p:ext uri="{BB962C8B-B14F-4D97-AF65-F5344CB8AC3E}">
        <p14:creationId xmlns:p14="http://schemas.microsoft.com/office/powerpoint/2010/main" val="59841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081549-DA61-40E9-9A6B-FA99F15C2BBE}" type="slidenum">
              <a:rPr lang="en-US" smtClean="0"/>
              <a:pPr>
                <a:defRPr/>
              </a:pPr>
              <a:t>10</a:t>
            </a:fld>
            <a:endParaRPr lang="en-US" dirty="0"/>
          </a:p>
        </p:txBody>
      </p:sp>
    </p:spTree>
    <p:extLst>
      <p:ext uri="{BB962C8B-B14F-4D97-AF65-F5344CB8AC3E}">
        <p14:creationId xmlns:p14="http://schemas.microsoft.com/office/powerpoint/2010/main" val="80754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653" y="6394227"/>
            <a:ext cx="10075653" cy="457240"/>
          </a:xfrm>
          <a:prstGeom prst="rect">
            <a:avLst/>
          </a:prstGeom>
        </p:spPr>
      </p:pic>
      <p:pic>
        <p:nvPicPr>
          <p:cNvPr id="5" name="Picture 4" descr="WEF logo.gi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200" y="6477000"/>
            <a:ext cx="1524000" cy="315913"/>
          </a:xfrm>
          <a:prstGeom prst="rect">
            <a:avLst/>
          </a:prstGeom>
          <a:noFill/>
          <a:ln w="9525">
            <a:noFill/>
            <a:miter lim="800000"/>
            <a:headEnd/>
            <a:tailEnd/>
          </a:ln>
        </p:spPr>
      </p:pic>
    </p:spTree>
    <p:extLst>
      <p:ext uri="{BB962C8B-B14F-4D97-AF65-F5344CB8AC3E}">
        <p14:creationId xmlns:p14="http://schemas.microsoft.com/office/powerpoint/2010/main" val="318518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5067C-20C2-4123-8E61-A0477FF3A5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3F243-7AD0-4C12-A14F-71DB4C177B6A}" type="slidenum">
              <a:rPr lang="en-US" smtClean="0"/>
              <a:t>‹#›</a:t>
            </a:fld>
            <a:endParaRPr lang="en-US"/>
          </a:p>
        </p:txBody>
      </p:sp>
    </p:spTree>
    <p:extLst>
      <p:ext uri="{BB962C8B-B14F-4D97-AF65-F5344CB8AC3E}">
        <p14:creationId xmlns:p14="http://schemas.microsoft.com/office/powerpoint/2010/main" val="297107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5067C-20C2-4123-8E61-A0477FF3A5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3F243-7AD0-4C12-A14F-71DB4C177B6A}" type="slidenum">
              <a:rPr lang="en-US" smtClean="0"/>
              <a:t>‹#›</a:t>
            </a:fld>
            <a:endParaRPr lang="en-US"/>
          </a:p>
        </p:txBody>
      </p:sp>
    </p:spTree>
    <p:extLst>
      <p:ext uri="{BB962C8B-B14F-4D97-AF65-F5344CB8AC3E}">
        <p14:creationId xmlns:p14="http://schemas.microsoft.com/office/powerpoint/2010/main" val="69784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rtlCol="0">
            <a:normAutofit/>
          </a:bodyPr>
          <a:lstStyle/>
          <a:p>
            <a:r>
              <a:rPr lang="en-US" dirty="0"/>
              <a:t>Click to edit Master title style</a:t>
            </a:r>
          </a:p>
        </p:txBody>
      </p:sp>
      <p:sp>
        <p:nvSpPr>
          <p:cNvPr id="3" name="Text Placeholder 2"/>
          <p:cNvSpPr>
            <a:spLocks noGrp="1"/>
          </p:cNvSpPr>
          <p:nvPr>
            <p:ph idx="1"/>
          </p:nvPr>
        </p:nvSpPr>
        <p:spPr>
          <a:xfrm>
            <a:off x="457200" y="1600202"/>
            <a:ext cx="8229600" cy="38939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865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158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0" y="6070600"/>
            <a:ext cx="9144000" cy="7874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769" y="6330136"/>
            <a:ext cx="1319731" cy="268327"/>
          </a:xfrm>
          <a:prstGeom prst="rect">
            <a:avLst/>
          </a:prstGeom>
        </p:spPr>
      </p:pic>
    </p:spTree>
    <p:extLst>
      <p:ext uri="{BB962C8B-B14F-4D97-AF65-F5344CB8AC3E}">
        <p14:creationId xmlns:p14="http://schemas.microsoft.com/office/powerpoint/2010/main" val="234783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143000"/>
            <a:ext cx="5867400" cy="914400"/>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129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19E789-8827-436D-8D89-928558901FA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76850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9E789-8827-436D-8D89-928558901FA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036558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9E789-8827-436D-8D89-928558901FA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272271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19E789-8827-436D-8D89-928558901FA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249748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636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9E789-8827-436D-8D89-928558901FAB}"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150957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19E789-8827-436D-8D89-928558901FAB}"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342539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9E789-8827-436D-8D89-928558901FAB}"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1651642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9E789-8827-436D-8D89-928558901FA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30887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9E789-8827-436D-8D89-928558901FAB}"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3487229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9E789-8827-436D-8D89-928558901FA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162685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9E789-8827-436D-8D89-928558901FAB}"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F7ABF-A66E-4559-8E1D-B4BC5827A162}" type="slidenum">
              <a:rPr lang="en-US" smtClean="0"/>
              <a:t>‹#›</a:t>
            </a:fld>
            <a:endParaRPr lang="en-US"/>
          </a:p>
        </p:txBody>
      </p:sp>
    </p:spTree>
    <p:extLst>
      <p:ext uri="{BB962C8B-B14F-4D97-AF65-F5344CB8AC3E}">
        <p14:creationId xmlns:p14="http://schemas.microsoft.com/office/powerpoint/2010/main" val="228082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6BEBF7-E09E-4E4C-9B41-8DC3F55F3C09}"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BE3DA0-C502-427F-AF9F-C6433C375BFF}" type="slidenum">
              <a:rPr lang="en-US" altLang="en-US"/>
              <a:pPr/>
              <a:t>‹#›</a:t>
            </a:fld>
            <a:endParaRPr lang="en-US" altLang="en-US"/>
          </a:p>
        </p:txBody>
      </p:sp>
    </p:spTree>
    <p:extLst>
      <p:ext uri="{BB962C8B-B14F-4D97-AF65-F5344CB8AC3E}">
        <p14:creationId xmlns:p14="http://schemas.microsoft.com/office/powerpoint/2010/main" val="212905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A6943E-6D0D-4882-8408-5F526DFBA9CC}"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C82AB4-B154-4597-96EF-6B0182F826B8}" type="slidenum">
              <a:rPr lang="en-US" altLang="en-US"/>
              <a:pPr/>
              <a:t>‹#›</a:t>
            </a:fld>
            <a:endParaRPr lang="en-US" altLang="en-US"/>
          </a:p>
        </p:txBody>
      </p:sp>
    </p:spTree>
    <p:extLst>
      <p:ext uri="{BB962C8B-B14F-4D97-AF65-F5344CB8AC3E}">
        <p14:creationId xmlns:p14="http://schemas.microsoft.com/office/powerpoint/2010/main" val="2448311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New WEF Master 9-1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chemeClr val="accent1">
                    <a:lumMod val="7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solidFill>
                  <a:schemeClr val="accent1">
                    <a:lumMod val="75000"/>
                  </a:schemeClr>
                </a:solidFill>
                <a:latin typeface="Arial Narrow" panose="020B0606020202030204" pitchFamily="34" charset="0"/>
              </a:defRPr>
            </a:lvl1pPr>
            <a:lvl2pPr>
              <a:defRPr sz="2000">
                <a:solidFill>
                  <a:schemeClr val="accent1">
                    <a:lumMod val="75000"/>
                  </a:schemeClr>
                </a:solidFill>
                <a:latin typeface="Arial Narrow" panose="020B0606020202030204" pitchFamily="34" charset="0"/>
              </a:defRPr>
            </a:lvl2pPr>
            <a:lvl3pPr>
              <a:defRPr sz="1800">
                <a:solidFill>
                  <a:schemeClr val="accent1">
                    <a:lumMod val="75000"/>
                  </a:schemeClr>
                </a:solidFill>
                <a:latin typeface="Arial Narrow" panose="020B0606020202030204" pitchFamily="34" charset="0"/>
              </a:defRPr>
            </a:lvl3pPr>
            <a:lvl4pPr>
              <a:defRPr sz="1600">
                <a:solidFill>
                  <a:schemeClr val="accent1">
                    <a:lumMod val="75000"/>
                  </a:schemeClr>
                </a:solidFill>
                <a:latin typeface="Arial Narrow" panose="020B0606020202030204" pitchFamily="34" charset="0"/>
              </a:defRPr>
            </a:lvl4pPr>
            <a:lvl5pPr>
              <a:defRPr sz="1600">
                <a:solidFill>
                  <a:schemeClr val="accent1">
                    <a:lumMod val="7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accent1">
                    <a:lumMod val="7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accent1">
                    <a:lumMod val="75000"/>
                  </a:schemeClr>
                </a:solidFill>
                <a:latin typeface="Arial Narrow" panose="020B0606020202030204" pitchFamily="34" charset="0"/>
              </a:defRPr>
            </a:lvl1pPr>
            <a:lvl2pPr>
              <a:defRPr sz="2000">
                <a:solidFill>
                  <a:schemeClr val="accent1">
                    <a:lumMod val="75000"/>
                  </a:schemeClr>
                </a:solidFill>
                <a:latin typeface="Arial Narrow" panose="020B0606020202030204" pitchFamily="34" charset="0"/>
              </a:defRPr>
            </a:lvl2pPr>
            <a:lvl3pPr>
              <a:defRPr sz="1800">
                <a:solidFill>
                  <a:schemeClr val="accent1">
                    <a:lumMod val="75000"/>
                  </a:schemeClr>
                </a:solidFill>
                <a:latin typeface="Arial Narrow" panose="020B0606020202030204" pitchFamily="34" charset="0"/>
              </a:defRPr>
            </a:lvl3pPr>
            <a:lvl4pPr>
              <a:defRPr sz="1600">
                <a:solidFill>
                  <a:schemeClr val="accent1">
                    <a:lumMod val="75000"/>
                  </a:schemeClr>
                </a:solidFill>
                <a:latin typeface="Arial Narrow" panose="020B0606020202030204" pitchFamily="34" charset="0"/>
              </a:defRPr>
            </a:lvl4pPr>
            <a:lvl5pPr>
              <a:defRPr sz="1600">
                <a:solidFill>
                  <a:schemeClr val="accent1">
                    <a:lumMod val="7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D5166D7-AEF4-4E25-A4FC-C888A76EE9F9}" type="datetime1">
              <a:rPr lang="en-US"/>
              <a:pPr>
                <a:defRPr/>
              </a:pPr>
              <a:t>5/9/2017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C697DFE-3FB2-405B-85B6-1F1D90620830}" type="slidenum">
              <a:rPr lang="en-US" altLang="en-US"/>
              <a:pPr/>
              <a:t>‹#›</a:t>
            </a:fld>
            <a:endParaRPr lang="en-US" altLang="en-US"/>
          </a:p>
        </p:txBody>
      </p:sp>
    </p:spTree>
    <p:extLst>
      <p:ext uri="{BB962C8B-B14F-4D97-AF65-F5344CB8AC3E}">
        <p14:creationId xmlns:p14="http://schemas.microsoft.com/office/powerpoint/2010/main" val="353483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5067C-20C2-4123-8E61-A0477FF3A5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3F243-7AD0-4C12-A14F-71DB4C177B6A}" type="slidenum">
              <a:rPr lang="en-US" smtClean="0"/>
              <a:t>‹#›</a:t>
            </a:fld>
            <a:endParaRPr lang="en-US"/>
          </a:p>
        </p:txBody>
      </p:sp>
    </p:spTree>
    <p:extLst>
      <p:ext uri="{BB962C8B-B14F-4D97-AF65-F5344CB8AC3E}">
        <p14:creationId xmlns:p14="http://schemas.microsoft.com/office/powerpoint/2010/main" val="108152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54F0E7A-AE83-4469-A016-3B74B5A01FCD}" type="datetime1">
              <a:rPr lang="en-US"/>
              <a:pPr>
                <a:defRPr/>
              </a:pPr>
              <a:t>5/9/2017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467C887-5F21-43ED-A271-CA0983E3D859}" type="slidenum">
              <a:rPr lang="en-US" altLang="en-US"/>
              <a:pPr/>
              <a:t>‹#›</a:t>
            </a:fld>
            <a:endParaRPr lang="en-US" altLang="en-US"/>
          </a:p>
        </p:txBody>
      </p:sp>
    </p:spTree>
    <p:extLst>
      <p:ext uri="{BB962C8B-B14F-4D97-AF65-F5344CB8AC3E}">
        <p14:creationId xmlns:p14="http://schemas.microsoft.com/office/powerpoint/2010/main" val="410952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B9F7F5-E21C-49AE-825B-B3D5F3D8F5A3}" type="datetime1">
              <a:rPr lang="en-US"/>
              <a:pPr>
                <a:defRPr/>
              </a:pPr>
              <a:t>5/9/2017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BB0C4C8-0E2F-4F75-8FCD-BE14BB0054DE}" type="slidenum">
              <a:rPr lang="en-US" altLang="en-US"/>
              <a:pPr/>
              <a:t>‹#›</a:t>
            </a:fld>
            <a:endParaRPr lang="en-US" altLang="en-US"/>
          </a:p>
        </p:txBody>
      </p:sp>
    </p:spTree>
    <p:extLst>
      <p:ext uri="{BB962C8B-B14F-4D97-AF65-F5344CB8AC3E}">
        <p14:creationId xmlns:p14="http://schemas.microsoft.com/office/powerpoint/2010/main" val="1448823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11E36C-6879-4EA9-B947-98FA92452E44}"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E4DEB7-18FA-4EF2-B260-71177D5AE8A2}" type="slidenum">
              <a:rPr lang="en-US" altLang="en-US"/>
              <a:pPr/>
              <a:t>‹#›</a:t>
            </a:fld>
            <a:endParaRPr lang="en-US" altLang="en-US"/>
          </a:p>
        </p:txBody>
      </p:sp>
    </p:spTree>
    <p:extLst>
      <p:ext uri="{BB962C8B-B14F-4D97-AF65-F5344CB8AC3E}">
        <p14:creationId xmlns:p14="http://schemas.microsoft.com/office/powerpoint/2010/main" val="2974171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E96975-AE00-4F15-BF6A-F276C91964EB}"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4762A6-679A-46D6-9460-621C9FA84D4B}" type="slidenum">
              <a:rPr lang="en-US" altLang="en-US"/>
              <a:pPr/>
              <a:t>‹#›</a:t>
            </a:fld>
            <a:endParaRPr lang="en-US" altLang="en-US"/>
          </a:p>
        </p:txBody>
      </p:sp>
    </p:spTree>
    <p:extLst>
      <p:ext uri="{BB962C8B-B14F-4D97-AF65-F5344CB8AC3E}">
        <p14:creationId xmlns:p14="http://schemas.microsoft.com/office/powerpoint/2010/main" val="115618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B5787-B711-41C2-8249-434A9478EA32}"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CB6A33-36D1-4A15-9FB8-FC7A62B18BEE}" type="slidenum">
              <a:rPr lang="en-US" altLang="en-US"/>
              <a:pPr/>
              <a:t>‹#›</a:t>
            </a:fld>
            <a:endParaRPr lang="en-US" altLang="en-US"/>
          </a:p>
        </p:txBody>
      </p:sp>
    </p:spTree>
    <p:extLst>
      <p:ext uri="{BB962C8B-B14F-4D97-AF65-F5344CB8AC3E}">
        <p14:creationId xmlns:p14="http://schemas.microsoft.com/office/powerpoint/2010/main" val="2666803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C80625-008C-467B-9CD3-2817E97A1B3F}"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EFC10-C334-471C-801A-F11922D9EE0E}" type="slidenum">
              <a:rPr lang="en-US" altLang="en-US"/>
              <a:pPr/>
              <a:t>‹#›</a:t>
            </a:fld>
            <a:endParaRPr lang="en-US" altLang="en-US"/>
          </a:p>
        </p:txBody>
      </p:sp>
    </p:spTree>
    <p:extLst>
      <p:ext uri="{BB962C8B-B14F-4D97-AF65-F5344CB8AC3E}">
        <p14:creationId xmlns:p14="http://schemas.microsoft.com/office/powerpoint/2010/main" val="861336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rtlCol="0">
            <a:normAutofit/>
          </a:bodyPr>
          <a:lstStyle/>
          <a:p>
            <a:r>
              <a:rPr lang="en-US" dirty="0"/>
              <a:t>Click to edit Master title style</a:t>
            </a:r>
          </a:p>
        </p:txBody>
      </p:sp>
      <p:sp>
        <p:nvSpPr>
          <p:cNvPr id="3" name="Text Placeholder 2"/>
          <p:cNvSpPr>
            <a:spLocks noGrp="1"/>
          </p:cNvSpPr>
          <p:nvPr>
            <p:ph idx="1"/>
          </p:nvPr>
        </p:nvSpPr>
        <p:spPr>
          <a:xfrm>
            <a:off x="457200" y="1600202"/>
            <a:ext cx="8229600" cy="38939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043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780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13181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C7A6AA-39B1-493B-9327-1D7E7028035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15721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68" y="6483882"/>
            <a:ext cx="1524132" cy="310923"/>
          </a:xfrm>
          <a:prstGeom prst="rect">
            <a:avLst/>
          </a:prstGeom>
        </p:spPr>
      </p:pic>
    </p:spTree>
    <p:extLst>
      <p:ext uri="{BB962C8B-B14F-4D97-AF65-F5344CB8AC3E}">
        <p14:creationId xmlns:p14="http://schemas.microsoft.com/office/powerpoint/2010/main" val="828461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7A6AA-39B1-493B-9327-1D7E7028035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855746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7A6AA-39B1-493B-9327-1D7E7028035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1126551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7A6AA-39B1-493B-9327-1D7E7028035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55169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C7A6AA-39B1-493B-9327-1D7E70280353}"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2552122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7A6AA-39B1-493B-9327-1D7E70280353}"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3227793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A6AA-39B1-493B-9327-1D7E70280353}"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461392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7A6AA-39B1-493B-9327-1D7E7028035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432118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7A6AA-39B1-493B-9327-1D7E70280353}"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6567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7A6AA-39B1-493B-9327-1D7E7028035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2910090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C7A6AA-39B1-493B-9327-1D7E70280353}"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594C7-F92D-4871-B86A-0B9CDCEC9F89}" type="slidenum">
              <a:rPr lang="en-US" smtClean="0"/>
              <a:t>‹#›</a:t>
            </a:fld>
            <a:endParaRPr lang="en-US"/>
          </a:p>
        </p:txBody>
      </p:sp>
    </p:spTree>
    <p:extLst>
      <p:ext uri="{BB962C8B-B14F-4D97-AF65-F5344CB8AC3E}">
        <p14:creationId xmlns:p14="http://schemas.microsoft.com/office/powerpoint/2010/main" val="43968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5067C-20C2-4123-8E61-A0477FF3A5A7}"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3F243-7AD0-4C12-A14F-71DB4C177B6A}" type="slidenum">
              <a:rPr lang="en-US" smtClean="0"/>
              <a:t>‹#›</a:t>
            </a:fld>
            <a:endParaRPr lang="en-US"/>
          </a:p>
        </p:txBody>
      </p:sp>
      <p:sp>
        <p:nvSpPr>
          <p:cNvPr id="10" name="Rectangle 9"/>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218" y="6483786"/>
            <a:ext cx="1524132" cy="310923"/>
          </a:xfrm>
          <a:prstGeom prst="rect">
            <a:avLst/>
          </a:prstGeom>
        </p:spPr>
      </p:pic>
    </p:spTree>
    <p:extLst>
      <p:ext uri="{BB962C8B-B14F-4D97-AF65-F5344CB8AC3E}">
        <p14:creationId xmlns:p14="http://schemas.microsoft.com/office/powerpoint/2010/main" val="254652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7E2239-2868-49D7-A2AA-E83847F47313}"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E493DF-6694-434E-B8CD-1E158AAECBAF}" type="slidenum">
              <a:rPr lang="en-US" altLang="en-US"/>
              <a:pPr/>
              <a:t>‹#›</a:t>
            </a:fld>
            <a:endParaRPr lang="en-US" altLang="en-US"/>
          </a:p>
        </p:txBody>
      </p:sp>
    </p:spTree>
    <p:extLst>
      <p:ext uri="{BB962C8B-B14F-4D97-AF65-F5344CB8AC3E}">
        <p14:creationId xmlns:p14="http://schemas.microsoft.com/office/powerpoint/2010/main" val="3063016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E40716-4157-47EE-AC58-560F9F989792}"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EA09F5-BBAA-4E7B-96D9-D076C26A5789}" type="slidenum">
              <a:rPr lang="en-US" altLang="en-US"/>
              <a:pPr/>
              <a:t>‹#›</a:t>
            </a:fld>
            <a:endParaRPr lang="en-US" altLang="en-US"/>
          </a:p>
        </p:txBody>
      </p:sp>
    </p:spTree>
    <p:extLst>
      <p:ext uri="{BB962C8B-B14F-4D97-AF65-F5344CB8AC3E}">
        <p14:creationId xmlns:p14="http://schemas.microsoft.com/office/powerpoint/2010/main" val="151591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9D32F6-624A-4333-BEB6-44007B4B7CE7}"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C984E-4705-4C9F-A4FC-511A732D92BF}" type="slidenum">
              <a:rPr lang="en-US" altLang="en-US"/>
              <a:pPr/>
              <a:t>‹#›</a:t>
            </a:fld>
            <a:endParaRPr lang="en-US" altLang="en-US"/>
          </a:p>
        </p:txBody>
      </p:sp>
    </p:spTree>
    <p:extLst>
      <p:ext uri="{BB962C8B-B14F-4D97-AF65-F5344CB8AC3E}">
        <p14:creationId xmlns:p14="http://schemas.microsoft.com/office/powerpoint/2010/main" val="4236749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3F9D2B0-819F-48D4-BDC6-6EE1362BC01A}"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F8F380-02CC-46C9-B576-89790F45C812}" type="slidenum">
              <a:rPr lang="en-US" altLang="en-US"/>
              <a:pPr/>
              <a:t>‹#›</a:t>
            </a:fld>
            <a:endParaRPr lang="en-US" altLang="en-US"/>
          </a:p>
        </p:txBody>
      </p:sp>
    </p:spTree>
    <p:extLst>
      <p:ext uri="{BB962C8B-B14F-4D97-AF65-F5344CB8AC3E}">
        <p14:creationId xmlns:p14="http://schemas.microsoft.com/office/powerpoint/2010/main" val="980156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40C374-1D7C-4429-B672-7314B66FF384}" type="datetime1">
              <a:rPr lang="en-US"/>
              <a:pPr>
                <a:defRPr/>
              </a:pPr>
              <a:t>5/9/2017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8EF0204-8B83-40A8-93BC-73C26958EEB5}" type="slidenum">
              <a:rPr lang="en-US" altLang="en-US"/>
              <a:pPr/>
              <a:t>‹#›</a:t>
            </a:fld>
            <a:endParaRPr lang="en-US" altLang="en-US"/>
          </a:p>
        </p:txBody>
      </p:sp>
    </p:spTree>
    <p:extLst>
      <p:ext uri="{BB962C8B-B14F-4D97-AF65-F5344CB8AC3E}">
        <p14:creationId xmlns:p14="http://schemas.microsoft.com/office/powerpoint/2010/main" val="3129173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B24F9A-A62E-4DFA-809B-65CAFB2A377A}" type="datetime1">
              <a:rPr lang="en-US"/>
              <a:pPr>
                <a:defRPr/>
              </a:pPr>
              <a:t>5/9/2017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BEFEA99-BB66-44A4-8AE6-5690423CC113}" type="slidenum">
              <a:rPr lang="en-US" altLang="en-US"/>
              <a:pPr/>
              <a:t>‹#›</a:t>
            </a:fld>
            <a:endParaRPr lang="en-US" altLang="en-US"/>
          </a:p>
        </p:txBody>
      </p:sp>
    </p:spTree>
    <p:extLst>
      <p:ext uri="{BB962C8B-B14F-4D97-AF65-F5344CB8AC3E}">
        <p14:creationId xmlns:p14="http://schemas.microsoft.com/office/powerpoint/2010/main" val="2267746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9E14FB-2179-4967-B5DE-C7384B1B038D}" type="datetime1">
              <a:rPr lang="en-US"/>
              <a:pPr>
                <a:defRPr/>
              </a:pPr>
              <a:t>5/9/2017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34DA52-CD47-48A7-ACC5-C489365FBA6A}" type="slidenum">
              <a:rPr lang="en-US" altLang="en-US"/>
              <a:pPr/>
              <a:t>‹#›</a:t>
            </a:fld>
            <a:endParaRPr lang="en-US" altLang="en-US"/>
          </a:p>
        </p:txBody>
      </p:sp>
    </p:spTree>
    <p:extLst>
      <p:ext uri="{BB962C8B-B14F-4D97-AF65-F5344CB8AC3E}">
        <p14:creationId xmlns:p14="http://schemas.microsoft.com/office/powerpoint/2010/main" val="1472407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EE691-BAB9-49F8-80C8-ADB8EF81D495}"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35769F-24B1-43BD-A3BE-2CA4B21AF2B3}" type="slidenum">
              <a:rPr lang="en-US" altLang="en-US"/>
              <a:pPr/>
              <a:t>‹#›</a:t>
            </a:fld>
            <a:endParaRPr lang="en-US" altLang="en-US"/>
          </a:p>
        </p:txBody>
      </p:sp>
    </p:spTree>
    <p:extLst>
      <p:ext uri="{BB962C8B-B14F-4D97-AF65-F5344CB8AC3E}">
        <p14:creationId xmlns:p14="http://schemas.microsoft.com/office/powerpoint/2010/main" val="2537177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3D6D5F-4198-44A1-A9DC-9AB454A27ECF}"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A87714-141C-4A8D-A3A1-34E10B22C824}" type="slidenum">
              <a:rPr lang="en-US" altLang="en-US"/>
              <a:pPr/>
              <a:t>‹#›</a:t>
            </a:fld>
            <a:endParaRPr lang="en-US" altLang="en-US"/>
          </a:p>
        </p:txBody>
      </p:sp>
    </p:spTree>
    <p:extLst>
      <p:ext uri="{BB962C8B-B14F-4D97-AF65-F5344CB8AC3E}">
        <p14:creationId xmlns:p14="http://schemas.microsoft.com/office/powerpoint/2010/main" val="4103192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9FDE05-C3CF-4A7C-A672-44E01C140433}"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E54EAA-6FC2-4533-BC56-7ABE9437F077}" type="slidenum">
              <a:rPr lang="en-US" altLang="en-US"/>
              <a:pPr/>
              <a:t>‹#›</a:t>
            </a:fld>
            <a:endParaRPr lang="en-US" altLang="en-US"/>
          </a:p>
        </p:txBody>
      </p:sp>
    </p:spTree>
    <p:extLst>
      <p:ext uri="{BB962C8B-B14F-4D97-AF65-F5344CB8AC3E}">
        <p14:creationId xmlns:p14="http://schemas.microsoft.com/office/powerpoint/2010/main" val="178690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95067C-20C2-4123-8E61-A0477FF3A5A7}"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3F243-7AD0-4C12-A14F-71DB4C177B6A}" type="slidenum">
              <a:rPr lang="en-US" smtClean="0"/>
              <a:t>‹#›</a:t>
            </a:fld>
            <a:endParaRPr lang="en-US"/>
          </a:p>
        </p:txBody>
      </p:sp>
      <p:sp>
        <p:nvSpPr>
          <p:cNvPr id="6" name="Rectangle 5"/>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218" y="6464946"/>
            <a:ext cx="1524132" cy="310923"/>
          </a:xfrm>
          <a:prstGeom prst="rect">
            <a:avLst/>
          </a:prstGeom>
        </p:spPr>
      </p:pic>
    </p:spTree>
    <p:extLst>
      <p:ext uri="{BB962C8B-B14F-4D97-AF65-F5344CB8AC3E}">
        <p14:creationId xmlns:p14="http://schemas.microsoft.com/office/powerpoint/2010/main" val="4172121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p:nvSpPr>
        <p:spPr>
          <a:xfrm>
            <a:off x="0" y="6400800"/>
            <a:ext cx="9144000"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4" descr="WEF logo.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6477000"/>
            <a:ext cx="1524000" cy="315913"/>
          </a:xfrm>
          <a:prstGeom prst="rect">
            <a:avLst/>
          </a:prstGeom>
          <a:noFill/>
          <a:ln w="9525">
            <a:noFill/>
            <a:miter lim="800000"/>
            <a:headEnd/>
            <a:tailEnd/>
          </a:ln>
        </p:spPr>
      </p:pic>
      <p:sp>
        <p:nvSpPr>
          <p:cNvPr id="5" name="Text Placeholder 4"/>
          <p:cNvSpPr>
            <a:spLocks noGrp="1"/>
          </p:cNvSpPr>
          <p:nvPr>
            <p:ph type="body" sz="quarter" idx="10"/>
          </p:nvPr>
        </p:nvSpPr>
        <p:spPr>
          <a:xfrm>
            <a:off x="914400" y="1143000"/>
            <a:ext cx="5867400" cy="914400"/>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3958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555ABC-4DCE-41E6-87F9-BA9A56D5FB7E}"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21AC35-C253-4D09-BA1E-81102D01BBBD}" type="slidenum">
              <a:rPr lang="en-US" altLang="en-US"/>
              <a:pPr/>
              <a:t>‹#›</a:t>
            </a:fld>
            <a:endParaRPr lang="en-US" altLang="en-US"/>
          </a:p>
        </p:txBody>
      </p:sp>
    </p:spTree>
    <p:extLst>
      <p:ext uri="{BB962C8B-B14F-4D97-AF65-F5344CB8AC3E}">
        <p14:creationId xmlns:p14="http://schemas.microsoft.com/office/powerpoint/2010/main" val="3252472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8D0C2D8-C2DB-4D6C-A9D9-6A72F260E8CF}"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E6FAD6-9D66-451C-BD86-DCB64F9279DA}" type="slidenum">
              <a:rPr lang="en-US" altLang="en-US"/>
              <a:pPr/>
              <a:t>‹#›</a:t>
            </a:fld>
            <a:endParaRPr lang="en-US" altLang="en-US"/>
          </a:p>
        </p:txBody>
      </p:sp>
    </p:spTree>
    <p:extLst>
      <p:ext uri="{BB962C8B-B14F-4D97-AF65-F5344CB8AC3E}">
        <p14:creationId xmlns:p14="http://schemas.microsoft.com/office/powerpoint/2010/main" val="4234242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C1978A-667F-4615-A99A-9D856EB2B782}"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DD4B0B-15DB-4D43-9381-8DE1141B6FB1}" type="slidenum">
              <a:rPr lang="en-US" altLang="en-US"/>
              <a:pPr/>
              <a:t>‹#›</a:t>
            </a:fld>
            <a:endParaRPr lang="en-US" altLang="en-US"/>
          </a:p>
        </p:txBody>
      </p:sp>
    </p:spTree>
    <p:extLst>
      <p:ext uri="{BB962C8B-B14F-4D97-AF65-F5344CB8AC3E}">
        <p14:creationId xmlns:p14="http://schemas.microsoft.com/office/powerpoint/2010/main" val="4079042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78C5EC3-E37E-4967-98AA-1ECE4AE33BE7}"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457CAF-1A15-4881-AB65-562B9A538E71}" type="slidenum">
              <a:rPr lang="en-US" altLang="en-US"/>
              <a:pPr/>
              <a:t>‹#›</a:t>
            </a:fld>
            <a:endParaRPr lang="en-US" altLang="en-US"/>
          </a:p>
        </p:txBody>
      </p:sp>
    </p:spTree>
    <p:extLst>
      <p:ext uri="{BB962C8B-B14F-4D97-AF65-F5344CB8AC3E}">
        <p14:creationId xmlns:p14="http://schemas.microsoft.com/office/powerpoint/2010/main" val="937211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619FB17-CC2E-4412-89AC-ABE7BB2F474B}"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65B85E-61AD-4CCF-B2F3-2E6660C07A65}" type="slidenum">
              <a:rPr lang="en-US" altLang="en-US"/>
              <a:pPr/>
              <a:t>‹#›</a:t>
            </a:fld>
            <a:endParaRPr lang="en-US" altLang="en-US"/>
          </a:p>
        </p:txBody>
      </p:sp>
    </p:spTree>
    <p:extLst>
      <p:ext uri="{BB962C8B-B14F-4D97-AF65-F5344CB8AC3E}">
        <p14:creationId xmlns:p14="http://schemas.microsoft.com/office/powerpoint/2010/main" val="4268938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DD5C38B-11FF-4F2D-B355-A796693AB5B4}" type="datetime1">
              <a:rPr lang="en-US"/>
              <a:pPr>
                <a:defRPr/>
              </a:pPr>
              <a:t>5/9/2017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41A763-EF2D-4BAB-BDF4-2D931BF1679A}" type="slidenum">
              <a:rPr lang="en-US" altLang="en-US"/>
              <a:pPr/>
              <a:t>‹#›</a:t>
            </a:fld>
            <a:endParaRPr lang="en-US" altLang="en-US"/>
          </a:p>
        </p:txBody>
      </p:sp>
    </p:spTree>
    <p:extLst>
      <p:ext uri="{BB962C8B-B14F-4D97-AF65-F5344CB8AC3E}">
        <p14:creationId xmlns:p14="http://schemas.microsoft.com/office/powerpoint/2010/main" val="217294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021621-9B12-4DC9-99F5-F111CB573F4D}" type="datetime1">
              <a:rPr lang="en-US"/>
              <a:pPr>
                <a:defRPr/>
              </a:pPr>
              <a:t>5/9/2017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DB06AE5-422F-458E-8700-15A0B3CF6AC9}" type="slidenum">
              <a:rPr lang="en-US" altLang="en-US"/>
              <a:pPr/>
              <a:t>‹#›</a:t>
            </a:fld>
            <a:endParaRPr lang="en-US" altLang="en-US"/>
          </a:p>
        </p:txBody>
      </p:sp>
    </p:spTree>
    <p:extLst>
      <p:ext uri="{BB962C8B-B14F-4D97-AF65-F5344CB8AC3E}">
        <p14:creationId xmlns:p14="http://schemas.microsoft.com/office/powerpoint/2010/main" val="3502598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29712A-A72A-4253-97A8-CCB5107DF2DC}" type="datetime1">
              <a:rPr lang="en-US"/>
              <a:pPr>
                <a:defRPr/>
              </a:pPr>
              <a:t>5/9/2017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BE28FC5-988A-4983-B4EA-8BDC05330426}" type="slidenum">
              <a:rPr lang="en-US" altLang="en-US"/>
              <a:pPr/>
              <a:t>‹#›</a:t>
            </a:fld>
            <a:endParaRPr lang="en-US" altLang="en-US"/>
          </a:p>
        </p:txBody>
      </p:sp>
    </p:spTree>
    <p:extLst>
      <p:ext uri="{BB962C8B-B14F-4D97-AF65-F5344CB8AC3E}">
        <p14:creationId xmlns:p14="http://schemas.microsoft.com/office/powerpoint/2010/main" val="1689784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A74B59-6A6F-4CA6-970B-6635F0B56D2C}"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ED3413-DE9E-4F55-9FBD-5A3C82696A4A}" type="slidenum">
              <a:rPr lang="en-US" altLang="en-US"/>
              <a:pPr/>
              <a:t>‹#›</a:t>
            </a:fld>
            <a:endParaRPr lang="en-US" altLang="en-US"/>
          </a:p>
        </p:txBody>
      </p:sp>
    </p:spTree>
    <p:extLst>
      <p:ext uri="{BB962C8B-B14F-4D97-AF65-F5344CB8AC3E}">
        <p14:creationId xmlns:p14="http://schemas.microsoft.com/office/powerpoint/2010/main" val="375554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5067C-20C2-4123-8E61-A0477FF3A5A7}"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3F243-7AD0-4C12-A14F-71DB4C177B6A}" type="slidenum">
              <a:rPr lang="en-US" smtClean="0"/>
              <a:t>‹#›</a:t>
            </a:fld>
            <a:endParaRPr lang="en-US"/>
          </a:p>
        </p:txBody>
      </p:sp>
      <p:sp>
        <p:nvSpPr>
          <p:cNvPr id="5" name="Rectangle 4"/>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57" y="6483786"/>
            <a:ext cx="1524132" cy="310923"/>
          </a:xfrm>
          <a:prstGeom prst="rect">
            <a:avLst/>
          </a:prstGeom>
        </p:spPr>
      </p:pic>
    </p:spTree>
    <p:extLst>
      <p:ext uri="{BB962C8B-B14F-4D97-AF65-F5344CB8AC3E}">
        <p14:creationId xmlns:p14="http://schemas.microsoft.com/office/powerpoint/2010/main" val="22076643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4C90E7-08D6-4322-B62D-985F5FCC5EC7}" type="datetime1">
              <a:rPr lang="en-US"/>
              <a:pPr>
                <a:defRPr/>
              </a:pPr>
              <a:t>5/9/2017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56D25E-7C6A-45D9-BFE9-FCB4667F0DDF}" type="slidenum">
              <a:rPr lang="en-US" altLang="en-US"/>
              <a:pPr/>
              <a:t>‹#›</a:t>
            </a:fld>
            <a:endParaRPr lang="en-US" altLang="en-US"/>
          </a:p>
        </p:txBody>
      </p:sp>
    </p:spTree>
    <p:extLst>
      <p:ext uri="{BB962C8B-B14F-4D97-AF65-F5344CB8AC3E}">
        <p14:creationId xmlns:p14="http://schemas.microsoft.com/office/powerpoint/2010/main" val="1912389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E12007-8C42-4F7A-B2CE-728100F86663}"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33CB55-3A82-4456-A32F-FFE00FDC1F6A}" type="slidenum">
              <a:rPr lang="en-US" altLang="en-US"/>
              <a:pPr/>
              <a:t>‹#›</a:t>
            </a:fld>
            <a:endParaRPr lang="en-US" altLang="en-US"/>
          </a:p>
        </p:txBody>
      </p:sp>
    </p:spTree>
    <p:extLst>
      <p:ext uri="{BB962C8B-B14F-4D97-AF65-F5344CB8AC3E}">
        <p14:creationId xmlns:p14="http://schemas.microsoft.com/office/powerpoint/2010/main" val="1299597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5F559E-9E8F-42FC-8534-0802B2375495}" type="datetime1">
              <a:rPr lang="en-US"/>
              <a:pPr>
                <a:defRPr/>
              </a:pPr>
              <a:t>5/9/2017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873FF2-03AF-450E-932D-5DC1188680B7}" type="slidenum">
              <a:rPr lang="en-US" altLang="en-US"/>
              <a:pPr/>
              <a:t>‹#›</a:t>
            </a:fld>
            <a:endParaRPr lang="en-US" altLang="en-US"/>
          </a:p>
        </p:txBody>
      </p:sp>
    </p:spTree>
    <p:extLst>
      <p:ext uri="{BB962C8B-B14F-4D97-AF65-F5344CB8AC3E}">
        <p14:creationId xmlns:p14="http://schemas.microsoft.com/office/powerpoint/2010/main" val="91882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95067C-20C2-4123-8E61-A0477FF3A5A7}"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3F243-7AD0-4C12-A14F-71DB4C177B6A}" type="slidenum">
              <a:rPr lang="en-US" smtClean="0"/>
              <a:t>‹#›</a:t>
            </a:fld>
            <a:endParaRPr lang="en-US"/>
          </a:p>
        </p:txBody>
      </p:sp>
      <p:sp>
        <p:nvSpPr>
          <p:cNvPr id="8" name="Rectangle 7"/>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28483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95067C-20C2-4123-8E61-A0477FF3A5A7}"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3F243-7AD0-4C12-A14F-71DB4C177B6A}" type="slidenum">
              <a:rPr lang="en-US" smtClean="0"/>
              <a:t>‹#›</a:t>
            </a:fld>
            <a:endParaRPr lang="en-US"/>
          </a:p>
        </p:txBody>
      </p:sp>
    </p:spTree>
    <p:extLst>
      <p:ext uri="{BB962C8B-B14F-4D97-AF65-F5344CB8AC3E}">
        <p14:creationId xmlns:p14="http://schemas.microsoft.com/office/powerpoint/2010/main" val="365747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5067C-20C2-4123-8E61-A0477FF3A5A7}" type="datetimeFigureOut">
              <a:rPr lang="en-US" smtClean="0"/>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3F243-7AD0-4C12-A14F-71DB4C177B6A}" type="slidenum">
              <a:rPr lang="en-US" smtClean="0"/>
              <a:t>‹#›</a:t>
            </a:fld>
            <a:endParaRPr lang="en-US"/>
          </a:p>
        </p:txBody>
      </p:sp>
    </p:spTree>
    <p:extLst>
      <p:ext uri="{BB962C8B-B14F-4D97-AF65-F5344CB8AC3E}">
        <p14:creationId xmlns:p14="http://schemas.microsoft.com/office/powerpoint/2010/main" val="134777703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836" r:id="rId12"/>
    <p:sldLayoutId id="2147483839" r:id="rId13"/>
    <p:sldLayoutId id="21474838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576FD5-30D6-44EE-AE83-4598587EDA2E}" type="datetime1">
              <a:rPr lang="en-US">
                <a:solidFill>
                  <a:prstClr val="black">
                    <a:tint val="75000"/>
                  </a:prstClr>
                </a:solidFill>
              </a:rPr>
              <a:pPr>
                <a:defRPr/>
              </a:pPr>
              <a:t>5/9/2017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C566117-3CF2-4640-A2CD-34C150898DC7}" type="slidenum">
              <a:rPr lang="en-US" altLang="en-US"/>
              <a:pPr/>
              <a:t>‹#›</a:t>
            </a:fld>
            <a:endParaRPr lang="en-US" altLang="en-US"/>
          </a:p>
        </p:txBody>
      </p:sp>
      <p:sp>
        <p:nvSpPr>
          <p:cNvPr id="7" name="Rectangle 6"/>
          <p:cNvSpPr/>
          <p:nvPr userDrawn="1"/>
        </p:nvSpPr>
        <p:spPr>
          <a:xfrm>
            <a:off x="-854015" y="6410744"/>
            <a:ext cx="9998015" cy="457200"/>
          </a:xfrm>
          <a:prstGeom prst="rect">
            <a:avLst/>
          </a:prstGeom>
          <a:gradFill>
            <a:gsLst>
              <a:gs pos="19000">
                <a:srgbClr val="03D4A8">
                  <a:alpha val="0"/>
                </a:srgbClr>
              </a:gs>
              <a:gs pos="25000">
                <a:srgbClr val="21D6E0"/>
              </a:gs>
              <a:gs pos="75000">
                <a:srgbClr val="0087E6"/>
              </a:gs>
              <a:gs pos="100000">
                <a:srgbClr val="005CBF"/>
              </a:gs>
            </a:gsLst>
            <a:lin ang="2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657474365"/>
      </p:ext>
    </p:extLst>
  </p:cSld>
  <p:clrMap bg1="lt1" tx1="dk1" bg2="lt2" tx2="dk2" accent1="accent1" accent2="accent2" accent3="accent3" accent4="accent4" accent5="accent5" accent6="accent6" hlink="hlink" folHlink="folHlink"/>
  <p:sldLayoutIdLst>
    <p:sldLayoutId id="2147483835" r:id="rId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9E789-8827-436D-8D89-928558901FAB}" type="datetimeFigureOut">
              <a:rPr lang="en-US" smtClean="0"/>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F7ABF-A66E-4559-8E1D-B4BC5827A162}" type="slidenum">
              <a:rPr lang="en-US" smtClean="0"/>
              <a:t>‹#›</a:t>
            </a:fld>
            <a:endParaRPr lang="en-US"/>
          </a:p>
        </p:txBody>
      </p:sp>
    </p:spTree>
    <p:extLst>
      <p:ext uri="{BB962C8B-B14F-4D97-AF65-F5344CB8AC3E}">
        <p14:creationId xmlns:p14="http://schemas.microsoft.com/office/powerpoint/2010/main" val="36870297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3829559-E297-4357-9AFE-62DB6F7676B4}" type="datetime1">
              <a:rPr lang="en-US"/>
              <a:pPr>
                <a:defRPr/>
              </a:pPr>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8530A64-FD76-4D1A-848D-274B5004386B}" type="slidenum">
              <a:rPr lang="en-US" altLang="en-US"/>
              <a:pPr/>
              <a:t>‹#›</a:t>
            </a:fld>
            <a:endParaRPr lang="en-US" altLang="en-US"/>
          </a:p>
        </p:txBody>
      </p:sp>
    </p:spTree>
    <p:extLst>
      <p:ext uri="{BB962C8B-B14F-4D97-AF65-F5344CB8AC3E}">
        <p14:creationId xmlns:p14="http://schemas.microsoft.com/office/powerpoint/2010/main" val="29433404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3" r:id="rId10"/>
    <p:sldLayoutId id="2147483785" r:id="rId11"/>
    <p:sldLayoutId id="214748375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7A6AA-39B1-493B-9327-1D7E70280353}" type="datetimeFigureOut">
              <a:rPr lang="en-US" smtClean="0"/>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594C7-F92D-4871-B86A-0B9CDCEC9F89}" type="slidenum">
              <a:rPr lang="en-US" smtClean="0"/>
              <a:t>‹#›</a:t>
            </a:fld>
            <a:endParaRPr lang="en-US"/>
          </a:p>
        </p:txBody>
      </p:sp>
    </p:spTree>
    <p:extLst>
      <p:ext uri="{BB962C8B-B14F-4D97-AF65-F5344CB8AC3E}">
        <p14:creationId xmlns:p14="http://schemas.microsoft.com/office/powerpoint/2010/main" val="52364351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576FD5-30D6-44EE-AE83-4598587EDA2E}" type="datetime1">
              <a:rPr lang="en-US"/>
              <a:pPr>
                <a:defRPr/>
              </a:pPr>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C566117-3CF2-4640-A2CD-34C150898DC7}" type="slidenum">
              <a:rPr lang="en-US" altLang="en-US"/>
              <a:pPr/>
              <a:t>‹#›</a:t>
            </a:fld>
            <a:endParaRPr lang="en-US" altLang="en-US"/>
          </a:p>
        </p:txBody>
      </p:sp>
    </p:spTree>
    <p:extLst>
      <p:ext uri="{BB962C8B-B14F-4D97-AF65-F5344CB8AC3E}">
        <p14:creationId xmlns:p14="http://schemas.microsoft.com/office/powerpoint/2010/main" val="9329743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825" r:id="rId11"/>
    <p:sldLayoutId id="2147483797" r:id="rId12"/>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10CD81-8B73-4E39-9059-3051E1B53B42}" type="datetime1">
              <a:rPr lang="en-US"/>
              <a:pPr>
                <a:defRPr/>
              </a:pPr>
              <a:t>5/9/2017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562E08-38EC-4748-9E52-0BEA8A7127BB}" type="slidenum">
              <a:rPr lang="en-US" altLang="en-US"/>
              <a:pPr/>
              <a:t>‹#›</a:t>
            </a:fld>
            <a:endParaRPr lang="en-US" altLang="en-US"/>
          </a:p>
        </p:txBody>
      </p:sp>
    </p:spTree>
    <p:extLst>
      <p:ext uri="{BB962C8B-B14F-4D97-AF65-F5344CB8AC3E}">
        <p14:creationId xmlns:p14="http://schemas.microsoft.com/office/powerpoint/2010/main" val="39083788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3" name="Content Placeholder 2"/>
          <p:cNvSpPr>
            <a:spLocks noGrp="1"/>
          </p:cNvSpPr>
          <p:nvPr>
            <p:ph type="subTitle" idx="1"/>
          </p:nvPr>
        </p:nvSpPr>
        <p:spPr>
          <a:xfrm>
            <a:off x="0" y="2354299"/>
            <a:ext cx="9144000" cy="1655762"/>
          </a:xfrm>
        </p:spPr>
        <p:txBody>
          <a:bodyPr>
            <a:normAutofit fontScale="25000" lnSpcReduction="20000"/>
          </a:bodyPr>
          <a:lstStyle/>
          <a:p>
            <a:pPr marL="0" indent="0" algn="ctr">
              <a:buNone/>
            </a:pPr>
            <a:r>
              <a:rPr lang="en-US" sz="14400" b="1" dirty="0">
                <a:solidFill>
                  <a:srgbClr val="0070C0"/>
                </a:solidFill>
              </a:rPr>
              <a:t>WEF Member Associations</a:t>
            </a:r>
          </a:p>
          <a:p>
            <a:pPr marL="0" indent="0" algn="ctr">
              <a:buNone/>
            </a:pPr>
            <a:r>
              <a:rPr lang="en-US" sz="14400" dirty="0">
                <a:solidFill>
                  <a:srgbClr val="0070C0"/>
                </a:solidFill>
              </a:rPr>
              <a:t>Strategic Planning &amp; Goal Setting</a:t>
            </a:r>
          </a:p>
          <a:p>
            <a:pPr marL="0" indent="0" algn="ctr">
              <a:buNone/>
            </a:pPr>
            <a:r>
              <a:rPr lang="en-US" sz="14400" dirty="0">
                <a:solidFill>
                  <a:srgbClr val="0070C0"/>
                </a:solidFill>
              </a:rPr>
              <a:t>Do-it-Yourself Template </a:t>
            </a:r>
            <a:endParaRPr lang="en-US" sz="8000" dirty="0">
              <a:solidFill>
                <a:srgbClr val="0070C0"/>
              </a:solidFill>
            </a:endParaRPr>
          </a:p>
          <a:p>
            <a:pPr>
              <a:lnSpc>
                <a:spcPct val="120000"/>
              </a:lnSpc>
              <a:spcBef>
                <a:spcPts val="600"/>
              </a:spcBef>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ctr">
              <a:lnSpc>
                <a:spcPct val="120000"/>
              </a:lnSpc>
              <a:spcBef>
                <a:spcPts val="600"/>
              </a:spcBef>
              <a:buNone/>
            </a:pPr>
            <a:endParaRPr lang="en-US" sz="8000" dirty="0">
              <a:solidFill>
                <a:schemeClr val="accent1">
                  <a:lumMod val="50000"/>
                </a:schemeClr>
              </a:solidFill>
            </a:endParaRPr>
          </a:p>
          <a:p>
            <a:pPr marL="0" indent="0" algn="r">
              <a:lnSpc>
                <a:spcPct val="120000"/>
              </a:lnSpc>
              <a:spcBef>
                <a:spcPts val="0"/>
              </a:spcBef>
              <a:buNone/>
            </a:pPr>
            <a:endParaRPr lang="en-US" sz="7200" i="1" dirty="0">
              <a:solidFill>
                <a:schemeClr val="accent1">
                  <a:lumMod val="50000"/>
                </a:schemeClr>
              </a:solidFill>
            </a:endParaRPr>
          </a:p>
          <a:p>
            <a:pPr marL="0" indent="0" algn="ctr">
              <a:buNone/>
            </a:pPr>
            <a:endParaRPr lang="en-US" sz="2800" dirty="0"/>
          </a:p>
        </p:txBody>
      </p:sp>
      <p:sp>
        <p:nvSpPr>
          <p:cNvPr id="4" name="TextBox 3"/>
          <p:cNvSpPr txBox="1"/>
          <p:nvPr/>
        </p:nvSpPr>
        <p:spPr>
          <a:xfrm>
            <a:off x="4509247" y="5764283"/>
            <a:ext cx="4541306" cy="935641"/>
          </a:xfrm>
          <a:prstGeom prst="rect">
            <a:avLst/>
          </a:prstGeom>
          <a:noFill/>
        </p:spPr>
        <p:txBody>
          <a:bodyPr wrap="square" rtlCol="0">
            <a:spAutoFit/>
          </a:bodyPr>
          <a:lstStyle/>
          <a:p>
            <a:pPr marL="0" indent="0" algn="r">
              <a:lnSpc>
                <a:spcPct val="120000"/>
              </a:lnSpc>
              <a:spcBef>
                <a:spcPts val="0"/>
              </a:spcBef>
              <a:buNone/>
            </a:pPr>
            <a:r>
              <a:rPr lang="en-US" sz="1200" i="1" dirty="0">
                <a:solidFill>
                  <a:srgbClr val="0070C0"/>
                </a:solidFill>
              </a:rPr>
              <a:t>Courtesy of Water Environment Federation</a:t>
            </a:r>
          </a:p>
          <a:p>
            <a:pPr marL="0" indent="0" algn="r">
              <a:lnSpc>
                <a:spcPct val="120000"/>
              </a:lnSpc>
              <a:spcBef>
                <a:spcPts val="0"/>
              </a:spcBef>
              <a:buNone/>
            </a:pPr>
            <a:r>
              <a:rPr lang="en-US" sz="1200" i="1" dirty="0">
                <a:solidFill>
                  <a:srgbClr val="0070C0"/>
                </a:solidFill>
              </a:rPr>
              <a:t>by Linda Kelly</a:t>
            </a:r>
          </a:p>
          <a:p>
            <a:pPr marL="0" indent="0" algn="ctr">
              <a:buNone/>
            </a:pPr>
            <a:endParaRPr lang="en-US" sz="800" dirty="0"/>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2531" y="504397"/>
            <a:ext cx="4787369" cy="96700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7804" y="3905538"/>
            <a:ext cx="2640571" cy="2112457"/>
          </a:xfrm>
          <a:prstGeom prst="rect">
            <a:avLst/>
          </a:prstGeom>
        </p:spPr>
      </p:pic>
    </p:spTree>
    <p:extLst>
      <p:ext uri="{BB962C8B-B14F-4D97-AF65-F5344CB8AC3E}">
        <p14:creationId xmlns:p14="http://schemas.microsoft.com/office/powerpoint/2010/main" val="181285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27"/>
          <p:cNvSpPr/>
          <p:nvPr/>
        </p:nvSpPr>
        <p:spPr bwMode="auto">
          <a:xfrm rot="16200000">
            <a:off x="2582248" y="2970882"/>
            <a:ext cx="4932536" cy="1151771"/>
          </a:xfrm>
          <a:prstGeom prst="triangle">
            <a:avLst>
              <a:gd name="adj" fmla="val 39640"/>
            </a:avLst>
          </a:prstGeom>
          <a:gradFill flip="none" rotWithShape="1">
            <a:gsLst>
              <a:gs pos="0">
                <a:srgbClr val="00B050"/>
              </a:gs>
              <a:gs pos="100000">
                <a:schemeClr val="bg1"/>
              </a:gs>
              <a:gs pos="100000">
                <a:schemeClr val="bg1">
                  <a:lumMod val="23000"/>
                  <a:lumOff val="77000"/>
                </a:schemeClr>
              </a:gs>
            </a:gsLst>
            <a:lin ang="27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GE Inspira" pitchFamily="34" charset="0"/>
            </a:endParaRPr>
          </a:p>
        </p:txBody>
      </p:sp>
      <p:sp>
        <p:nvSpPr>
          <p:cNvPr id="2" name="Title 1"/>
          <p:cNvSpPr>
            <a:spLocks noGrp="1"/>
          </p:cNvSpPr>
          <p:nvPr>
            <p:ph type="title" idx="4294967295"/>
          </p:nvPr>
        </p:nvSpPr>
        <p:spPr>
          <a:xfrm>
            <a:off x="5832475" y="2931171"/>
            <a:ext cx="1939925" cy="1325562"/>
          </a:xfrm>
        </p:spPr>
        <p:txBody>
          <a:bodyPr>
            <a:normAutofit fontScale="90000"/>
          </a:bodyPr>
          <a:lstStyle/>
          <a:p>
            <a:r>
              <a:rPr lang="en-US" sz="3600" b="1" dirty="0">
                <a:solidFill>
                  <a:schemeClr val="accent1">
                    <a:lumMod val="50000"/>
                  </a:schemeClr>
                </a:solidFill>
              </a:rPr>
              <a:t>How it fits together</a:t>
            </a:r>
          </a:p>
        </p:txBody>
      </p:sp>
      <p:sp>
        <p:nvSpPr>
          <p:cNvPr id="4" name="Rounded Rectangle 3"/>
          <p:cNvSpPr/>
          <p:nvPr/>
        </p:nvSpPr>
        <p:spPr bwMode="auto">
          <a:xfrm>
            <a:off x="2724478" y="4511323"/>
            <a:ext cx="1406893" cy="654518"/>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50000"/>
                  </a:schemeClr>
                </a:solidFill>
                <a:effectLst/>
                <a:latin typeface="GE Inspira" pitchFamily="34" charset="0"/>
              </a:rPr>
              <a:t>Objectives</a:t>
            </a:r>
          </a:p>
        </p:txBody>
      </p:sp>
      <p:sp>
        <p:nvSpPr>
          <p:cNvPr id="5" name="Rounded Rectangle 4"/>
          <p:cNvSpPr/>
          <p:nvPr/>
        </p:nvSpPr>
        <p:spPr bwMode="auto">
          <a:xfrm>
            <a:off x="2688432" y="2733407"/>
            <a:ext cx="1406893" cy="654518"/>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50000"/>
                  </a:schemeClr>
                </a:solidFill>
                <a:effectLst/>
                <a:latin typeface="GE Inspira" pitchFamily="34" charset="0"/>
              </a:rPr>
              <a:t>Values</a:t>
            </a:r>
          </a:p>
        </p:txBody>
      </p:sp>
      <p:sp>
        <p:nvSpPr>
          <p:cNvPr id="8" name="Rounded Rectangle 7"/>
          <p:cNvSpPr/>
          <p:nvPr/>
        </p:nvSpPr>
        <p:spPr bwMode="auto">
          <a:xfrm>
            <a:off x="2724478" y="3644953"/>
            <a:ext cx="1406893" cy="654518"/>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accent1">
                    <a:lumMod val="50000"/>
                  </a:schemeClr>
                </a:solidFill>
                <a:latin typeface="GE Inspira" pitchFamily="34" charset="0"/>
              </a:rPr>
              <a:t>Goals</a:t>
            </a:r>
            <a:endParaRPr kumimoji="0" lang="en-US" sz="1800" b="0" i="0" u="none" strike="noStrike" cap="none" normalizeH="0" baseline="0" dirty="0">
              <a:ln>
                <a:noFill/>
              </a:ln>
              <a:solidFill>
                <a:schemeClr val="accent1">
                  <a:lumMod val="50000"/>
                </a:schemeClr>
              </a:solidFill>
              <a:effectLst/>
              <a:latin typeface="GE Inspira" pitchFamily="34" charset="0"/>
            </a:endParaRPr>
          </a:p>
        </p:txBody>
      </p:sp>
      <p:sp>
        <p:nvSpPr>
          <p:cNvPr id="9" name="Rounded Rectangle 8"/>
          <p:cNvSpPr/>
          <p:nvPr/>
        </p:nvSpPr>
        <p:spPr bwMode="auto">
          <a:xfrm>
            <a:off x="2688432" y="5436569"/>
            <a:ext cx="1406893" cy="654518"/>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a:solidFill>
                  <a:schemeClr val="accent1">
                    <a:lumMod val="50000"/>
                  </a:schemeClr>
                </a:solidFill>
                <a:latin typeface="GE Inspira" pitchFamily="34" charset="0"/>
              </a:rPr>
              <a:t>Measures</a:t>
            </a:r>
            <a:endParaRPr lang="en-US" sz="1800" dirty="0">
              <a:solidFill>
                <a:schemeClr val="accent1">
                  <a:lumMod val="50000"/>
                </a:schemeClr>
              </a:solidFill>
              <a:latin typeface="GE Inspira" pitchFamily="34" charset="0"/>
            </a:endParaRPr>
          </a:p>
        </p:txBody>
      </p:sp>
      <p:sp>
        <p:nvSpPr>
          <p:cNvPr id="11" name="TextBox 10"/>
          <p:cNvSpPr txBox="1"/>
          <p:nvPr/>
        </p:nvSpPr>
        <p:spPr>
          <a:xfrm>
            <a:off x="1263730" y="4440678"/>
            <a:ext cx="1306717" cy="923330"/>
          </a:xfrm>
          <a:prstGeom prst="rect">
            <a:avLst/>
          </a:prstGeom>
          <a:noFill/>
        </p:spPr>
        <p:txBody>
          <a:bodyPr wrap="square" rtlCol="0">
            <a:spAutoFit/>
          </a:bodyPr>
          <a:lstStyle/>
          <a:p>
            <a:pPr algn="r"/>
            <a:r>
              <a:rPr lang="en-US" sz="1800" dirty="0">
                <a:solidFill>
                  <a:schemeClr val="accent1">
                    <a:lumMod val="50000"/>
                  </a:schemeClr>
                </a:solidFill>
              </a:rPr>
              <a:t>How/when we will do them</a:t>
            </a:r>
          </a:p>
        </p:txBody>
      </p:sp>
      <p:sp>
        <p:nvSpPr>
          <p:cNvPr id="12" name="TextBox 11"/>
          <p:cNvSpPr txBox="1"/>
          <p:nvPr/>
        </p:nvSpPr>
        <p:spPr>
          <a:xfrm>
            <a:off x="0" y="2710857"/>
            <a:ext cx="2570449" cy="646331"/>
          </a:xfrm>
          <a:prstGeom prst="rect">
            <a:avLst/>
          </a:prstGeom>
          <a:noFill/>
        </p:spPr>
        <p:txBody>
          <a:bodyPr wrap="square" rtlCol="0">
            <a:spAutoFit/>
          </a:bodyPr>
          <a:lstStyle/>
          <a:p>
            <a:pPr algn="r"/>
            <a:r>
              <a:rPr lang="en-US" sz="1800" dirty="0">
                <a:solidFill>
                  <a:schemeClr val="accent1">
                    <a:lumMod val="50000"/>
                  </a:schemeClr>
                </a:solidFill>
              </a:rPr>
              <a:t>What we believe</a:t>
            </a:r>
          </a:p>
          <a:p>
            <a:pPr algn="r"/>
            <a:r>
              <a:rPr lang="en-US" sz="1800" dirty="0">
                <a:solidFill>
                  <a:schemeClr val="accent1">
                    <a:lumMod val="50000"/>
                  </a:schemeClr>
                </a:solidFill>
              </a:rPr>
              <a:t>Standards of conduct</a:t>
            </a:r>
          </a:p>
        </p:txBody>
      </p:sp>
      <p:sp>
        <p:nvSpPr>
          <p:cNvPr id="15" name="TextBox 14"/>
          <p:cNvSpPr txBox="1"/>
          <p:nvPr/>
        </p:nvSpPr>
        <p:spPr>
          <a:xfrm>
            <a:off x="887153" y="3681498"/>
            <a:ext cx="1646766" cy="646331"/>
          </a:xfrm>
          <a:prstGeom prst="rect">
            <a:avLst/>
          </a:prstGeom>
          <a:noFill/>
        </p:spPr>
        <p:txBody>
          <a:bodyPr wrap="square" rtlCol="0">
            <a:spAutoFit/>
          </a:bodyPr>
          <a:lstStyle/>
          <a:p>
            <a:pPr algn="r"/>
            <a:r>
              <a:rPr lang="en-US" sz="1800" dirty="0">
                <a:solidFill>
                  <a:schemeClr val="accent1">
                    <a:lumMod val="50000"/>
                  </a:schemeClr>
                </a:solidFill>
              </a:rPr>
              <a:t>Things we must do</a:t>
            </a:r>
          </a:p>
        </p:txBody>
      </p:sp>
      <p:sp>
        <p:nvSpPr>
          <p:cNvPr id="16" name="TextBox 15"/>
          <p:cNvSpPr txBox="1"/>
          <p:nvPr/>
        </p:nvSpPr>
        <p:spPr>
          <a:xfrm>
            <a:off x="850625" y="5465254"/>
            <a:ext cx="1719823" cy="646331"/>
          </a:xfrm>
          <a:prstGeom prst="rect">
            <a:avLst/>
          </a:prstGeom>
          <a:noFill/>
        </p:spPr>
        <p:txBody>
          <a:bodyPr wrap="square" rtlCol="0">
            <a:spAutoFit/>
          </a:bodyPr>
          <a:lstStyle/>
          <a:p>
            <a:pPr algn="r"/>
            <a:r>
              <a:rPr lang="en-US" sz="1800" dirty="0">
                <a:solidFill>
                  <a:schemeClr val="accent1">
                    <a:lumMod val="50000"/>
                  </a:schemeClr>
                </a:solidFill>
              </a:rPr>
              <a:t>Monitoring success</a:t>
            </a:r>
          </a:p>
        </p:txBody>
      </p:sp>
      <p:sp>
        <p:nvSpPr>
          <p:cNvPr id="17" name="Rounded Rectangle 16"/>
          <p:cNvSpPr/>
          <p:nvPr/>
        </p:nvSpPr>
        <p:spPr bwMode="auto">
          <a:xfrm>
            <a:off x="2688432" y="1809970"/>
            <a:ext cx="1406893" cy="654518"/>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50000"/>
                  </a:schemeClr>
                </a:solidFill>
                <a:effectLst/>
                <a:latin typeface="GE Inspira" pitchFamily="34" charset="0"/>
              </a:rPr>
              <a:t>Mission</a:t>
            </a:r>
          </a:p>
        </p:txBody>
      </p:sp>
      <p:sp>
        <p:nvSpPr>
          <p:cNvPr id="18" name="TextBox 17"/>
          <p:cNvSpPr txBox="1"/>
          <p:nvPr/>
        </p:nvSpPr>
        <p:spPr>
          <a:xfrm>
            <a:off x="1227202" y="1781343"/>
            <a:ext cx="1306717" cy="646331"/>
          </a:xfrm>
          <a:prstGeom prst="rect">
            <a:avLst/>
          </a:prstGeom>
          <a:noFill/>
        </p:spPr>
        <p:txBody>
          <a:bodyPr wrap="square" rtlCol="0">
            <a:spAutoFit/>
          </a:bodyPr>
          <a:lstStyle/>
          <a:p>
            <a:pPr algn="r"/>
            <a:r>
              <a:rPr lang="en-US" sz="1800" dirty="0">
                <a:solidFill>
                  <a:schemeClr val="accent1">
                    <a:lumMod val="50000"/>
                  </a:schemeClr>
                </a:solidFill>
              </a:rPr>
              <a:t>Why we exist</a:t>
            </a:r>
          </a:p>
        </p:txBody>
      </p:sp>
      <p:sp>
        <p:nvSpPr>
          <p:cNvPr id="19" name="Rounded Rectangle 18"/>
          <p:cNvSpPr/>
          <p:nvPr/>
        </p:nvSpPr>
        <p:spPr bwMode="auto">
          <a:xfrm>
            <a:off x="2686319" y="970920"/>
            <a:ext cx="1406893" cy="654518"/>
          </a:xfrm>
          <a:prstGeom prst="roundRect">
            <a:avLst/>
          </a:prstGeom>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1">
                    <a:lumMod val="50000"/>
                  </a:schemeClr>
                </a:solidFill>
                <a:effectLst/>
                <a:latin typeface="GE Inspira" pitchFamily="34" charset="0"/>
              </a:rPr>
              <a:t>Vision</a:t>
            </a:r>
          </a:p>
        </p:txBody>
      </p:sp>
      <p:sp>
        <p:nvSpPr>
          <p:cNvPr id="20" name="TextBox 19"/>
          <p:cNvSpPr txBox="1"/>
          <p:nvPr/>
        </p:nvSpPr>
        <p:spPr>
          <a:xfrm>
            <a:off x="525335" y="942293"/>
            <a:ext cx="2006471" cy="646331"/>
          </a:xfrm>
          <a:prstGeom prst="rect">
            <a:avLst/>
          </a:prstGeom>
          <a:noFill/>
        </p:spPr>
        <p:txBody>
          <a:bodyPr wrap="square" rtlCol="0">
            <a:spAutoFit/>
          </a:bodyPr>
          <a:lstStyle/>
          <a:p>
            <a:pPr algn="r"/>
            <a:r>
              <a:rPr lang="en-US" sz="1800" dirty="0">
                <a:solidFill>
                  <a:schemeClr val="accent1">
                    <a:lumMod val="50000"/>
                  </a:schemeClr>
                </a:solidFill>
              </a:rPr>
              <a:t>Where we need to be in the future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604" y="49791"/>
            <a:ext cx="2576769" cy="2061415"/>
          </a:xfrm>
          <a:prstGeom prst="rect">
            <a:avLst/>
          </a:prstGeom>
        </p:spPr>
      </p:pic>
    </p:spTree>
    <p:extLst>
      <p:ext uri="{BB962C8B-B14F-4D97-AF65-F5344CB8AC3E}">
        <p14:creationId xmlns:p14="http://schemas.microsoft.com/office/powerpoint/2010/main" val="99646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249959" y="45426"/>
            <a:ext cx="7886700" cy="7683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4000" b="1" dirty="0">
                <a:solidFill>
                  <a:schemeClr val="accent1">
                    <a:lumMod val="75000"/>
                  </a:schemeClr>
                </a:solidFill>
              </a:rPr>
              <a:t>WEF’s Strategic Plan </a:t>
            </a:r>
            <a:r>
              <a:rPr lang="en-US" sz="2800" b="1" dirty="0">
                <a:solidFill>
                  <a:schemeClr val="accent1">
                    <a:lumMod val="75000"/>
                  </a:schemeClr>
                </a:solidFill>
              </a:rPr>
              <a:t>(as example)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72292"/>
            <a:ext cx="4403292" cy="588570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9597" y="972291"/>
            <a:ext cx="4448683" cy="5885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060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0646" y="293077"/>
            <a:ext cx="8229600" cy="830262"/>
          </a:xfrm>
          <a:prstGeom prst="rect">
            <a:avLst/>
          </a:prstGeom>
        </p:spPr>
        <p:txBody>
          <a:bodyPr/>
          <a:lstStyle/>
          <a:p>
            <a:pPr>
              <a:defRPr/>
            </a:pPr>
            <a:endParaRPr lang="en-US" sz="4000" b="1" dirty="0">
              <a:solidFill>
                <a:schemeClr val="tx2"/>
              </a:solidFill>
              <a:latin typeface="+mj-lt"/>
              <a:cs typeface="Helvetica"/>
            </a:endParaRPr>
          </a:p>
        </p:txBody>
      </p:sp>
      <p:sp>
        <p:nvSpPr>
          <p:cNvPr id="6" name="Title 5"/>
          <p:cNvSpPr>
            <a:spLocks noGrp="1"/>
          </p:cNvSpPr>
          <p:nvPr>
            <p:ph type="title"/>
          </p:nvPr>
        </p:nvSpPr>
        <p:spPr>
          <a:xfrm>
            <a:off x="249959" y="45426"/>
            <a:ext cx="7886700" cy="1325563"/>
          </a:xfrm>
        </p:spPr>
        <p:txBody>
          <a:bodyPr>
            <a:normAutofit/>
          </a:bodyPr>
          <a:lstStyle/>
          <a:p>
            <a:r>
              <a:rPr lang="en-US" sz="4000" b="1" dirty="0">
                <a:solidFill>
                  <a:schemeClr val="accent1">
                    <a:lumMod val="75000"/>
                  </a:schemeClr>
                </a:solidFill>
              </a:rPr>
              <a:t>Our Starting Point - Values</a:t>
            </a:r>
          </a:p>
        </p:txBody>
      </p:sp>
      <p:sp>
        <p:nvSpPr>
          <p:cNvPr id="7" name="Content Placeholder 6"/>
          <p:cNvSpPr>
            <a:spLocks noGrp="1"/>
          </p:cNvSpPr>
          <p:nvPr>
            <p:ph sz="half" idx="1"/>
          </p:nvPr>
        </p:nvSpPr>
        <p:spPr>
          <a:xfrm>
            <a:off x="480645" y="1012825"/>
            <a:ext cx="8460287" cy="5603635"/>
          </a:xfrm>
        </p:spPr>
        <p:txBody>
          <a:bodyPr>
            <a:normAutofit/>
          </a:bodyPr>
          <a:lstStyle/>
          <a:p>
            <a:pPr marL="0" indent="0">
              <a:lnSpc>
                <a:spcPct val="120000"/>
              </a:lnSpc>
              <a:buNone/>
            </a:pPr>
            <a:r>
              <a:rPr lang="en-US" u="sng" dirty="0">
                <a:solidFill>
                  <a:schemeClr val="accent1">
                    <a:lumMod val="75000"/>
                  </a:schemeClr>
                </a:solidFill>
              </a:rPr>
              <a:t>Values Brainstorming</a:t>
            </a:r>
            <a:r>
              <a:rPr lang="en-US" dirty="0">
                <a:solidFill>
                  <a:schemeClr val="accent1">
                    <a:lumMod val="75000"/>
                  </a:schemeClr>
                </a:solidFill>
              </a:rPr>
              <a:t> </a:t>
            </a:r>
            <a:r>
              <a:rPr lang="en-US" sz="1800" dirty="0">
                <a:solidFill>
                  <a:schemeClr val="accent1">
                    <a:lumMod val="75000"/>
                  </a:schemeClr>
                </a:solidFill>
              </a:rPr>
              <a:t>(What we believe; standards of conduct)</a:t>
            </a:r>
          </a:p>
          <a:p>
            <a:pPr marL="0" indent="0">
              <a:lnSpc>
                <a:spcPct val="120000"/>
              </a:lnSpc>
              <a:buNone/>
            </a:pPr>
            <a:endParaRPr lang="en-US" sz="1800" dirty="0">
              <a:solidFill>
                <a:schemeClr val="accent1">
                  <a:lumMod val="75000"/>
                </a:schemeClr>
              </a:solidFill>
            </a:endParaRPr>
          </a:p>
        </p:txBody>
      </p:sp>
    </p:spTree>
    <p:extLst>
      <p:ext uri="{BB962C8B-B14F-4D97-AF65-F5344CB8AC3E}">
        <p14:creationId xmlns:p14="http://schemas.microsoft.com/office/powerpoint/2010/main" val="41831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0646" y="293077"/>
            <a:ext cx="8229600" cy="830262"/>
          </a:xfrm>
          <a:prstGeom prst="rect">
            <a:avLst/>
          </a:prstGeom>
        </p:spPr>
        <p:txBody>
          <a:bodyPr/>
          <a:lstStyle/>
          <a:p>
            <a:pPr>
              <a:defRPr/>
            </a:pPr>
            <a:endParaRPr lang="en-US" sz="4000" b="1" dirty="0">
              <a:solidFill>
                <a:schemeClr val="tx2"/>
              </a:solidFill>
              <a:latin typeface="+mj-lt"/>
              <a:cs typeface="Helvetica"/>
            </a:endParaRPr>
          </a:p>
        </p:txBody>
      </p:sp>
      <p:sp>
        <p:nvSpPr>
          <p:cNvPr id="6" name="Title 5"/>
          <p:cNvSpPr>
            <a:spLocks noGrp="1"/>
          </p:cNvSpPr>
          <p:nvPr>
            <p:ph type="title"/>
          </p:nvPr>
        </p:nvSpPr>
        <p:spPr>
          <a:xfrm>
            <a:off x="249959" y="45427"/>
            <a:ext cx="7886700" cy="730088"/>
          </a:xfrm>
        </p:spPr>
        <p:txBody>
          <a:bodyPr>
            <a:normAutofit fontScale="90000"/>
          </a:bodyPr>
          <a:lstStyle/>
          <a:p>
            <a:br>
              <a:rPr lang="en-US" sz="4000" b="1" dirty="0">
                <a:solidFill>
                  <a:schemeClr val="accent1">
                    <a:lumMod val="75000"/>
                  </a:schemeClr>
                </a:solidFill>
              </a:rPr>
            </a:br>
            <a:br>
              <a:rPr lang="en-US" sz="4000" b="1" dirty="0">
                <a:solidFill>
                  <a:schemeClr val="accent1">
                    <a:lumMod val="75000"/>
                  </a:schemeClr>
                </a:solidFill>
              </a:rPr>
            </a:br>
            <a:r>
              <a:rPr lang="en-US" sz="3600" u="sng" dirty="0">
                <a:solidFill>
                  <a:schemeClr val="accent1">
                    <a:lumMod val="75000"/>
                  </a:schemeClr>
                </a:solidFill>
              </a:rPr>
              <a:t>Values Example</a:t>
            </a:r>
            <a:br>
              <a:rPr lang="en-US" sz="3600" dirty="0">
                <a:solidFill>
                  <a:schemeClr val="accent1">
                    <a:lumMod val="75000"/>
                  </a:schemeClr>
                </a:solidFill>
              </a:rPr>
            </a:br>
            <a:r>
              <a:rPr lang="en-US" sz="2700" dirty="0">
                <a:solidFill>
                  <a:schemeClr val="accent1">
                    <a:lumMod val="75000"/>
                  </a:schemeClr>
                </a:solidFill>
                <a:latin typeface="Calibri Light" panose="020F0302020204030204"/>
              </a:rPr>
              <a:t>(Example courtesy of Rocky Mountain WEA)</a:t>
            </a:r>
            <a:br>
              <a:rPr lang="en-US" sz="1100" dirty="0">
                <a:solidFill>
                  <a:schemeClr val="accent1">
                    <a:lumMod val="50000"/>
                  </a:schemeClr>
                </a:solidFill>
              </a:rPr>
            </a:br>
            <a:endParaRPr lang="en-US" sz="4000" b="1" dirty="0">
              <a:solidFill>
                <a:schemeClr val="accent1">
                  <a:lumMod val="50000"/>
                </a:schemeClr>
              </a:solidFill>
            </a:endParaRPr>
          </a:p>
        </p:txBody>
      </p:sp>
      <p:grpSp>
        <p:nvGrpSpPr>
          <p:cNvPr id="5" name="Group 4"/>
          <p:cNvGrpSpPr/>
          <p:nvPr/>
        </p:nvGrpSpPr>
        <p:grpSpPr>
          <a:xfrm>
            <a:off x="0" y="3510390"/>
            <a:ext cx="9144000" cy="2817743"/>
            <a:chOff x="0" y="1956021"/>
            <a:chExt cx="12192000" cy="3756991"/>
          </a:xfrm>
        </p:grpSpPr>
        <p:sp>
          <p:nvSpPr>
            <p:cNvPr id="8" name="Freeform 7"/>
            <p:cNvSpPr/>
            <p:nvPr/>
          </p:nvSpPr>
          <p:spPr>
            <a:xfrm>
              <a:off x="0" y="1956021"/>
              <a:ext cx="12192000" cy="3756991"/>
            </a:xfrm>
            <a:custGeom>
              <a:avLst/>
              <a:gdLst>
                <a:gd name="connsiteX0" fmla="*/ 23854 w 11616856"/>
                <a:gd name="connsiteY0" fmla="*/ 2647784 h 3331596"/>
                <a:gd name="connsiteX1" fmla="*/ 270345 w 11616856"/>
                <a:gd name="connsiteY1" fmla="*/ 2544417 h 3331596"/>
                <a:gd name="connsiteX2" fmla="*/ 437322 w 11616856"/>
                <a:gd name="connsiteY2" fmla="*/ 2480807 h 3331596"/>
                <a:gd name="connsiteX3" fmla="*/ 683813 w 11616856"/>
                <a:gd name="connsiteY3" fmla="*/ 2170706 h 3331596"/>
                <a:gd name="connsiteX4" fmla="*/ 858741 w 11616856"/>
                <a:gd name="connsiteY4" fmla="*/ 1924215 h 3331596"/>
                <a:gd name="connsiteX5" fmla="*/ 946206 w 11616856"/>
                <a:gd name="connsiteY5" fmla="*/ 1876508 h 3331596"/>
                <a:gd name="connsiteX6" fmla="*/ 993913 w 11616856"/>
                <a:gd name="connsiteY6" fmla="*/ 1812897 h 3331596"/>
                <a:gd name="connsiteX7" fmla="*/ 1081378 w 11616856"/>
                <a:gd name="connsiteY7" fmla="*/ 1717481 h 3331596"/>
                <a:gd name="connsiteX8" fmla="*/ 1176793 w 11616856"/>
                <a:gd name="connsiteY8" fmla="*/ 1606163 h 3331596"/>
                <a:gd name="connsiteX9" fmla="*/ 1240404 w 11616856"/>
                <a:gd name="connsiteY9" fmla="*/ 1566407 h 3331596"/>
                <a:gd name="connsiteX10" fmla="*/ 1359673 w 11616856"/>
                <a:gd name="connsiteY10" fmla="*/ 1574358 h 3331596"/>
                <a:gd name="connsiteX11" fmla="*/ 1415333 w 11616856"/>
                <a:gd name="connsiteY11" fmla="*/ 1455088 h 3331596"/>
                <a:gd name="connsiteX12" fmla="*/ 1455089 w 11616856"/>
                <a:gd name="connsiteY12" fmla="*/ 1399429 h 3331596"/>
                <a:gd name="connsiteX13" fmla="*/ 1518699 w 11616856"/>
                <a:gd name="connsiteY13" fmla="*/ 1383527 h 3331596"/>
                <a:gd name="connsiteX14" fmla="*/ 1582310 w 11616856"/>
                <a:gd name="connsiteY14" fmla="*/ 1359673 h 3331596"/>
                <a:gd name="connsiteX15" fmla="*/ 1725433 w 11616856"/>
                <a:gd name="connsiteY15" fmla="*/ 1311965 h 3331596"/>
                <a:gd name="connsiteX16" fmla="*/ 1844703 w 11616856"/>
                <a:gd name="connsiteY16" fmla="*/ 1311965 h 3331596"/>
                <a:gd name="connsiteX17" fmla="*/ 1908313 w 11616856"/>
                <a:gd name="connsiteY17" fmla="*/ 1304014 h 3331596"/>
                <a:gd name="connsiteX18" fmla="*/ 2003729 w 11616856"/>
                <a:gd name="connsiteY18" fmla="*/ 1272208 h 3331596"/>
                <a:gd name="connsiteX19" fmla="*/ 2027583 w 11616856"/>
                <a:gd name="connsiteY19" fmla="*/ 1264257 h 3331596"/>
                <a:gd name="connsiteX20" fmla="*/ 2027583 w 11616856"/>
                <a:gd name="connsiteY20" fmla="*/ 1216549 h 3331596"/>
                <a:gd name="connsiteX21" fmla="*/ 2091193 w 11616856"/>
                <a:gd name="connsiteY21" fmla="*/ 1160890 h 3331596"/>
                <a:gd name="connsiteX22" fmla="*/ 2289976 w 11616856"/>
                <a:gd name="connsiteY22" fmla="*/ 1224501 h 3331596"/>
                <a:gd name="connsiteX23" fmla="*/ 2401294 w 11616856"/>
                <a:gd name="connsiteY23" fmla="*/ 1351721 h 3331596"/>
                <a:gd name="connsiteX24" fmla="*/ 2496710 w 11616856"/>
                <a:gd name="connsiteY24" fmla="*/ 1439186 h 3331596"/>
                <a:gd name="connsiteX25" fmla="*/ 2576223 w 11616856"/>
                <a:gd name="connsiteY25" fmla="*/ 1494845 h 3331596"/>
                <a:gd name="connsiteX26" fmla="*/ 2584174 w 11616856"/>
                <a:gd name="connsiteY26" fmla="*/ 1494845 h 3331596"/>
                <a:gd name="connsiteX27" fmla="*/ 2600077 w 11616856"/>
                <a:gd name="connsiteY27" fmla="*/ 1502796 h 3331596"/>
                <a:gd name="connsiteX28" fmla="*/ 2671639 w 11616856"/>
                <a:gd name="connsiteY28" fmla="*/ 1526650 h 3331596"/>
                <a:gd name="connsiteX29" fmla="*/ 2719346 w 11616856"/>
                <a:gd name="connsiteY29" fmla="*/ 1550504 h 3331596"/>
                <a:gd name="connsiteX30" fmla="*/ 2798859 w 11616856"/>
                <a:gd name="connsiteY30" fmla="*/ 1614114 h 3331596"/>
                <a:gd name="connsiteX31" fmla="*/ 2870421 w 11616856"/>
                <a:gd name="connsiteY31" fmla="*/ 1685676 h 3331596"/>
                <a:gd name="connsiteX32" fmla="*/ 2957886 w 11616856"/>
                <a:gd name="connsiteY32" fmla="*/ 1717481 h 3331596"/>
                <a:gd name="connsiteX33" fmla="*/ 3013545 w 11616856"/>
                <a:gd name="connsiteY33" fmla="*/ 1677725 h 3331596"/>
                <a:gd name="connsiteX34" fmla="*/ 3132814 w 11616856"/>
                <a:gd name="connsiteY34" fmla="*/ 1447137 h 3331596"/>
                <a:gd name="connsiteX35" fmla="*/ 3267986 w 11616856"/>
                <a:gd name="connsiteY35" fmla="*/ 1248354 h 3331596"/>
                <a:gd name="connsiteX36" fmla="*/ 3538331 w 11616856"/>
                <a:gd name="connsiteY36" fmla="*/ 1176793 h 3331596"/>
                <a:gd name="connsiteX37" fmla="*/ 3808675 w 11616856"/>
                <a:gd name="connsiteY37" fmla="*/ 1160890 h 3331596"/>
                <a:gd name="connsiteX38" fmla="*/ 4031312 w 11616856"/>
                <a:gd name="connsiteY38" fmla="*/ 1192695 h 3331596"/>
                <a:gd name="connsiteX39" fmla="*/ 4317559 w 11616856"/>
                <a:gd name="connsiteY39" fmla="*/ 1121134 h 3331596"/>
                <a:gd name="connsiteX40" fmla="*/ 5486400 w 11616856"/>
                <a:gd name="connsiteY40" fmla="*/ 596348 h 3331596"/>
                <a:gd name="connsiteX41" fmla="*/ 5621573 w 11616856"/>
                <a:gd name="connsiteY41" fmla="*/ 532737 h 3331596"/>
                <a:gd name="connsiteX42" fmla="*/ 5740842 w 11616856"/>
                <a:gd name="connsiteY42" fmla="*/ 508883 h 3331596"/>
                <a:gd name="connsiteX43" fmla="*/ 5883966 w 11616856"/>
                <a:gd name="connsiteY43" fmla="*/ 500932 h 3331596"/>
                <a:gd name="connsiteX44" fmla="*/ 6122505 w 11616856"/>
                <a:gd name="connsiteY44" fmla="*/ 548640 h 3331596"/>
                <a:gd name="connsiteX45" fmla="*/ 6249726 w 11616856"/>
                <a:gd name="connsiteY45" fmla="*/ 675861 h 3331596"/>
                <a:gd name="connsiteX46" fmla="*/ 6575729 w 11616856"/>
                <a:gd name="connsiteY46" fmla="*/ 667909 h 3331596"/>
                <a:gd name="connsiteX47" fmla="*/ 6893781 w 11616856"/>
                <a:gd name="connsiteY47" fmla="*/ 667909 h 3331596"/>
                <a:gd name="connsiteX48" fmla="*/ 7172077 w 11616856"/>
                <a:gd name="connsiteY48" fmla="*/ 723568 h 3331596"/>
                <a:gd name="connsiteX49" fmla="*/ 7243639 w 11616856"/>
                <a:gd name="connsiteY49" fmla="*/ 739471 h 3331596"/>
                <a:gd name="connsiteX50" fmla="*/ 7513983 w 11616856"/>
                <a:gd name="connsiteY50" fmla="*/ 866692 h 3331596"/>
                <a:gd name="connsiteX51" fmla="*/ 7665058 w 11616856"/>
                <a:gd name="connsiteY51" fmla="*/ 882594 h 3331596"/>
                <a:gd name="connsiteX52" fmla="*/ 7895646 w 11616856"/>
                <a:gd name="connsiteY52" fmla="*/ 1033669 h 3331596"/>
                <a:gd name="connsiteX53" fmla="*/ 8126233 w 11616856"/>
                <a:gd name="connsiteY53" fmla="*/ 930302 h 3331596"/>
                <a:gd name="connsiteX54" fmla="*/ 8229600 w 11616856"/>
                <a:gd name="connsiteY54" fmla="*/ 898497 h 3331596"/>
                <a:gd name="connsiteX55" fmla="*/ 8364773 w 11616856"/>
                <a:gd name="connsiteY55" fmla="*/ 739471 h 3331596"/>
                <a:gd name="connsiteX56" fmla="*/ 8460188 w 11616856"/>
                <a:gd name="connsiteY56" fmla="*/ 667909 h 3331596"/>
                <a:gd name="connsiteX57" fmla="*/ 8674873 w 11616856"/>
                <a:gd name="connsiteY57" fmla="*/ 461175 h 3331596"/>
                <a:gd name="connsiteX58" fmla="*/ 8770289 w 11616856"/>
                <a:gd name="connsiteY58" fmla="*/ 365760 h 3331596"/>
                <a:gd name="connsiteX59" fmla="*/ 9024731 w 11616856"/>
                <a:gd name="connsiteY59" fmla="*/ 47708 h 3331596"/>
                <a:gd name="connsiteX60" fmla="*/ 9199659 w 11616856"/>
                <a:gd name="connsiteY60" fmla="*/ 0 h 3331596"/>
                <a:gd name="connsiteX61" fmla="*/ 9366637 w 11616856"/>
                <a:gd name="connsiteY61" fmla="*/ 95415 h 3331596"/>
                <a:gd name="connsiteX62" fmla="*/ 9438199 w 11616856"/>
                <a:gd name="connsiteY62" fmla="*/ 166977 h 3331596"/>
                <a:gd name="connsiteX63" fmla="*/ 9875520 w 11616856"/>
                <a:gd name="connsiteY63" fmla="*/ 349857 h 3331596"/>
                <a:gd name="connsiteX64" fmla="*/ 10098157 w 11616856"/>
                <a:gd name="connsiteY64" fmla="*/ 572494 h 3331596"/>
                <a:gd name="connsiteX65" fmla="*/ 10137913 w 11616856"/>
                <a:gd name="connsiteY65" fmla="*/ 628153 h 3331596"/>
                <a:gd name="connsiteX66" fmla="*/ 10344647 w 11616856"/>
                <a:gd name="connsiteY66" fmla="*/ 707666 h 3331596"/>
                <a:gd name="connsiteX67" fmla="*/ 10511625 w 11616856"/>
                <a:gd name="connsiteY67" fmla="*/ 954156 h 3331596"/>
                <a:gd name="connsiteX68" fmla="*/ 10559333 w 11616856"/>
                <a:gd name="connsiteY68" fmla="*/ 1041621 h 3331596"/>
                <a:gd name="connsiteX69" fmla="*/ 10662699 w 11616856"/>
                <a:gd name="connsiteY69" fmla="*/ 1160890 h 3331596"/>
                <a:gd name="connsiteX70" fmla="*/ 10901239 w 11616856"/>
                <a:gd name="connsiteY70" fmla="*/ 1574358 h 3331596"/>
                <a:gd name="connsiteX71" fmla="*/ 11155680 w 11616856"/>
                <a:gd name="connsiteY71" fmla="*/ 1518699 h 3331596"/>
                <a:gd name="connsiteX72" fmla="*/ 11441927 w 11616856"/>
                <a:gd name="connsiteY72" fmla="*/ 1614114 h 3331596"/>
                <a:gd name="connsiteX73" fmla="*/ 11616856 w 11616856"/>
                <a:gd name="connsiteY73" fmla="*/ 1677725 h 3331596"/>
                <a:gd name="connsiteX74" fmla="*/ 11608905 w 11616856"/>
                <a:gd name="connsiteY74" fmla="*/ 2830664 h 3331596"/>
                <a:gd name="connsiteX75" fmla="*/ 11060265 w 11616856"/>
                <a:gd name="connsiteY75" fmla="*/ 2854518 h 3331596"/>
                <a:gd name="connsiteX76" fmla="*/ 10694505 w 11616856"/>
                <a:gd name="connsiteY76" fmla="*/ 2854518 h 3331596"/>
                <a:gd name="connsiteX77" fmla="*/ 10551381 w 11616856"/>
                <a:gd name="connsiteY77" fmla="*/ 2814761 h 3331596"/>
                <a:gd name="connsiteX78" fmla="*/ 10440063 w 11616856"/>
                <a:gd name="connsiteY78" fmla="*/ 2798859 h 3331596"/>
                <a:gd name="connsiteX79" fmla="*/ 10273086 w 11616856"/>
                <a:gd name="connsiteY79" fmla="*/ 2806810 h 3331596"/>
                <a:gd name="connsiteX80" fmla="*/ 10249232 w 11616856"/>
                <a:gd name="connsiteY80" fmla="*/ 2814761 h 3331596"/>
                <a:gd name="connsiteX81" fmla="*/ 10177670 w 11616856"/>
                <a:gd name="connsiteY81" fmla="*/ 2822713 h 3331596"/>
                <a:gd name="connsiteX82" fmla="*/ 10058400 w 11616856"/>
                <a:gd name="connsiteY82" fmla="*/ 2822713 h 3331596"/>
                <a:gd name="connsiteX83" fmla="*/ 9883472 w 11616856"/>
                <a:gd name="connsiteY83" fmla="*/ 2838615 h 3331596"/>
                <a:gd name="connsiteX84" fmla="*/ 9716494 w 11616856"/>
                <a:gd name="connsiteY84" fmla="*/ 2846567 h 3331596"/>
                <a:gd name="connsiteX85" fmla="*/ 9430247 w 11616856"/>
                <a:gd name="connsiteY85" fmla="*/ 2878372 h 3331596"/>
                <a:gd name="connsiteX86" fmla="*/ 9279173 w 11616856"/>
                <a:gd name="connsiteY86" fmla="*/ 2894274 h 3331596"/>
                <a:gd name="connsiteX87" fmla="*/ 9191708 w 11616856"/>
                <a:gd name="connsiteY87" fmla="*/ 2902226 h 3331596"/>
                <a:gd name="connsiteX88" fmla="*/ 8722581 w 11616856"/>
                <a:gd name="connsiteY88" fmla="*/ 2910177 h 3331596"/>
                <a:gd name="connsiteX89" fmla="*/ 8484042 w 11616856"/>
                <a:gd name="connsiteY89" fmla="*/ 2941982 h 3331596"/>
                <a:gd name="connsiteX90" fmla="*/ 8372724 w 11616856"/>
                <a:gd name="connsiteY90" fmla="*/ 2949934 h 3331596"/>
                <a:gd name="connsiteX91" fmla="*/ 8293211 w 11616856"/>
                <a:gd name="connsiteY91" fmla="*/ 2949934 h 3331596"/>
                <a:gd name="connsiteX92" fmla="*/ 8420432 w 11616856"/>
                <a:gd name="connsiteY92" fmla="*/ 3053301 h 3331596"/>
                <a:gd name="connsiteX93" fmla="*/ 8420432 w 11616856"/>
                <a:gd name="connsiteY93" fmla="*/ 3053301 h 3331596"/>
                <a:gd name="connsiteX94" fmla="*/ 8380675 w 11616856"/>
                <a:gd name="connsiteY94" fmla="*/ 3172570 h 3331596"/>
                <a:gd name="connsiteX95" fmla="*/ 8173941 w 11616856"/>
                <a:gd name="connsiteY95" fmla="*/ 3172570 h 3331596"/>
                <a:gd name="connsiteX96" fmla="*/ 8062623 w 11616856"/>
                <a:gd name="connsiteY96" fmla="*/ 3172570 h 3331596"/>
                <a:gd name="connsiteX97" fmla="*/ 7951305 w 11616856"/>
                <a:gd name="connsiteY97" fmla="*/ 3172570 h 3331596"/>
                <a:gd name="connsiteX98" fmla="*/ 7760473 w 11616856"/>
                <a:gd name="connsiteY98" fmla="*/ 3116911 h 3331596"/>
                <a:gd name="connsiteX99" fmla="*/ 7561691 w 11616856"/>
                <a:gd name="connsiteY99" fmla="*/ 3188473 h 3331596"/>
                <a:gd name="connsiteX100" fmla="*/ 7450373 w 11616856"/>
                <a:gd name="connsiteY100" fmla="*/ 3283888 h 3331596"/>
                <a:gd name="connsiteX101" fmla="*/ 7378811 w 11616856"/>
                <a:gd name="connsiteY101" fmla="*/ 3315694 h 3331596"/>
                <a:gd name="connsiteX102" fmla="*/ 7156174 w 11616856"/>
                <a:gd name="connsiteY102" fmla="*/ 3315694 h 3331596"/>
                <a:gd name="connsiteX103" fmla="*/ 6758609 w 11616856"/>
                <a:gd name="connsiteY103" fmla="*/ 3323645 h 3331596"/>
                <a:gd name="connsiteX104" fmla="*/ 6687047 w 11616856"/>
                <a:gd name="connsiteY104" fmla="*/ 3331596 h 3331596"/>
                <a:gd name="connsiteX105" fmla="*/ 6599583 w 11616856"/>
                <a:gd name="connsiteY105" fmla="*/ 3331596 h 3331596"/>
                <a:gd name="connsiteX106" fmla="*/ 6472362 w 11616856"/>
                <a:gd name="connsiteY106" fmla="*/ 3315694 h 3331596"/>
                <a:gd name="connsiteX107" fmla="*/ 6345141 w 11616856"/>
                <a:gd name="connsiteY107" fmla="*/ 3299791 h 3331596"/>
                <a:gd name="connsiteX108" fmla="*/ 6178164 w 11616856"/>
                <a:gd name="connsiteY108" fmla="*/ 3244132 h 3331596"/>
                <a:gd name="connsiteX109" fmla="*/ 5939625 w 11616856"/>
                <a:gd name="connsiteY109" fmla="*/ 3188473 h 3331596"/>
                <a:gd name="connsiteX110" fmla="*/ 5852160 w 11616856"/>
                <a:gd name="connsiteY110" fmla="*/ 3172570 h 3331596"/>
                <a:gd name="connsiteX111" fmla="*/ 5852160 w 11616856"/>
                <a:gd name="connsiteY111" fmla="*/ 3172570 h 3331596"/>
                <a:gd name="connsiteX112" fmla="*/ 5597719 w 11616856"/>
                <a:gd name="connsiteY112" fmla="*/ 3172570 h 3331596"/>
                <a:gd name="connsiteX113" fmla="*/ 5359179 w 11616856"/>
                <a:gd name="connsiteY113" fmla="*/ 3164619 h 3331596"/>
                <a:gd name="connsiteX114" fmla="*/ 5263764 w 11616856"/>
                <a:gd name="connsiteY114" fmla="*/ 3156668 h 3331596"/>
                <a:gd name="connsiteX115" fmla="*/ 5144494 w 11616856"/>
                <a:gd name="connsiteY115" fmla="*/ 3148716 h 3331596"/>
                <a:gd name="connsiteX116" fmla="*/ 4961614 w 11616856"/>
                <a:gd name="connsiteY116" fmla="*/ 3132814 h 3331596"/>
                <a:gd name="connsiteX117" fmla="*/ 4651513 w 11616856"/>
                <a:gd name="connsiteY117" fmla="*/ 3093057 h 3331596"/>
                <a:gd name="connsiteX118" fmla="*/ 4476585 w 11616856"/>
                <a:gd name="connsiteY118" fmla="*/ 3156668 h 3331596"/>
                <a:gd name="connsiteX119" fmla="*/ 4269851 w 11616856"/>
                <a:gd name="connsiteY119" fmla="*/ 3212327 h 3331596"/>
                <a:gd name="connsiteX120" fmla="*/ 3737113 w 11616856"/>
                <a:gd name="connsiteY120" fmla="*/ 3283888 h 3331596"/>
                <a:gd name="connsiteX121" fmla="*/ 3649649 w 11616856"/>
                <a:gd name="connsiteY121" fmla="*/ 3291840 h 3331596"/>
                <a:gd name="connsiteX122" fmla="*/ 3593990 w 11616856"/>
                <a:gd name="connsiteY122" fmla="*/ 3307742 h 3331596"/>
                <a:gd name="connsiteX123" fmla="*/ 3482672 w 11616856"/>
                <a:gd name="connsiteY123" fmla="*/ 3315694 h 3331596"/>
                <a:gd name="connsiteX124" fmla="*/ 3379305 w 11616856"/>
                <a:gd name="connsiteY124" fmla="*/ 3323645 h 3331596"/>
                <a:gd name="connsiteX125" fmla="*/ 3244133 w 11616856"/>
                <a:gd name="connsiteY125" fmla="*/ 3323645 h 3331596"/>
                <a:gd name="connsiteX126" fmla="*/ 3013545 w 11616856"/>
                <a:gd name="connsiteY126" fmla="*/ 3307742 h 3331596"/>
                <a:gd name="connsiteX127" fmla="*/ 2759103 w 11616856"/>
                <a:gd name="connsiteY127" fmla="*/ 3236181 h 3331596"/>
                <a:gd name="connsiteX128" fmla="*/ 2520564 w 11616856"/>
                <a:gd name="connsiteY128" fmla="*/ 3037398 h 3331596"/>
                <a:gd name="connsiteX129" fmla="*/ 2170706 w 11616856"/>
                <a:gd name="connsiteY129" fmla="*/ 3013544 h 3331596"/>
                <a:gd name="connsiteX130" fmla="*/ 2051437 w 11616856"/>
                <a:gd name="connsiteY130" fmla="*/ 3045349 h 3331596"/>
                <a:gd name="connsiteX131" fmla="*/ 1908313 w 11616856"/>
                <a:gd name="connsiteY131" fmla="*/ 3045349 h 3331596"/>
                <a:gd name="connsiteX132" fmla="*/ 1884459 w 11616856"/>
                <a:gd name="connsiteY132" fmla="*/ 3045349 h 3331596"/>
                <a:gd name="connsiteX133" fmla="*/ 1717482 w 11616856"/>
                <a:gd name="connsiteY133" fmla="*/ 3021495 h 3331596"/>
                <a:gd name="connsiteX134" fmla="*/ 1574359 w 11616856"/>
                <a:gd name="connsiteY134" fmla="*/ 3029447 h 3331596"/>
                <a:gd name="connsiteX135" fmla="*/ 1526651 w 11616856"/>
                <a:gd name="connsiteY135" fmla="*/ 3045349 h 3331596"/>
                <a:gd name="connsiteX136" fmla="*/ 1502797 w 11616856"/>
                <a:gd name="connsiteY136" fmla="*/ 3053301 h 3331596"/>
                <a:gd name="connsiteX137" fmla="*/ 1486894 w 11616856"/>
                <a:gd name="connsiteY137" fmla="*/ 3053301 h 3331596"/>
                <a:gd name="connsiteX138" fmla="*/ 1311966 w 11616856"/>
                <a:gd name="connsiteY138" fmla="*/ 3108960 h 3331596"/>
                <a:gd name="connsiteX139" fmla="*/ 970059 w 11616856"/>
                <a:gd name="connsiteY139" fmla="*/ 3093057 h 3331596"/>
                <a:gd name="connsiteX140" fmla="*/ 691764 w 11616856"/>
                <a:gd name="connsiteY140" fmla="*/ 3077154 h 3331596"/>
                <a:gd name="connsiteX141" fmla="*/ 492981 w 11616856"/>
                <a:gd name="connsiteY141" fmla="*/ 3077154 h 3331596"/>
                <a:gd name="connsiteX142" fmla="*/ 286247 w 11616856"/>
                <a:gd name="connsiteY142" fmla="*/ 3053301 h 3331596"/>
                <a:gd name="connsiteX143" fmla="*/ 0 w 11616856"/>
                <a:gd name="connsiteY143" fmla="*/ 2997641 h 3331596"/>
                <a:gd name="connsiteX144" fmla="*/ 23854 w 11616856"/>
                <a:gd name="connsiteY144" fmla="*/ 2647784 h 333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616856" h="3331596">
                  <a:moveTo>
                    <a:pt x="23854" y="2647784"/>
                  </a:moveTo>
                  <a:lnTo>
                    <a:pt x="270345" y="2544417"/>
                  </a:lnTo>
                  <a:lnTo>
                    <a:pt x="437322" y="2480807"/>
                  </a:lnTo>
                  <a:lnTo>
                    <a:pt x="683813" y="2170706"/>
                  </a:lnTo>
                  <a:lnTo>
                    <a:pt x="858741" y="1924215"/>
                  </a:lnTo>
                  <a:lnTo>
                    <a:pt x="946206" y="1876508"/>
                  </a:lnTo>
                  <a:lnTo>
                    <a:pt x="993913" y="1812897"/>
                  </a:lnTo>
                  <a:lnTo>
                    <a:pt x="1081378" y="1717481"/>
                  </a:lnTo>
                  <a:lnTo>
                    <a:pt x="1176793" y="1606163"/>
                  </a:lnTo>
                  <a:lnTo>
                    <a:pt x="1240404" y="1566407"/>
                  </a:lnTo>
                  <a:lnTo>
                    <a:pt x="1359673" y="1574358"/>
                  </a:lnTo>
                  <a:lnTo>
                    <a:pt x="1415333" y="1455088"/>
                  </a:lnTo>
                  <a:lnTo>
                    <a:pt x="1455089" y="1399429"/>
                  </a:lnTo>
                  <a:lnTo>
                    <a:pt x="1518699" y="1383527"/>
                  </a:lnTo>
                  <a:lnTo>
                    <a:pt x="1582310" y="1359673"/>
                  </a:lnTo>
                  <a:lnTo>
                    <a:pt x="1725433" y="1311965"/>
                  </a:lnTo>
                  <a:lnTo>
                    <a:pt x="1844703" y="1311965"/>
                  </a:lnTo>
                  <a:lnTo>
                    <a:pt x="1908313" y="1304014"/>
                  </a:lnTo>
                  <a:lnTo>
                    <a:pt x="2003729" y="1272208"/>
                  </a:lnTo>
                  <a:lnTo>
                    <a:pt x="2027583" y="1264257"/>
                  </a:lnTo>
                  <a:lnTo>
                    <a:pt x="2027583" y="1216549"/>
                  </a:lnTo>
                  <a:lnTo>
                    <a:pt x="2091193" y="1160890"/>
                  </a:lnTo>
                  <a:lnTo>
                    <a:pt x="2289976" y="1224501"/>
                  </a:lnTo>
                  <a:lnTo>
                    <a:pt x="2401294" y="1351721"/>
                  </a:lnTo>
                  <a:lnTo>
                    <a:pt x="2496710" y="1439186"/>
                  </a:lnTo>
                  <a:cubicBezTo>
                    <a:pt x="2539912" y="1476217"/>
                    <a:pt x="2535642" y="1484700"/>
                    <a:pt x="2576223" y="1494845"/>
                  </a:cubicBezTo>
                  <a:cubicBezTo>
                    <a:pt x="2578794" y="1495488"/>
                    <a:pt x="2581524" y="1494845"/>
                    <a:pt x="2584174" y="1494845"/>
                  </a:cubicBezTo>
                  <a:lnTo>
                    <a:pt x="2600077" y="1502796"/>
                  </a:lnTo>
                  <a:cubicBezTo>
                    <a:pt x="2623931" y="1510747"/>
                    <a:pt x="2648528" y="1516745"/>
                    <a:pt x="2671639" y="1526650"/>
                  </a:cubicBezTo>
                  <a:cubicBezTo>
                    <a:pt x="2730480" y="1551868"/>
                    <a:pt x="2693057" y="1550504"/>
                    <a:pt x="2719346" y="1550504"/>
                  </a:cubicBezTo>
                  <a:lnTo>
                    <a:pt x="2798859" y="1614114"/>
                  </a:lnTo>
                  <a:lnTo>
                    <a:pt x="2870421" y="1685676"/>
                  </a:lnTo>
                  <a:lnTo>
                    <a:pt x="2957886" y="1717481"/>
                  </a:lnTo>
                  <a:lnTo>
                    <a:pt x="3013545" y="1677725"/>
                  </a:lnTo>
                  <a:lnTo>
                    <a:pt x="3132814" y="1447137"/>
                  </a:lnTo>
                  <a:lnTo>
                    <a:pt x="3267986" y="1248354"/>
                  </a:lnTo>
                  <a:lnTo>
                    <a:pt x="3538331" y="1176793"/>
                  </a:lnTo>
                  <a:lnTo>
                    <a:pt x="3808675" y="1160890"/>
                  </a:lnTo>
                  <a:lnTo>
                    <a:pt x="4031312" y="1192695"/>
                  </a:lnTo>
                  <a:lnTo>
                    <a:pt x="4317559" y="1121134"/>
                  </a:lnTo>
                  <a:lnTo>
                    <a:pt x="5486400" y="596348"/>
                  </a:lnTo>
                  <a:lnTo>
                    <a:pt x="5621573" y="532737"/>
                  </a:lnTo>
                  <a:lnTo>
                    <a:pt x="5740842" y="508883"/>
                  </a:lnTo>
                  <a:lnTo>
                    <a:pt x="5883966" y="500932"/>
                  </a:lnTo>
                  <a:lnTo>
                    <a:pt x="6122505" y="548640"/>
                  </a:lnTo>
                  <a:lnTo>
                    <a:pt x="6249726" y="675861"/>
                  </a:lnTo>
                  <a:lnTo>
                    <a:pt x="6575729" y="667909"/>
                  </a:lnTo>
                  <a:lnTo>
                    <a:pt x="6893781" y="667909"/>
                  </a:lnTo>
                  <a:lnTo>
                    <a:pt x="7172077" y="723568"/>
                  </a:lnTo>
                  <a:lnTo>
                    <a:pt x="7243639" y="739471"/>
                  </a:lnTo>
                  <a:lnTo>
                    <a:pt x="7513983" y="866692"/>
                  </a:lnTo>
                  <a:lnTo>
                    <a:pt x="7665058" y="882594"/>
                  </a:lnTo>
                  <a:lnTo>
                    <a:pt x="7895646" y="1033669"/>
                  </a:lnTo>
                  <a:lnTo>
                    <a:pt x="8126233" y="930302"/>
                  </a:lnTo>
                  <a:lnTo>
                    <a:pt x="8229600" y="898497"/>
                  </a:lnTo>
                  <a:lnTo>
                    <a:pt x="8364773" y="739471"/>
                  </a:lnTo>
                  <a:lnTo>
                    <a:pt x="8460188" y="667909"/>
                  </a:lnTo>
                  <a:lnTo>
                    <a:pt x="8674873" y="461175"/>
                  </a:lnTo>
                  <a:lnTo>
                    <a:pt x="8770289" y="365760"/>
                  </a:lnTo>
                  <a:lnTo>
                    <a:pt x="9024731" y="47708"/>
                  </a:lnTo>
                  <a:lnTo>
                    <a:pt x="9199659" y="0"/>
                  </a:lnTo>
                  <a:lnTo>
                    <a:pt x="9366637" y="95415"/>
                  </a:lnTo>
                  <a:lnTo>
                    <a:pt x="9438199" y="166977"/>
                  </a:lnTo>
                  <a:lnTo>
                    <a:pt x="9875520" y="349857"/>
                  </a:lnTo>
                  <a:lnTo>
                    <a:pt x="10098157" y="572494"/>
                  </a:lnTo>
                  <a:lnTo>
                    <a:pt x="10137913" y="628153"/>
                  </a:lnTo>
                  <a:lnTo>
                    <a:pt x="10344647" y="707666"/>
                  </a:lnTo>
                  <a:lnTo>
                    <a:pt x="10511625" y="954156"/>
                  </a:lnTo>
                  <a:lnTo>
                    <a:pt x="10559333" y="1041621"/>
                  </a:lnTo>
                  <a:lnTo>
                    <a:pt x="10662699" y="1160890"/>
                  </a:lnTo>
                  <a:lnTo>
                    <a:pt x="10901239" y="1574358"/>
                  </a:lnTo>
                  <a:lnTo>
                    <a:pt x="11155680" y="1518699"/>
                  </a:lnTo>
                  <a:lnTo>
                    <a:pt x="11441927" y="1614114"/>
                  </a:lnTo>
                  <a:lnTo>
                    <a:pt x="11616856" y="1677725"/>
                  </a:lnTo>
                  <a:cubicBezTo>
                    <a:pt x="11614206" y="2062038"/>
                    <a:pt x="11611555" y="2446351"/>
                    <a:pt x="11608905" y="2830664"/>
                  </a:cubicBezTo>
                  <a:lnTo>
                    <a:pt x="11060265" y="2854518"/>
                  </a:lnTo>
                  <a:lnTo>
                    <a:pt x="10694505" y="2854518"/>
                  </a:lnTo>
                  <a:lnTo>
                    <a:pt x="10551381" y="2814761"/>
                  </a:lnTo>
                  <a:lnTo>
                    <a:pt x="10440063" y="2798859"/>
                  </a:lnTo>
                  <a:cubicBezTo>
                    <a:pt x="10384404" y="2801509"/>
                    <a:pt x="10328616" y="2802183"/>
                    <a:pt x="10273086" y="2806810"/>
                  </a:cubicBezTo>
                  <a:cubicBezTo>
                    <a:pt x="10264734" y="2807506"/>
                    <a:pt x="10257499" y="2813383"/>
                    <a:pt x="10249232" y="2814761"/>
                  </a:cubicBezTo>
                  <a:cubicBezTo>
                    <a:pt x="10225558" y="2818707"/>
                    <a:pt x="10177670" y="2822713"/>
                    <a:pt x="10177670" y="2822713"/>
                  </a:cubicBezTo>
                  <a:lnTo>
                    <a:pt x="10058400" y="2822713"/>
                  </a:lnTo>
                  <a:lnTo>
                    <a:pt x="9883472" y="2838615"/>
                  </a:lnTo>
                  <a:lnTo>
                    <a:pt x="9716494" y="2846567"/>
                  </a:lnTo>
                  <a:lnTo>
                    <a:pt x="9430247" y="2878372"/>
                  </a:lnTo>
                  <a:lnTo>
                    <a:pt x="9279173" y="2894274"/>
                  </a:lnTo>
                  <a:cubicBezTo>
                    <a:pt x="9202342" y="2902811"/>
                    <a:pt x="9231612" y="2902226"/>
                    <a:pt x="9191708" y="2902226"/>
                  </a:cubicBezTo>
                  <a:lnTo>
                    <a:pt x="8722581" y="2910177"/>
                  </a:lnTo>
                  <a:lnTo>
                    <a:pt x="8484042" y="2941982"/>
                  </a:lnTo>
                  <a:cubicBezTo>
                    <a:pt x="8399309" y="2951398"/>
                    <a:pt x="8436481" y="2949934"/>
                    <a:pt x="8372724" y="2949934"/>
                  </a:cubicBezTo>
                  <a:lnTo>
                    <a:pt x="8293211" y="2949934"/>
                  </a:lnTo>
                  <a:lnTo>
                    <a:pt x="8420432" y="3053301"/>
                  </a:lnTo>
                  <a:lnTo>
                    <a:pt x="8420432" y="3053301"/>
                  </a:lnTo>
                  <a:lnTo>
                    <a:pt x="8380675" y="3172570"/>
                  </a:lnTo>
                  <a:lnTo>
                    <a:pt x="8173941" y="3172570"/>
                  </a:lnTo>
                  <a:lnTo>
                    <a:pt x="8062623" y="3172570"/>
                  </a:lnTo>
                  <a:lnTo>
                    <a:pt x="7951305" y="3172570"/>
                  </a:lnTo>
                  <a:lnTo>
                    <a:pt x="7760473" y="3116911"/>
                  </a:lnTo>
                  <a:lnTo>
                    <a:pt x="7561691" y="3188473"/>
                  </a:lnTo>
                  <a:lnTo>
                    <a:pt x="7450373" y="3283888"/>
                  </a:lnTo>
                  <a:lnTo>
                    <a:pt x="7378811" y="3315694"/>
                  </a:lnTo>
                  <a:lnTo>
                    <a:pt x="7156174" y="3315694"/>
                  </a:lnTo>
                  <a:lnTo>
                    <a:pt x="6758609" y="3323645"/>
                  </a:lnTo>
                  <a:lnTo>
                    <a:pt x="6687047" y="3331596"/>
                  </a:lnTo>
                  <a:lnTo>
                    <a:pt x="6599583" y="3331596"/>
                  </a:lnTo>
                  <a:cubicBezTo>
                    <a:pt x="6493710" y="3313951"/>
                    <a:pt x="6536411" y="3315694"/>
                    <a:pt x="6472362" y="3315694"/>
                  </a:cubicBezTo>
                  <a:lnTo>
                    <a:pt x="6345141" y="3299791"/>
                  </a:lnTo>
                  <a:lnTo>
                    <a:pt x="6178164" y="3244132"/>
                  </a:lnTo>
                  <a:lnTo>
                    <a:pt x="5939625" y="3188473"/>
                  </a:lnTo>
                  <a:cubicBezTo>
                    <a:pt x="5862888" y="3171420"/>
                    <a:pt x="5892499" y="3172570"/>
                    <a:pt x="5852160" y="3172570"/>
                  </a:cubicBezTo>
                  <a:lnTo>
                    <a:pt x="5852160" y="3172570"/>
                  </a:lnTo>
                  <a:lnTo>
                    <a:pt x="5597719" y="3172570"/>
                  </a:lnTo>
                  <a:cubicBezTo>
                    <a:pt x="5369784" y="3164430"/>
                    <a:pt x="5449342" y="3164619"/>
                    <a:pt x="5359179" y="3164619"/>
                  </a:cubicBezTo>
                  <a:lnTo>
                    <a:pt x="5263764" y="3156668"/>
                  </a:lnTo>
                  <a:lnTo>
                    <a:pt x="5144494" y="3148716"/>
                  </a:lnTo>
                  <a:lnTo>
                    <a:pt x="4961614" y="3132814"/>
                  </a:lnTo>
                  <a:lnTo>
                    <a:pt x="4651513" y="3093057"/>
                  </a:lnTo>
                  <a:lnTo>
                    <a:pt x="4476585" y="3156668"/>
                  </a:lnTo>
                  <a:lnTo>
                    <a:pt x="4269851" y="3212327"/>
                  </a:lnTo>
                  <a:lnTo>
                    <a:pt x="3737113" y="3283888"/>
                  </a:lnTo>
                  <a:cubicBezTo>
                    <a:pt x="3707958" y="3286539"/>
                    <a:pt x="3678667" y="3287971"/>
                    <a:pt x="3649649" y="3291840"/>
                  </a:cubicBezTo>
                  <a:cubicBezTo>
                    <a:pt x="3606360" y="3297612"/>
                    <a:pt x="3630783" y="3299566"/>
                    <a:pt x="3593990" y="3307742"/>
                  </a:cubicBezTo>
                  <a:cubicBezTo>
                    <a:pt x="3542520" y="3319180"/>
                    <a:pt x="3539846" y="3315694"/>
                    <a:pt x="3482672" y="3315694"/>
                  </a:cubicBezTo>
                  <a:lnTo>
                    <a:pt x="3379305" y="3323645"/>
                  </a:lnTo>
                  <a:lnTo>
                    <a:pt x="3244133" y="3323645"/>
                  </a:lnTo>
                  <a:lnTo>
                    <a:pt x="3013545" y="3307742"/>
                  </a:lnTo>
                  <a:lnTo>
                    <a:pt x="2759103" y="3236181"/>
                  </a:lnTo>
                  <a:lnTo>
                    <a:pt x="2520564" y="3037398"/>
                  </a:lnTo>
                  <a:lnTo>
                    <a:pt x="2170706" y="3013544"/>
                  </a:lnTo>
                  <a:lnTo>
                    <a:pt x="2051437" y="3045349"/>
                  </a:lnTo>
                  <a:lnTo>
                    <a:pt x="1908313" y="3045349"/>
                  </a:lnTo>
                  <a:lnTo>
                    <a:pt x="1884459" y="3045349"/>
                  </a:lnTo>
                  <a:lnTo>
                    <a:pt x="1717482" y="3021495"/>
                  </a:lnTo>
                  <a:cubicBezTo>
                    <a:pt x="1669774" y="3024146"/>
                    <a:pt x="1621771" y="3023520"/>
                    <a:pt x="1574359" y="3029447"/>
                  </a:cubicBezTo>
                  <a:cubicBezTo>
                    <a:pt x="1557726" y="3031526"/>
                    <a:pt x="1542554" y="3040048"/>
                    <a:pt x="1526651" y="3045349"/>
                  </a:cubicBezTo>
                  <a:cubicBezTo>
                    <a:pt x="1518700" y="3047999"/>
                    <a:pt x="1511179" y="3053301"/>
                    <a:pt x="1502797" y="3053301"/>
                  </a:cubicBezTo>
                  <a:lnTo>
                    <a:pt x="1486894" y="3053301"/>
                  </a:lnTo>
                  <a:lnTo>
                    <a:pt x="1311966" y="3108960"/>
                  </a:lnTo>
                  <a:lnTo>
                    <a:pt x="970059" y="3093057"/>
                  </a:lnTo>
                  <a:cubicBezTo>
                    <a:pt x="854544" y="3083431"/>
                    <a:pt x="828703" y="3080007"/>
                    <a:pt x="691764" y="3077154"/>
                  </a:cubicBezTo>
                  <a:cubicBezTo>
                    <a:pt x="625517" y="3075774"/>
                    <a:pt x="559242" y="3077154"/>
                    <a:pt x="492981" y="3077154"/>
                  </a:cubicBezTo>
                  <a:lnTo>
                    <a:pt x="286247" y="3053301"/>
                  </a:lnTo>
                  <a:lnTo>
                    <a:pt x="0" y="2997641"/>
                  </a:lnTo>
                  <a:lnTo>
                    <a:pt x="23854" y="2647784"/>
                  </a:lnTo>
                  <a:close/>
                </a:path>
              </a:pathLst>
            </a:custGeom>
            <a:gradFill flip="none" rotWithShape="1">
              <a:gsLst>
                <a:gs pos="0">
                  <a:schemeClr val="accent1">
                    <a:shade val="30000"/>
                    <a:satMod val="115000"/>
                  </a:schemeClr>
                </a:gs>
                <a:gs pos="68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Freeform 8"/>
            <p:cNvSpPr/>
            <p:nvPr/>
          </p:nvSpPr>
          <p:spPr>
            <a:xfrm>
              <a:off x="2344937" y="3924182"/>
              <a:ext cx="917946" cy="878724"/>
            </a:xfrm>
            <a:custGeom>
              <a:avLst/>
              <a:gdLst>
                <a:gd name="connsiteX0" fmla="*/ 429370 w 874643"/>
                <a:gd name="connsiteY0" fmla="*/ 270344 h 779228"/>
                <a:gd name="connsiteX1" fmla="*/ 429370 w 874643"/>
                <a:gd name="connsiteY1" fmla="*/ 270344 h 779228"/>
                <a:gd name="connsiteX2" fmla="*/ 286247 w 874643"/>
                <a:gd name="connsiteY2" fmla="*/ 302150 h 779228"/>
                <a:gd name="connsiteX3" fmla="*/ 341906 w 874643"/>
                <a:gd name="connsiteY3" fmla="*/ 214685 h 779228"/>
                <a:gd name="connsiteX4" fmla="*/ 516835 w 874643"/>
                <a:gd name="connsiteY4" fmla="*/ 55659 h 779228"/>
                <a:gd name="connsiteX5" fmla="*/ 739471 w 874643"/>
                <a:gd name="connsiteY5" fmla="*/ 0 h 779228"/>
                <a:gd name="connsiteX6" fmla="*/ 795130 w 874643"/>
                <a:gd name="connsiteY6" fmla="*/ 47708 h 779228"/>
                <a:gd name="connsiteX7" fmla="*/ 795130 w 874643"/>
                <a:gd name="connsiteY7" fmla="*/ 47708 h 779228"/>
                <a:gd name="connsiteX8" fmla="*/ 874643 w 874643"/>
                <a:gd name="connsiteY8" fmla="*/ 55659 h 779228"/>
                <a:gd name="connsiteX9" fmla="*/ 532737 w 874643"/>
                <a:gd name="connsiteY9" fmla="*/ 318052 h 779228"/>
                <a:gd name="connsiteX10" fmla="*/ 532737 w 874643"/>
                <a:gd name="connsiteY10" fmla="*/ 318052 h 779228"/>
                <a:gd name="connsiteX11" fmla="*/ 683812 w 874643"/>
                <a:gd name="connsiteY11" fmla="*/ 373711 h 779228"/>
                <a:gd name="connsiteX12" fmla="*/ 516835 w 874643"/>
                <a:gd name="connsiteY12" fmla="*/ 469127 h 779228"/>
                <a:gd name="connsiteX13" fmla="*/ 381663 w 874643"/>
                <a:gd name="connsiteY13" fmla="*/ 588396 h 779228"/>
                <a:gd name="connsiteX14" fmla="*/ 389614 w 874643"/>
                <a:gd name="connsiteY14" fmla="*/ 445273 h 779228"/>
                <a:gd name="connsiteX15" fmla="*/ 0 w 874643"/>
                <a:gd name="connsiteY15" fmla="*/ 779228 h 779228"/>
                <a:gd name="connsiteX16" fmla="*/ 230588 w 874643"/>
                <a:gd name="connsiteY16" fmla="*/ 373711 h 779228"/>
                <a:gd name="connsiteX17" fmla="*/ 429370 w 874643"/>
                <a:gd name="connsiteY17" fmla="*/ 270344 h 77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4643" h="779228">
                  <a:moveTo>
                    <a:pt x="429370" y="270344"/>
                  </a:moveTo>
                  <a:lnTo>
                    <a:pt x="429370" y="270344"/>
                  </a:lnTo>
                  <a:lnTo>
                    <a:pt x="286247" y="302150"/>
                  </a:lnTo>
                  <a:lnTo>
                    <a:pt x="341906" y="214685"/>
                  </a:lnTo>
                  <a:lnTo>
                    <a:pt x="516835" y="55659"/>
                  </a:lnTo>
                  <a:lnTo>
                    <a:pt x="739471" y="0"/>
                  </a:lnTo>
                  <a:lnTo>
                    <a:pt x="795130" y="47708"/>
                  </a:lnTo>
                  <a:lnTo>
                    <a:pt x="795130" y="47708"/>
                  </a:lnTo>
                  <a:lnTo>
                    <a:pt x="874643" y="55659"/>
                  </a:lnTo>
                  <a:lnTo>
                    <a:pt x="532737" y="318052"/>
                  </a:lnTo>
                  <a:lnTo>
                    <a:pt x="532737" y="318052"/>
                  </a:lnTo>
                  <a:lnTo>
                    <a:pt x="683812" y="373711"/>
                  </a:lnTo>
                  <a:lnTo>
                    <a:pt x="516835" y="469127"/>
                  </a:lnTo>
                  <a:lnTo>
                    <a:pt x="381663" y="588396"/>
                  </a:lnTo>
                  <a:lnTo>
                    <a:pt x="389614" y="445273"/>
                  </a:lnTo>
                  <a:lnTo>
                    <a:pt x="0" y="779228"/>
                  </a:lnTo>
                  <a:lnTo>
                    <a:pt x="230588" y="373711"/>
                  </a:lnTo>
                  <a:lnTo>
                    <a:pt x="429370" y="270344"/>
                  </a:ln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Freeform 9"/>
            <p:cNvSpPr/>
            <p:nvPr/>
          </p:nvSpPr>
          <p:spPr>
            <a:xfrm>
              <a:off x="4247589" y="2794395"/>
              <a:ext cx="2470111" cy="2080243"/>
            </a:xfrm>
            <a:custGeom>
              <a:avLst/>
              <a:gdLst>
                <a:gd name="connsiteX0" fmla="*/ 0 w 2353586"/>
                <a:gd name="connsiteY0" fmla="*/ 1478942 h 1844702"/>
                <a:gd name="connsiteX1" fmla="*/ 222637 w 2353586"/>
                <a:gd name="connsiteY1" fmla="*/ 1296062 h 1844702"/>
                <a:gd name="connsiteX2" fmla="*/ 326004 w 2353586"/>
                <a:gd name="connsiteY2" fmla="*/ 1152939 h 1844702"/>
                <a:gd name="connsiteX3" fmla="*/ 413468 w 2353586"/>
                <a:gd name="connsiteY3" fmla="*/ 1081377 h 1844702"/>
                <a:gd name="connsiteX4" fmla="*/ 540689 w 2353586"/>
                <a:gd name="connsiteY4" fmla="*/ 993913 h 1844702"/>
                <a:gd name="connsiteX5" fmla="*/ 707666 w 2353586"/>
                <a:gd name="connsiteY5" fmla="*/ 898497 h 1844702"/>
                <a:gd name="connsiteX6" fmla="*/ 795131 w 2353586"/>
                <a:gd name="connsiteY6" fmla="*/ 874643 h 1844702"/>
                <a:gd name="connsiteX7" fmla="*/ 930303 w 2353586"/>
                <a:gd name="connsiteY7" fmla="*/ 842838 h 1844702"/>
                <a:gd name="connsiteX8" fmla="*/ 1097280 w 2353586"/>
                <a:gd name="connsiteY8" fmla="*/ 842838 h 1844702"/>
                <a:gd name="connsiteX9" fmla="*/ 1184745 w 2353586"/>
                <a:gd name="connsiteY9" fmla="*/ 747422 h 1844702"/>
                <a:gd name="connsiteX10" fmla="*/ 1272209 w 2353586"/>
                <a:gd name="connsiteY10" fmla="*/ 675860 h 1844702"/>
                <a:gd name="connsiteX11" fmla="*/ 1391479 w 2353586"/>
                <a:gd name="connsiteY11" fmla="*/ 445273 h 1844702"/>
                <a:gd name="connsiteX12" fmla="*/ 1614115 w 2353586"/>
                <a:gd name="connsiteY12" fmla="*/ 63610 h 1844702"/>
                <a:gd name="connsiteX13" fmla="*/ 1685677 w 2353586"/>
                <a:gd name="connsiteY13" fmla="*/ 135172 h 1844702"/>
                <a:gd name="connsiteX14" fmla="*/ 1677726 w 2353586"/>
                <a:gd name="connsiteY14" fmla="*/ 278295 h 1844702"/>
                <a:gd name="connsiteX15" fmla="*/ 1677726 w 2353586"/>
                <a:gd name="connsiteY15" fmla="*/ 286247 h 1844702"/>
                <a:gd name="connsiteX16" fmla="*/ 1653872 w 2353586"/>
                <a:gd name="connsiteY16" fmla="*/ 365760 h 1844702"/>
                <a:gd name="connsiteX17" fmla="*/ 2266122 w 2353586"/>
                <a:gd name="connsiteY17" fmla="*/ 0 h 1844702"/>
                <a:gd name="connsiteX18" fmla="*/ 2353586 w 2353586"/>
                <a:gd name="connsiteY18" fmla="*/ 39756 h 1844702"/>
                <a:gd name="connsiteX19" fmla="*/ 1948070 w 2353586"/>
                <a:gd name="connsiteY19" fmla="*/ 302149 h 1844702"/>
                <a:gd name="connsiteX20" fmla="*/ 1606164 w 2353586"/>
                <a:gd name="connsiteY20" fmla="*/ 540688 h 1844702"/>
                <a:gd name="connsiteX21" fmla="*/ 1089329 w 2353586"/>
                <a:gd name="connsiteY21" fmla="*/ 1025718 h 1844702"/>
                <a:gd name="connsiteX22" fmla="*/ 747423 w 2353586"/>
                <a:gd name="connsiteY22" fmla="*/ 985961 h 1844702"/>
                <a:gd name="connsiteX23" fmla="*/ 572494 w 2353586"/>
                <a:gd name="connsiteY23" fmla="*/ 1057523 h 1844702"/>
                <a:gd name="connsiteX24" fmla="*/ 628153 w 2353586"/>
                <a:gd name="connsiteY24" fmla="*/ 1113182 h 1844702"/>
                <a:gd name="connsiteX25" fmla="*/ 604299 w 2353586"/>
                <a:gd name="connsiteY25" fmla="*/ 1216549 h 1844702"/>
                <a:gd name="connsiteX26" fmla="*/ 691764 w 2353586"/>
                <a:gd name="connsiteY26" fmla="*/ 1264257 h 1844702"/>
                <a:gd name="connsiteX27" fmla="*/ 954157 w 2353586"/>
                <a:gd name="connsiteY27" fmla="*/ 1121134 h 1844702"/>
                <a:gd name="connsiteX28" fmla="*/ 993913 w 2353586"/>
                <a:gd name="connsiteY28" fmla="*/ 1192695 h 1844702"/>
                <a:gd name="connsiteX29" fmla="*/ 166978 w 2353586"/>
                <a:gd name="connsiteY29" fmla="*/ 1844702 h 1844702"/>
                <a:gd name="connsiteX30" fmla="*/ 151075 w 2353586"/>
                <a:gd name="connsiteY30" fmla="*/ 1757238 h 1844702"/>
                <a:gd name="connsiteX31" fmla="*/ 548640 w 2353586"/>
                <a:gd name="connsiteY31" fmla="*/ 1335819 h 1844702"/>
                <a:gd name="connsiteX32" fmla="*/ 349858 w 2353586"/>
                <a:gd name="connsiteY32" fmla="*/ 1351721 h 1844702"/>
                <a:gd name="connsiteX33" fmla="*/ 206734 w 2353586"/>
                <a:gd name="connsiteY33" fmla="*/ 1407380 h 1844702"/>
                <a:gd name="connsiteX34" fmla="*/ 79513 w 2353586"/>
                <a:gd name="connsiteY34" fmla="*/ 1518699 h 1844702"/>
                <a:gd name="connsiteX35" fmla="*/ 0 w 2353586"/>
                <a:gd name="connsiteY35" fmla="*/ 1542553 h 1844702"/>
                <a:gd name="connsiteX36" fmla="*/ 0 w 2353586"/>
                <a:gd name="connsiteY36" fmla="*/ 1478942 h 184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53586" h="1844702">
                  <a:moveTo>
                    <a:pt x="0" y="1478942"/>
                  </a:moveTo>
                  <a:lnTo>
                    <a:pt x="222637" y="1296062"/>
                  </a:lnTo>
                  <a:lnTo>
                    <a:pt x="326004" y="1152939"/>
                  </a:lnTo>
                  <a:lnTo>
                    <a:pt x="413468" y="1081377"/>
                  </a:lnTo>
                  <a:lnTo>
                    <a:pt x="540689" y="993913"/>
                  </a:lnTo>
                  <a:lnTo>
                    <a:pt x="707666" y="898497"/>
                  </a:lnTo>
                  <a:lnTo>
                    <a:pt x="795131" y="874643"/>
                  </a:lnTo>
                  <a:lnTo>
                    <a:pt x="930303" y="842838"/>
                  </a:lnTo>
                  <a:lnTo>
                    <a:pt x="1097280" y="842838"/>
                  </a:lnTo>
                  <a:lnTo>
                    <a:pt x="1184745" y="747422"/>
                  </a:lnTo>
                  <a:lnTo>
                    <a:pt x="1272209" y="675860"/>
                  </a:lnTo>
                  <a:lnTo>
                    <a:pt x="1391479" y="445273"/>
                  </a:lnTo>
                  <a:lnTo>
                    <a:pt x="1614115" y="63610"/>
                  </a:lnTo>
                  <a:lnTo>
                    <a:pt x="1685677" y="135172"/>
                  </a:lnTo>
                  <a:cubicBezTo>
                    <a:pt x="1675092" y="230442"/>
                    <a:pt x="1677726" y="182733"/>
                    <a:pt x="1677726" y="278295"/>
                  </a:cubicBezTo>
                  <a:lnTo>
                    <a:pt x="1677726" y="286247"/>
                  </a:lnTo>
                  <a:lnTo>
                    <a:pt x="1653872" y="365760"/>
                  </a:lnTo>
                  <a:lnTo>
                    <a:pt x="2266122" y="0"/>
                  </a:lnTo>
                  <a:lnTo>
                    <a:pt x="2353586" y="39756"/>
                  </a:lnTo>
                  <a:lnTo>
                    <a:pt x="1948070" y="302149"/>
                  </a:lnTo>
                  <a:lnTo>
                    <a:pt x="1606164" y="540688"/>
                  </a:lnTo>
                  <a:lnTo>
                    <a:pt x="1089329" y="1025718"/>
                  </a:lnTo>
                  <a:lnTo>
                    <a:pt x="747423" y="985961"/>
                  </a:lnTo>
                  <a:lnTo>
                    <a:pt x="572494" y="1057523"/>
                  </a:lnTo>
                  <a:lnTo>
                    <a:pt x="628153" y="1113182"/>
                  </a:lnTo>
                  <a:lnTo>
                    <a:pt x="604299" y="1216549"/>
                  </a:lnTo>
                  <a:lnTo>
                    <a:pt x="691764" y="1264257"/>
                  </a:lnTo>
                  <a:lnTo>
                    <a:pt x="954157" y="1121134"/>
                  </a:lnTo>
                  <a:lnTo>
                    <a:pt x="993913" y="1192695"/>
                  </a:lnTo>
                  <a:lnTo>
                    <a:pt x="166978" y="1844702"/>
                  </a:lnTo>
                  <a:lnTo>
                    <a:pt x="151075" y="1757238"/>
                  </a:lnTo>
                  <a:lnTo>
                    <a:pt x="548640" y="1335819"/>
                  </a:lnTo>
                  <a:lnTo>
                    <a:pt x="349858" y="1351721"/>
                  </a:lnTo>
                  <a:lnTo>
                    <a:pt x="206734" y="1407380"/>
                  </a:lnTo>
                  <a:lnTo>
                    <a:pt x="79513" y="1518699"/>
                  </a:lnTo>
                  <a:cubicBezTo>
                    <a:pt x="5437" y="1543391"/>
                    <a:pt x="33096" y="1542553"/>
                    <a:pt x="0" y="1542553"/>
                  </a:cubicBezTo>
                  <a:lnTo>
                    <a:pt x="0" y="1478942"/>
                  </a:ln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Freeform 10"/>
            <p:cNvSpPr/>
            <p:nvPr/>
          </p:nvSpPr>
          <p:spPr>
            <a:xfrm>
              <a:off x="8336624" y="2220534"/>
              <a:ext cx="1485405" cy="1676748"/>
            </a:xfrm>
            <a:custGeom>
              <a:avLst/>
              <a:gdLst>
                <a:gd name="connsiteX0" fmla="*/ 1415333 w 1415333"/>
                <a:gd name="connsiteY0" fmla="*/ 0 h 1486894"/>
                <a:gd name="connsiteX1" fmla="*/ 1415333 w 1415333"/>
                <a:gd name="connsiteY1" fmla="*/ 0 h 1486894"/>
                <a:gd name="connsiteX2" fmla="*/ 1304014 w 1415333"/>
                <a:gd name="connsiteY2" fmla="*/ 238539 h 1486894"/>
                <a:gd name="connsiteX3" fmla="*/ 1335820 w 1415333"/>
                <a:gd name="connsiteY3" fmla="*/ 365760 h 1486894"/>
                <a:gd name="connsiteX4" fmla="*/ 1391479 w 1415333"/>
                <a:gd name="connsiteY4" fmla="*/ 437322 h 1486894"/>
                <a:gd name="connsiteX5" fmla="*/ 1200647 w 1415333"/>
                <a:gd name="connsiteY5" fmla="*/ 429371 h 1486894"/>
                <a:gd name="connsiteX6" fmla="*/ 1168842 w 1415333"/>
                <a:gd name="connsiteY6" fmla="*/ 572494 h 1486894"/>
                <a:gd name="connsiteX7" fmla="*/ 1216550 w 1415333"/>
                <a:gd name="connsiteY7" fmla="*/ 691764 h 1486894"/>
                <a:gd name="connsiteX8" fmla="*/ 1089329 w 1415333"/>
                <a:gd name="connsiteY8" fmla="*/ 882595 h 1486894"/>
                <a:gd name="connsiteX9" fmla="*/ 1017767 w 1415333"/>
                <a:gd name="connsiteY9" fmla="*/ 962108 h 1486894"/>
                <a:gd name="connsiteX10" fmla="*/ 993914 w 1415333"/>
                <a:gd name="connsiteY10" fmla="*/ 1009816 h 1486894"/>
                <a:gd name="connsiteX11" fmla="*/ 978011 w 1415333"/>
                <a:gd name="connsiteY11" fmla="*/ 1049572 h 1486894"/>
                <a:gd name="connsiteX12" fmla="*/ 938254 w 1415333"/>
                <a:gd name="connsiteY12" fmla="*/ 1232452 h 1486894"/>
                <a:gd name="connsiteX13" fmla="*/ 890547 w 1415333"/>
                <a:gd name="connsiteY13" fmla="*/ 1176793 h 1486894"/>
                <a:gd name="connsiteX14" fmla="*/ 930303 w 1415333"/>
                <a:gd name="connsiteY14" fmla="*/ 874644 h 1486894"/>
                <a:gd name="connsiteX15" fmla="*/ 1073427 w 1415333"/>
                <a:gd name="connsiteY15" fmla="*/ 572494 h 1486894"/>
                <a:gd name="connsiteX16" fmla="*/ 906449 w 1415333"/>
                <a:gd name="connsiteY16" fmla="*/ 747423 h 1486894"/>
                <a:gd name="connsiteX17" fmla="*/ 826936 w 1415333"/>
                <a:gd name="connsiteY17" fmla="*/ 954157 h 1486894"/>
                <a:gd name="connsiteX18" fmla="*/ 771277 w 1415333"/>
                <a:gd name="connsiteY18" fmla="*/ 993913 h 1486894"/>
                <a:gd name="connsiteX19" fmla="*/ 667910 w 1415333"/>
                <a:gd name="connsiteY19" fmla="*/ 1065475 h 1486894"/>
                <a:gd name="connsiteX20" fmla="*/ 524787 w 1415333"/>
                <a:gd name="connsiteY20" fmla="*/ 1137037 h 1486894"/>
                <a:gd name="connsiteX21" fmla="*/ 461176 w 1415333"/>
                <a:gd name="connsiteY21" fmla="*/ 1192696 h 1486894"/>
                <a:gd name="connsiteX22" fmla="*/ 397566 w 1415333"/>
                <a:gd name="connsiteY22" fmla="*/ 1264258 h 1486894"/>
                <a:gd name="connsiteX23" fmla="*/ 326004 w 1415333"/>
                <a:gd name="connsiteY23" fmla="*/ 1311965 h 1486894"/>
                <a:gd name="connsiteX24" fmla="*/ 166978 w 1415333"/>
                <a:gd name="connsiteY24" fmla="*/ 1423284 h 1486894"/>
                <a:gd name="connsiteX25" fmla="*/ 95416 w 1415333"/>
                <a:gd name="connsiteY25" fmla="*/ 1447138 h 1486894"/>
                <a:gd name="connsiteX26" fmla="*/ 0 w 1415333"/>
                <a:gd name="connsiteY26" fmla="*/ 1486894 h 1486894"/>
                <a:gd name="connsiteX27" fmla="*/ 15903 w 1415333"/>
                <a:gd name="connsiteY27" fmla="*/ 1423284 h 1486894"/>
                <a:gd name="connsiteX28" fmla="*/ 182880 w 1415333"/>
                <a:gd name="connsiteY28" fmla="*/ 1272209 h 1486894"/>
                <a:gd name="connsiteX29" fmla="*/ 405517 w 1415333"/>
                <a:gd name="connsiteY29" fmla="*/ 1033670 h 1486894"/>
                <a:gd name="connsiteX30" fmla="*/ 596348 w 1415333"/>
                <a:gd name="connsiteY30" fmla="*/ 890546 h 1486894"/>
                <a:gd name="connsiteX31" fmla="*/ 795131 w 1415333"/>
                <a:gd name="connsiteY31" fmla="*/ 516835 h 1486894"/>
                <a:gd name="connsiteX32" fmla="*/ 842839 w 1415333"/>
                <a:gd name="connsiteY32" fmla="*/ 429371 h 1486894"/>
                <a:gd name="connsiteX33" fmla="*/ 970060 w 1415333"/>
                <a:gd name="connsiteY33" fmla="*/ 302150 h 1486894"/>
                <a:gd name="connsiteX34" fmla="*/ 1232453 w 1415333"/>
                <a:gd name="connsiteY34" fmla="*/ 103367 h 1486894"/>
                <a:gd name="connsiteX35" fmla="*/ 1415333 w 1415333"/>
                <a:gd name="connsiteY35" fmla="*/ 0 h 148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15333" h="1486894">
                  <a:moveTo>
                    <a:pt x="1415333" y="0"/>
                  </a:moveTo>
                  <a:lnTo>
                    <a:pt x="1415333" y="0"/>
                  </a:lnTo>
                  <a:lnTo>
                    <a:pt x="1304014" y="238539"/>
                  </a:lnTo>
                  <a:lnTo>
                    <a:pt x="1335820" y="365760"/>
                  </a:lnTo>
                  <a:lnTo>
                    <a:pt x="1391479" y="437322"/>
                  </a:lnTo>
                  <a:lnTo>
                    <a:pt x="1200647" y="429371"/>
                  </a:lnTo>
                  <a:lnTo>
                    <a:pt x="1168842" y="572494"/>
                  </a:lnTo>
                  <a:lnTo>
                    <a:pt x="1216550" y="691764"/>
                  </a:lnTo>
                  <a:lnTo>
                    <a:pt x="1089329" y="882595"/>
                  </a:lnTo>
                  <a:cubicBezTo>
                    <a:pt x="1065475" y="909099"/>
                    <a:pt x="1039797" y="934069"/>
                    <a:pt x="1017767" y="962108"/>
                  </a:cubicBezTo>
                  <a:cubicBezTo>
                    <a:pt x="1017765" y="962110"/>
                    <a:pt x="997890" y="1001864"/>
                    <a:pt x="993914" y="1009816"/>
                  </a:cubicBezTo>
                  <a:lnTo>
                    <a:pt x="978011" y="1049572"/>
                  </a:lnTo>
                  <a:lnTo>
                    <a:pt x="938254" y="1232452"/>
                  </a:lnTo>
                  <a:lnTo>
                    <a:pt x="890547" y="1176793"/>
                  </a:lnTo>
                  <a:lnTo>
                    <a:pt x="930303" y="874644"/>
                  </a:lnTo>
                  <a:lnTo>
                    <a:pt x="1073427" y="572494"/>
                  </a:lnTo>
                  <a:lnTo>
                    <a:pt x="906449" y="747423"/>
                  </a:lnTo>
                  <a:lnTo>
                    <a:pt x="826936" y="954157"/>
                  </a:lnTo>
                  <a:lnTo>
                    <a:pt x="771277" y="993913"/>
                  </a:lnTo>
                  <a:lnTo>
                    <a:pt x="667910" y="1065475"/>
                  </a:lnTo>
                  <a:lnTo>
                    <a:pt x="524787" y="1137037"/>
                  </a:lnTo>
                  <a:lnTo>
                    <a:pt x="461176" y="1192696"/>
                  </a:lnTo>
                  <a:lnTo>
                    <a:pt x="397566" y="1264258"/>
                  </a:lnTo>
                  <a:cubicBezTo>
                    <a:pt x="337084" y="1307459"/>
                    <a:pt x="362300" y="1293818"/>
                    <a:pt x="326004" y="1311965"/>
                  </a:cubicBezTo>
                  <a:lnTo>
                    <a:pt x="166978" y="1423284"/>
                  </a:lnTo>
                  <a:lnTo>
                    <a:pt x="95416" y="1447138"/>
                  </a:lnTo>
                  <a:lnTo>
                    <a:pt x="0" y="1486894"/>
                  </a:lnTo>
                  <a:lnTo>
                    <a:pt x="15903" y="1423284"/>
                  </a:lnTo>
                  <a:lnTo>
                    <a:pt x="182880" y="1272209"/>
                  </a:lnTo>
                  <a:lnTo>
                    <a:pt x="405517" y="1033670"/>
                  </a:lnTo>
                  <a:lnTo>
                    <a:pt x="596348" y="890546"/>
                  </a:lnTo>
                  <a:lnTo>
                    <a:pt x="795131" y="516835"/>
                  </a:lnTo>
                  <a:lnTo>
                    <a:pt x="842839" y="429371"/>
                  </a:lnTo>
                  <a:lnTo>
                    <a:pt x="970060" y="302150"/>
                  </a:lnTo>
                  <a:lnTo>
                    <a:pt x="1232453" y="103367"/>
                  </a:lnTo>
                  <a:lnTo>
                    <a:pt x="1415333" y="0"/>
                  </a:ln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2" name="5-Point Star 11"/>
          <p:cNvSpPr/>
          <p:nvPr/>
        </p:nvSpPr>
        <p:spPr>
          <a:xfrm>
            <a:off x="7060918" y="3038917"/>
            <a:ext cx="310101" cy="280284"/>
          </a:xfrm>
          <a:prstGeom prst="star5">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13" name="Flowchart: Connector 12"/>
          <p:cNvSpPr/>
          <p:nvPr/>
        </p:nvSpPr>
        <p:spPr>
          <a:xfrm>
            <a:off x="1630434" y="4287504"/>
            <a:ext cx="137160" cy="13716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Flowchart: Connector 13"/>
          <p:cNvSpPr/>
          <p:nvPr/>
        </p:nvSpPr>
        <p:spPr>
          <a:xfrm>
            <a:off x="4509543" y="3714966"/>
            <a:ext cx="137160" cy="13716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TextBox 14"/>
          <p:cNvSpPr txBox="1"/>
          <p:nvPr/>
        </p:nvSpPr>
        <p:spPr>
          <a:xfrm rot="19274268">
            <a:off x="1581652" y="3741746"/>
            <a:ext cx="968598" cy="369332"/>
          </a:xfrm>
          <a:prstGeom prst="rect">
            <a:avLst/>
          </a:prstGeom>
          <a:noFill/>
        </p:spPr>
        <p:txBody>
          <a:bodyPr wrap="square" rtlCol="0">
            <a:spAutoFit/>
          </a:bodyPr>
          <a:lstStyle/>
          <a:p>
            <a:r>
              <a:rPr lang="en-US" b="1" dirty="0">
                <a:solidFill>
                  <a:srgbClr val="FF0000"/>
                </a:solidFill>
              </a:rPr>
              <a:t>Values</a:t>
            </a:r>
          </a:p>
        </p:txBody>
      </p:sp>
      <p:sp>
        <p:nvSpPr>
          <p:cNvPr id="16" name="TextBox 15"/>
          <p:cNvSpPr txBox="1"/>
          <p:nvPr/>
        </p:nvSpPr>
        <p:spPr>
          <a:xfrm rot="19274268">
            <a:off x="4458234" y="3119505"/>
            <a:ext cx="1246526" cy="369332"/>
          </a:xfrm>
          <a:prstGeom prst="rect">
            <a:avLst/>
          </a:prstGeom>
          <a:noFill/>
        </p:spPr>
        <p:txBody>
          <a:bodyPr wrap="square" rtlCol="0">
            <a:spAutoFit/>
          </a:bodyPr>
          <a:lstStyle/>
          <a:p>
            <a:r>
              <a:rPr lang="en-US" b="1" dirty="0">
                <a:solidFill>
                  <a:srgbClr val="FF0000"/>
                </a:solidFill>
              </a:rPr>
              <a:t>Mission</a:t>
            </a:r>
          </a:p>
        </p:txBody>
      </p:sp>
      <p:sp>
        <p:nvSpPr>
          <p:cNvPr id="17" name="TextBox 16"/>
          <p:cNvSpPr txBox="1"/>
          <p:nvPr/>
        </p:nvSpPr>
        <p:spPr>
          <a:xfrm>
            <a:off x="7369086" y="2952394"/>
            <a:ext cx="1146701" cy="461665"/>
          </a:xfrm>
          <a:prstGeom prst="rect">
            <a:avLst/>
          </a:prstGeom>
          <a:noFill/>
        </p:spPr>
        <p:txBody>
          <a:bodyPr wrap="square" rtlCol="0">
            <a:spAutoFit/>
          </a:bodyPr>
          <a:lstStyle/>
          <a:p>
            <a:r>
              <a:rPr lang="en-US" sz="2400" b="1" dirty="0">
                <a:solidFill>
                  <a:srgbClr val="FF0000"/>
                </a:solidFill>
              </a:rPr>
              <a:t>Vision</a:t>
            </a:r>
          </a:p>
        </p:txBody>
      </p:sp>
      <p:sp>
        <p:nvSpPr>
          <p:cNvPr id="18" name="TextBox 17"/>
          <p:cNvSpPr txBox="1"/>
          <p:nvPr/>
        </p:nvSpPr>
        <p:spPr>
          <a:xfrm>
            <a:off x="295267" y="1524482"/>
            <a:ext cx="2807494" cy="1477328"/>
          </a:xfrm>
          <a:prstGeom prst="rect">
            <a:avLst/>
          </a:prstGeom>
          <a:noFill/>
        </p:spPr>
        <p:txBody>
          <a:bodyPr wrap="square" rtlCol="0">
            <a:spAutoFit/>
          </a:bodyPr>
          <a:lstStyle/>
          <a:p>
            <a:r>
              <a:rPr lang="en-US" sz="1500" b="1" u="sng" dirty="0">
                <a:solidFill>
                  <a:schemeClr val="accent1">
                    <a:lumMod val="75000"/>
                  </a:schemeClr>
                </a:solidFill>
              </a:rPr>
              <a:t>Core Values</a:t>
            </a:r>
            <a:r>
              <a:rPr lang="en-US" sz="1500" dirty="0">
                <a:solidFill>
                  <a:schemeClr val="accent1">
                    <a:lumMod val="75000"/>
                  </a:schemeClr>
                </a:solidFill>
              </a:rPr>
              <a:t> are what support our vision and mission; they shape our culture, and reflect who RMWEA is and how we operate </a:t>
            </a:r>
          </a:p>
          <a:p>
            <a:endParaRPr lang="en-US" sz="1500" dirty="0">
              <a:solidFill>
                <a:prstClr val="black"/>
              </a:solidFill>
            </a:endParaRPr>
          </a:p>
        </p:txBody>
      </p:sp>
      <p:sp>
        <p:nvSpPr>
          <p:cNvPr id="19" name="TextBox 18"/>
          <p:cNvSpPr txBox="1"/>
          <p:nvPr/>
        </p:nvSpPr>
        <p:spPr>
          <a:xfrm>
            <a:off x="3363780" y="1525551"/>
            <a:ext cx="2807494" cy="1246495"/>
          </a:xfrm>
          <a:prstGeom prst="rect">
            <a:avLst/>
          </a:prstGeom>
          <a:noFill/>
        </p:spPr>
        <p:txBody>
          <a:bodyPr wrap="square" rtlCol="0">
            <a:spAutoFit/>
          </a:bodyPr>
          <a:lstStyle/>
          <a:p>
            <a:r>
              <a:rPr lang="en-US" sz="1500" b="1" u="sng" dirty="0">
                <a:solidFill>
                  <a:schemeClr val="accent1">
                    <a:lumMod val="75000"/>
                  </a:schemeClr>
                </a:solidFill>
              </a:rPr>
              <a:t>Mission Statement</a:t>
            </a:r>
            <a:r>
              <a:rPr lang="en-US" sz="1500" dirty="0">
                <a:solidFill>
                  <a:schemeClr val="accent1">
                    <a:lumMod val="75000"/>
                  </a:schemeClr>
                </a:solidFill>
              </a:rPr>
              <a:t> is our "purpose in action"; it's what we do every day to achieve our vision with direction from our values</a:t>
            </a:r>
          </a:p>
        </p:txBody>
      </p:sp>
      <p:sp>
        <p:nvSpPr>
          <p:cNvPr id="20" name="TextBox 19"/>
          <p:cNvSpPr txBox="1"/>
          <p:nvPr/>
        </p:nvSpPr>
        <p:spPr>
          <a:xfrm>
            <a:off x="6258591" y="1524482"/>
            <a:ext cx="2807494" cy="1246495"/>
          </a:xfrm>
          <a:prstGeom prst="rect">
            <a:avLst/>
          </a:prstGeom>
          <a:noFill/>
        </p:spPr>
        <p:txBody>
          <a:bodyPr wrap="square" rtlCol="0">
            <a:spAutoFit/>
          </a:bodyPr>
          <a:lstStyle/>
          <a:p>
            <a:r>
              <a:rPr lang="en-US" sz="1500" b="1" u="sng" dirty="0">
                <a:solidFill>
                  <a:schemeClr val="accent1">
                    <a:lumMod val="75000"/>
                  </a:schemeClr>
                </a:solidFill>
              </a:rPr>
              <a:t>Vision Statement</a:t>
            </a:r>
            <a:r>
              <a:rPr lang="en-US" sz="1500" u="sng" dirty="0">
                <a:solidFill>
                  <a:schemeClr val="accent1">
                    <a:lumMod val="75000"/>
                  </a:schemeClr>
                </a:solidFill>
              </a:rPr>
              <a:t> </a:t>
            </a:r>
            <a:r>
              <a:rPr lang="en-US" sz="1500" dirty="0">
                <a:solidFill>
                  <a:schemeClr val="accent1">
                    <a:lumMod val="75000"/>
                  </a:schemeClr>
                </a:solidFill>
              </a:rPr>
              <a:t>is what RMWEA aspires to be; it helps drive decisions, focus goals, and is our overarching purpose in everything we do</a:t>
            </a:r>
          </a:p>
        </p:txBody>
      </p:sp>
      <p:sp>
        <p:nvSpPr>
          <p:cNvPr id="21" name="Freeform 20"/>
          <p:cNvSpPr/>
          <p:nvPr/>
        </p:nvSpPr>
        <p:spPr>
          <a:xfrm>
            <a:off x="-59074" y="3417697"/>
            <a:ext cx="7176407" cy="2216604"/>
          </a:xfrm>
          <a:custGeom>
            <a:avLst/>
            <a:gdLst>
              <a:gd name="connsiteX0" fmla="*/ 0 w 9568543"/>
              <a:gd name="connsiteY0" fmla="*/ 2955472 h 2955472"/>
              <a:gd name="connsiteX1" fmla="*/ 473528 w 9568543"/>
              <a:gd name="connsiteY1" fmla="*/ 2718707 h 2955472"/>
              <a:gd name="connsiteX2" fmla="*/ 1028700 w 9568543"/>
              <a:gd name="connsiteY2" fmla="*/ 1771650 h 2955472"/>
              <a:gd name="connsiteX3" fmla="*/ 2294164 w 9568543"/>
              <a:gd name="connsiteY3" fmla="*/ 1298122 h 2955472"/>
              <a:gd name="connsiteX4" fmla="*/ 4572000 w 9568543"/>
              <a:gd name="connsiteY4" fmla="*/ 1118507 h 2955472"/>
              <a:gd name="connsiteX5" fmla="*/ 6139543 w 9568543"/>
              <a:gd name="connsiteY5" fmla="*/ 514350 h 2955472"/>
              <a:gd name="connsiteX6" fmla="*/ 8596993 w 9568543"/>
              <a:gd name="connsiteY6" fmla="*/ 612322 h 2955472"/>
              <a:gd name="connsiteX7" fmla="*/ 9568543 w 9568543"/>
              <a:gd name="connsiteY7" fmla="*/ 0 h 29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68543" h="2955472">
                <a:moveTo>
                  <a:pt x="0" y="2955472"/>
                </a:moveTo>
                <a:cubicBezTo>
                  <a:pt x="151039" y="2935741"/>
                  <a:pt x="302078" y="2916011"/>
                  <a:pt x="473528" y="2718707"/>
                </a:cubicBezTo>
                <a:cubicBezTo>
                  <a:pt x="644978" y="2521403"/>
                  <a:pt x="725261" y="2008414"/>
                  <a:pt x="1028700" y="1771650"/>
                </a:cubicBezTo>
                <a:cubicBezTo>
                  <a:pt x="1332139" y="1534886"/>
                  <a:pt x="1703614" y="1406979"/>
                  <a:pt x="2294164" y="1298122"/>
                </a:cubicBezTo>
                <a:cubicBezTo>
                  <a:pt x="2884714" y="1189265"/>
                  <a:pt x="3931104" y="1249136"/>
                  <a:pt x="4572000" y="1118507"/>
                </a:cubicBezTo>
                <a:cubicBezTo>
                  <a:pt x="5212896" y="987878"/>
                  <a:pt x="5468711" y="598714"/>
                  <a:pt x="6139543" y="514350"/>
                </a:cubicBezTo>
                <a:cubicBezTo>
                  <a:pt x="6810375" y="429986"/>
                  <a:pt x="8025493" y="698047"/>
                  <a:pt x="8596993" y="612322"/>
                </a:cubicBezTo>
                <a:cubicBezTo>
                  <a:pt x="9168493" y="526597"/>
                  <a:pt x="9358993" y="5443"/>
                  <a:pt x="9568543" y="0"/>
                </a:cubicBezTo>
              </a:path>
            </a:pathLst>
          </a:custGeom>
          <a:noFill/>
          <a:ln w="571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2306" y="513166"/>
            <a:ext cx="677935" cy="677935"/>
          </a:xfrm>
          <a:prstGeom prst="rect">
            <a:avLst/>
          </a:prstGeom>
        </p:spPr>
      </p:pic>
    </p:spTree>
    <p:extLst>
      <p:ext uri="{BB962C8B-B14F-4D97-AF65-F5344CB8AC3E}">
        <p14:creationId xmlns:p14="http://schemas.microsoft.com/office/powerpoint/2010/main" val="30293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0646" y="293077"/>
            <a:ext cx="8229600" cy="830262"/>
          </a:xfrm>
          <a:prstGeom prst="rect">
            <a:avLst/>
          </a:prstGeom>
        </p:spPr>
        <p:txBody>
          <a:bodyPr/>
          <a:lstStyle/>
          <a:p>
            <a:pPr>
              <a:defRPr/>
            </a:pPr>
            <a:endParaRPr lang="en-US" sz="4000" b="1" dirty="0">
              <a:solidFill>
                <a:schemeClr val="tx2"/>
              </a:solidFill>
              <a:latin typeface="+mj-lt"/>
              <a:cs typeface="Helvetica"/>
            </a:endParaRPr>
          </a:p>
        </p:txBody>
      </p:sp>
      <p:sp>
        <p:nvSpPr>
          <p:cNvPr id="6" name="Title 5"/>
          <p:cNvSpPr>
            <a:spLocks noGrp="1"/>
          </p:cNvSpPr>
          <p:nvPr>
            <p:ph type="title"/>
          </p:nvPr>
        </p:nvSpPr>
        <p:spPr>
          <a:xfrm>
            <a:off x="249959" y="45426"/>
            <a:ext cx="7886700" cy="1325563"/>
          </a:xfrm>
        </p:spPr>
        <p:txBody>
          <a:bodyPr>
            <a:normAutofit/>
          </a:bodyPr>
          <a:lstStyle/>
          <a:p>
            <a:r>
              <a:rPr lang="en-US" sz="4000" b="1" dirty="0">
                <a:solidFill>
                  <a:schemeClr val="accent1">
                    <a:lumMod val="75000"/>
                  </a:schemeClr>
                </a:solidFill>
              </a:rPr>
              <a:t>Our Starting Point - Vision</a:t>
            </a:r>
          </a:p>
        </p:txBody>
      </p:sp>
      <p:sp>
        <p:nvSpPr>
          <p:cNvPr id="7" name="Content Placeholder 6"/>
          <p:cNvSpPr>
            <a:spLocks noGrp="1"/>
          </p:cNvSpPr>
          <p:nvPr>
            <p:ph sz="half" idx="1"/>
          </p:nvPr>
        </p:nvSpPr>
        <p:spPr>
          <a:xfrm>
            <a:off x="480645" y="1012825"/>
            <a:ext cx="8460287" cy="5603635"/>
          </a:xfrm>
        </p:spPr>
        <p:txBody>
          <a:bodyPr>
            <a:normAutofit/>
          </a:bodyPr>
          <a:lstStyle/>
          <a:p>
            <a:pPr marL="0" indent="0">
              <a:lnSpc>
                <a:spcPct val="120000"/>
              </a:lnSpc>
              <a:buNone/>
            </a:pPr>
            <a:r>
              <a:rPr lang="en-US" u="sng" dirty="0">
                <a:solidFill>
                  <a:schemeClr val="accent1">
                    <a:lumMod val="75000"/>
                  </a:schemeClr>
                </a:solidFill>
              </a:rPr>
              <a:t>Vision Brainstorming</a:t>
            </a:r>
            <a:r>
              <a:rPr lang="en-US" dirty="0">
                <a:solidFill>
                  <a:schemeClr val="accent1">
                    <a:lumMod val="75000"/>
                  </a:schemeClr>
                </a:solidFill>
              </a:rPr>
              <a:t> </a:t>
            </a:r>
            <a:r>
              <a:rPr lang="en-US" sz="1800" dirty="0">
                <a:solidFill>
                  <a:schemeClr val="accent1">
                    <a:lumMod val="75000"/>
                  </a:schemeClr>
                </a:solidFill>
              </a:rPr>
              <a:t>(where we need to be in the future – key words that should be in our Vision)</a:t>
            </a:r>
          </a:p>
        </p:txBody>
      </p:sp>
    </p:spTree>
    <p:extLst>
      <p:ext uri="{BB962C8B-B14F-4D97-AF65-F5344CB8AC3E}">
        <p14:creationId xmlns:p14="http://schemas.microsoft.com/office/powerpoint/2010/main" val="407878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0646" y="293077"/>
            <a:ext cx="8229600" cy="830262"/>
          </a:xfrm>
          <a:prstGeom prst="rect">
            <a:avLst/>
          </a:prstGeom>
        </p:spPr>
        <p:txBody>
          <a:bodyPr/>
          <a:lstStyle/>
          <a:p>
            <a:pPr>
              <a:defRPr/>
            </a:pPr>
            <a:endParaRPr lang="en-US" sz="4000" b="1" dirty="0">
              <a:solidFill>
                <a:schemeClr val="tx2"/>
              </a:solidFill>
              <a:latin typeface="+mj-lt"/>
              <a:cs typeface="Helvetica"/>
            </a:endParaRPr>
          </a:p>
        </p:txBody>
      </p:sp>
      <p:sp>
        <p:nvSpPr>
          <p:cNvPr id="6" name="Title 5"/>
          <p:cNvSpPr>
            <a:spLocks noGrp="1"/>
          </p:cNvSpPr>
          <p:nvPr>
            <p:ph type="title"/>
          </p:nvPr>
        </p:nvSpPr>
        <p:spPr>
          <a:xfrm>
            <a:off x="249959" y="45426"/>
            <a:ext cx="7886700" cy="1325563"/>
          </a:xfrm>
        </p:spPr>
        <p:txBody>
          <a:bodyPr>
            <a:normAutofit/>
          </a:bodyPr>
          <a:lstStyle/>
          <a:p>
            <a:r>
              <a:rPr lang="en-US" sz="4000" b="1" dirty="0">
                <a:solidFill>
                  <a:schemeClr val="accent1">
                    <a:lumMod val="75000"/>
                  </a:schemeClr>
                </a:solidFill>
              </a:rPr>
              <a:t>Our Starting Point - Mission</a:t>
            </a:r>
          </a:p>
        </p:txBody>
      </p:sp>
      <p:sp>
        <p:nvSpPr>
          <p:cNvPr id="7" name="Content Placeholder 6"/>
          <p:cNvSpPr>
            <a:spLocks noGrp="1"/>
          </p:cNvSpPr>
          <p:nvPr>
            <p:ph sz="half" idx="1"/>
          </p:nvPr>
        </p:nvSpPr>
        <p:spPr>
          <a:xfrm>
            <a:off x="480646" y="1012825"/>
            <a:ext cx="8081596" cy="5603635"/>
          </a:xfrm>
        </p:spPr>
        <p:txBody>
          <a:bodyPr>
            <a:normAutofit/>
          </a:bodyPr>
          <a:lstStyle/>
          <a:p>
            <a:pPr marL="0" indent="0">
              <a:lnSpc>
                <a:spcPct val="120000"/>
              </a:lnSpc>
              <a:buNone/>
            </a:pPr>
            <a:r>
              <a:rPr lang="en-US" sz="2200" u="sng" dirty="0">
                <a:solidFill>
                  <a:schemeClr val="accent1">
                    <a:lumMod val="75000"/>
                  </a:schemeClr>
                </a:solidFill>
              </a:rPr>
              <a:t>Mission (why we exist)</a:t>
            </a:r>
          </a:p>
          <a:p>
            <a:pPr marL="857250" lvl="1" indent="-457200">
              <a:buSzPct val="80000"/>
              <a:buFont typeface="Wingdings" charset="0"/>
              <a:buChar char="Ø"/>
            </a:pPr>
            <a:endParaRPr lang="en-US" sz="3200" dirty="0">
              <a:solidFill>
                <a:srgbClr val="336699"/>
              </a:solidFill>
            </a:endParaRPr>
          </a:p>
        </p:txBody>
      </p:sp>
    </p:spTree>
    <p:extLst>
      <p:ext uri="{BB962C8B-B14F-4D97-AF65-F5344CB8AC3E}">
        <p14:creationId xmlns:p14="http://schemas.microsoft.com/office/powerpoint/2010/main" val="218346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9703"/>
            <a:ext cx="8913812" cy="1325563"/>
          </a:xfrm>
        </p:spPr>
        <p:txBody>
          <a:bodyPr>
            <a:normAutofit/>
          </a:bodyPr>
          <a:lstStyle/>
          <a:p>
            <a:r>
              <a:rPr lang="en-US" sz="4000" b="1" dirty="0">
                <a:solidFill>
                  <a:schemeClr val="accent1">
                    <a:lumMod val="75000"/>
                  </a:schemeClr>
                </a:solidFill>
              </a:rPr>
              <a:t>Definition of Strategic Goals &amp; Objectives</a:t>
            </a:r>
          </a:p>
        </p:txBody>
      </p:sp>
      <p:sp>
        <p:nvSpPr>
          <p:cNvPr id="3" name="Content Placeholder 2"/>
          <p:cNvSpPr>
            <a:spLocks noGrp="1"/>
          </p:cNvSpPr>
          <p:nvPr>
            <p:ph idx="4294967295"/>
          </p:nvPr>
        </p:nvSpPr>
        <p:spPr>
          <a:xfrm>
            <a:off x="230188" y="800100"/>
            <a:ext cx="8913812" cy="4919663"/>
          </a:xfrm>
        </p:spPr>
        <p:txBody>
          <a:bodyPr>
            <a:noAutofit/>
          </a:bodyPr>
          <a:lstStyle/>
          <a:p>
            <a:pPr marL="0" indent="0">
              <a:buNone/>
            </a:pPr>
            <a:r>
              <a:rPr lang="en-US" dirty="0">
                <a:solidFill>
                  <a:srgbClr val="00B050"/>
                </a:solidFill>
              </a:rPr>
              <a:t>Strategic Intention is a few ‘header’ words summarizing intent of goals (what we want to accomplish)</a:t>
            </a:r>
          </a:p>
          <a:p>
            <a:pPr marL="0" indent="0">
              <a:buNone/>
            </a:pPr>
            <a:endParaRPr lang="en-US" dirty="0">
              <a:solidFill>
                <a:schemeClr val="accent1">
                  <a:lumMod val="75000"/>
                </a:schemeClr>
              </a:solidFill>
            </a:endParaRPr>
          </a:p>
          <a:p>
            <a:pPr marL="0" indent="0">
              <a:buNone/>
            </a:pPr>
            <a:r>
              <a:rPr lang="en-US" dirty="0">
                <a:solidFill>
                  <a:srgbClr val="7030A0"/>
                </a:solidFill>
              </a:rPr>
              <a:t>Goals are about </a:t>
            </a:r>
            <a:r>
              <a:rPr lang="en-US" u="sng" dirty="0">
                <a:solidFill>
                  <a:srgbClr val="7030A0"/>
                </a:solidFill>
              </a:rPr>
              <a:t>what</a:t>
            </a:r>
            <a:r>
              <a:rPr lang="en-US" dirty="0">
                <a:solidFill>
                  <a:srgbClr val="7030A0"/>
                </a:solidFill>
              </a:rPr>
              <a:t> we want to accomplish</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Objectives</a:t>
            </a:r>
          </a:p>
          <a:p>
            <a:pPr lvl="1">
              <a:spcAft>
                <a:spcPts val="600"/>
              </a:spcAft>
            </a:pPr>
            <a:r>
              <a:rPr lang="en-US" sz="2800" dirty="0">
                <a:solidFill>
                  <a:schemeClr val="accent1">
                    <a:lumMod val="75000"/>
                  </a:schemeClr>
                </a:solidFill>
              </a:rPr>
              <a:t>Describes </a:t>
            </a:r>
            <a:r>
              <a:rPr lang="en-US" sz="2800" u="sng" dirty="0">
                <a:solidFill>
                  <a:schemeClr val="accent1">
                    <a:lumMod val="75000"/>
                  </a:schemeClr>
                </a:solidFill>
              </a:rPr>
              <a:t>how</a:t>
            </a:r>
            <a:r>
              <a:rPr lang="en-US" sz="2800" dirty="0">
                <a:solidFill>
                  <a:schemeClr val="accent1">
                    <a:lumMod val="75000"/>
                  </a:schemeClr>
                </a:solidFill>
              </a:rPr>
              <a:t> that change will be accomplished</a:t>
            </a:r>
          </a:p>
          <a:p>
            <a:pPr lvl="1"/>
            <a:r>
              <a:rPr lang="en-US" sz="2800" dirty="0">
                <a:solidFill>
                  <a:schemeClr val="accent1">
                    <a:lumMod val="75000"/>
                  </a:schemeClr>
                </a:solidFill>
              </a:rPr>
              <a:t>Usually 3-5 years in scope</a:t>
            </a:r>
          </a:p>
          <a:p>
            <a:pPr lvl="1"/>
            <a:r>
              <a:rPr lang="en-US" sz="2800" dirty="0">
                <a:solidFill>
                  <a:schemeClr val="accent1">
                    <a:lumMod val="75000"/>
                  </a:schemeClr>
                </a:solidFill>
              </a:rPr>
              <a:t>Basic types:</a:t>
            </a:r>
          </a:p>
          <a:p>
            <a:pPr lvl="2">
              <a:buFont typeface="Calibri" panose="020F0502020204030204" pitchFamily="34" charset="0"/>
              <a:buChar char="‒"/>
            </a:pPr>
            <a:r>
              <a:rPr lang="en-US" sz="2400" dirty="0">
                <a:solidFill>
                  <a:schemeClr val="accent1">
                    <a:lumMod val="75000"/>
                  </a:schemeClr>
                </a:solidFill>
              </a:rPr>
              <a:t>Generic (i.e. growth, expansion/retraction, new products/services - adding translation)</a:t>
            </a:r>
          </a:p>
          <a:p>
            <a:pPr lvl="2">
              <a:buFont typeface="Calibri" panose="020F0502020204030204" pitchFamily="34" charset="0"/>
              <a:buChar char="‒"/>
            </a:pPr>
            <a:r>
              <a:rPr lang="en-US" sz="2400" dirty="0">
                <a:solidFill>
                  <a:schemeClr val="accent1">
                    <a:lumMod val="75000"/>
                  </a:schemeClr>
                </a:solidFill>
              </a:rPr>
              <a:t>Competitive (owning our product -- more value/better price</a:t>
            </a:r>
            <a:r>
              <a:rPr lang="en-US" sz="2400" dirty="0">
                <a:solidFill>
                  <a:srgbClr val="336699"/>
                </a:solidFill>
              </a:rPr>
              <a:t>)</a:t>
            </a:r>
          </a:p>
        </p:txBody>
      </p:sp>
    </p:spTree>
    <p:extLst>
      <p:ext uri="{BB962C8B-B14F-4D97-AF65-F5344CB8AC3E}">
        <p14:creationId xmlns:p14="http://schemas.microsoft.com/office/powerpoint/2010/main" val="293227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66" y="0"/>
            <a:ext cx="8794434" cy="1325563"/>
          </a:xfrm>
        </p:spPr>
        <p:txBody>
          <a:bodyPr>
            <a:normAutofit/>
          </a:bodyPr>
          <a:lstStyle/>
          <a:p>
            <a:r>
              <a:rPr lang="en-US" sz="3600" b="1" dirty="0">
                <a:solidFill>
                  <a:srgbClr val="336699"/>
                </a:solidFill>
              </a:rPr>
              <a:t>Definition of Strategic Goals &amp; Objectives</a:t>
            </a:r>
          </a:p>
        </p:txBody>
      </p:sp>
      <p:sp>
        <p:nvSpPr>
          <p:cNvPr id="3" name="Content Placeholder 2"/>
          <p:cNvSpPr>
            <a:spLocks noGrp="1"/>
          </p:cNvSpPr>
          <p:nvPr>
            <p:ph idx="4294967295"/>
          </p:nvPr>
        </p:nvSpPr>
        <p:spPr>
          <a:xfrm>
            <a:off x="349566" y="924502"/>
            <a:ext cx="7858991" cy="4919663"/>
          </a:xfrm>
        </p:spPr>
        <p:txBody>
          <a:bodyPr>
            <a:noAutofit/>
          </a:bodyPr>
          <a:lstStyle/>
          <a:p>
            <a:pPr marL="0" indent="0">
              <a:buNone/>
            </a:pPr>
            <a:r>
              <a:rPr lang="en-US" dirty="0">
                <a:solidFill>
                  <a:srgbClr val="336699"/>
                </a:solidFill>
              </a:rPr>
              <a:t>Strategic Intentions are about what we want to accomplish</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194" y="1495761"/>
            <a:ext cx="3915973" cy="536224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8532">
            <a:off x="4286611" y="1277174"/>
            <a:ext cx="4710722" cy="5360477"/>
          </a:xfrm>
          <a:prstGeom prst="rect">
            <a:avLst/>
          </a:prstGeom>
        </p:spPr>
      </p:pic>
      <p:sp>
        <p:nvSpPr>
          <p:cNvPr id="6" name="Oval 5"/>
          <p:cNvSpPr/>
          <p:nvPr/>
        </p:nvSpPr>
        <p:spPr>
          <a:xfrm>
            <a:off x="145712" y="5316915"/>
            <a:ext cx="1246744" cy="424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1056366">
            <a:off x="7789174" y="3218945"/>
            <a:ext cx="716330" cy="337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1178765">
            <a:off x="3331384" y="1676400"/>
            <a:ext cx="928588" cy="369332"/>
          </a:xfrm>
          <a:prstGeom prst="rect">
            <a:avLst/>
          </a:prstGeom>
          <a:noFill/>
        </p:spPr>
        <p:txBody>
          <a:bodyPr wrap="none" rtlCol="0">
            <a:spAutoFit/>
          </a:bodyPr>
          <a:lstStyle/>
          <a:p>
            <a:r>
              <a:rPr lang="en-US" b="1" dirty="0">
                <a:solidFill>
                  <a:schemeClr val="bg1"/>
                </a:solidFill>
              </a:rPr>
              <a:t>AWWA</a:t>
            </a:r>
          </a:p>
        </p:txBody>
      </p:sp>
      <p:sp>
        <p:nvSpPr>
          <p:cNvPr id="9" name="Oval 8"/>
          <p:cNvSpPr/>
          <p:nvPr/>
        </p:nvSpPr>
        <p:spPr>
          <a:xfrm>
            <a:off x="42418" y="3548494"/>
            <a:ext cx="1350037" cy="654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27688" y="772024"/>
            <a:ext cx="1697432" cy="706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304" y="3714037"/>
            <a:ext cx="1473480" cy="461665"/>
          </a:xfrm>
          <a:prstGeom prst="rect">
            <a:avLst/>
          </a:prstGeom>
          <a:noFill/>
        </p:spPr>
        <p:txBody>
          <a:bodyPr wrap="none" rtlCol="0">
            <a:spAutoFit/>
          </a:bodyPr>
          <a:lstStyle/>
          <a:p>
            <a:pPr lvl="0" algn="ctr"/>
            <a:r>
              <a:rPr lang="en-US" sz="1200" dirty="0">
                <a:solidFill>
                  <a:srgbClr val="7030A0"/>
                </a:solidFill>
              </a:rPr>
              <a:t>Strategic Objective</a:t>
            </a:r>
          </a:p>
          <a:p>
            <a:pPr lvl="0" algn="ctr"/>
            <a:r>
              <a:rPr lang="en-US" sz="1200" dirty="0">
                <a:solidFill>
                  <a:srgbClr val="7030A0"/>
                </a:solidFill>
              </a:rPr>
              <a:t>(Goal)</a:t>
            </a:r>
          </a:p>
        </p:txBody>
      </p:sp>
      <p:sp>
        <p:nvSpPr>
          <p:cNvPr id="14" name="Rectangle 13"/>
          <p:cNvSpPr/>
          <p:nvPr/>
        </p:nvSpPr>
        <p:spPr>
          <a:xfrm>
            <a:off x="7219520" y="894676"/>
            <a:ext cx="1924480" cy="461665"/>
          </a:xfrm>
          <a:prstGeom prst="rect">
            <a:avLst/>
          </a:prstGeom>
        </p:spPr>
        <p:txBody>
          <a:bodyPr wrap="square">
            <a:spAutoFit/>
          </a:bodyPr>
          <a:lstStyle/>
          <a:p>
            <a:pPr lvl="0" algn="ctr"/>
            <a:r>
              <a:rPr lang="en-US" sz="1200" dirty="0">
                <a:solidFill>
                  <a:srgbClr val="7030A0"/>
                </a:solidFill>
              </a:rPr>
              <a:t>Strategic Objective</a:t>
            </a:r>
          </a:p>
          <a:p>
            <a:pPr lvl="0" algn="ctr"/>
            <a:r>
              <a:rPr lang="en-US" sz="1200" dirty="0">
                <a:solidFill>
                  <a:srgbClr val="7030A0"/>
                </a:solidFill>
              </a:rPr>
              <a:t>(Critical Objective)</a:t>
            </a:r>
          </a:p>
        </p:txBody>
      </p:sp>
      <p:cxnSp>
        <p:nvCxnSpPr>
          <p:cNvPr id="16" name="Straight Arrow Connector 15"/>
          <p:cNvCxnSpPr/>
          <p:nvPr/>
        </p:nvCxnSpPr>
        <p:spPr>
          <a:xfrm>
            <a:off x="1198145" y="4115068"/>
            <a:ext cx="388620" cy="5943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p:cNvCxnSpPr>
          <p:nvPr/>
        </p:nvCxnSpPr>
        <p:spPr>
          <a:xfrm flipV="1">
            <a:off x="1392456" y="5379263"/>
            <a:ext cx="1205540" cy="1500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69106" y="1456514"/>
            <a:ext cx="2432524" cy="24189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1783" y="4745212"/>
            <a:ext cx="591411" cy="261610"/>
          </a:xfrm>
          <a:prstGeom prst="rect">
            <a:avLst/>
          </a:prstGeom>
        </p:spPr>
        <p:txBody>
          <a:bodyPr wrap="square">
            <a:spAutoFit/>
          </a:bodyPr>
          <a:lstStyle/>
          <a:p>
            <a:pPr algn="ctr"/>
            <a:r>
              <a:rPr lang="en-US" sz="1100" dirty="0">
                <a:solidFill>
                  <a:srgbClr val="7030A0"/>
                </a:solidFill>
              </a:rPr>
              <a:t>Goal</a:t>
            </a:r>
          </a:p>
        </p:txBody>
      </p:sp>
      <p:sp>
        <p:nvSpPr>
          <p:cNvPr id="23" name="Rectangle 22"/>
          <p:cNvSpPr/>
          <p:nvPr/>
        </p:nvSpPr>
        <p:spPr>
          <a:xfrm>
            <a:off x="405870" y="5400563"/>
            <a:ext cx="772969" cy="261610"/>
          </a:xfrm>
          <a:prstGeom prst="rect">
            <a:avLst/>
          </a:prstGeom>
        </p:spPr>
        <p:txBody>
          <a:bodyPr wrap="none">
            <a:spAutoFit/>
          </a:bodyPr>
          <a:lstStyle/>
          <a:p>
            <a:pPr algn="ctr"/>
            <a:r>
              <a:rPr lang="en-US" sz="1100" dirty="0">
                <a:solidFill>
                  <a:srgbClr val="7030A0"/>
                </a:solidFill>
              </a:rPr>
              <a:t>Objective</a:t>
            </a:r>
          </a:p>
        </p:txBody>
      </p:sp>
      <p:sp>
        <p:nvSpPr>
          <p:cNvPr id="25" name="Rectangle 24"/>
          <p:cNvSpPr/>
          <p:nvPr/>
        </p:nvSpPr>
        <p:spPr>
          <a:xfrm>
            <a:off x="8140934" y="4181644"/>
            <a:ext cx="772969" cy="261610"/>
          </a:xfrm>
          <a:prstGeom prst="rect">
            <a:avLst/>
          </a:prstGeom>
        </p:spPr>
        <p:txBody>
          <a:bodyPr wrap="none">
            <a:spAutoFit/>
          </a:bodyPr>
          <a:lstStyle/>
          <a:p>
            <a:pPr lvl="0" algn="ctr"/>
            <a:r>
              <a:rPr lang="en-US" sz="1100" dirty="0">
                <a:solidFill>
                  <a:srgbClr val="7030A0"/>
                </a:solidFill>
              </a:rPr>
              <a:t>Objective</a:t>
            </a:r>
          </a:p>
        </p:txBody>
      </p:sp>
      <p:sp>
        <p:nvSpPr>
          <p:cNvPr id="27" name="Rectangle 26"/>
          <p:cNvSpPr/>
          <p:nvPr/>
        </p:nvSpPr>
        <p:spPr>
          <a:xfrm>
            <a:off x="7872270" y="3253528"/>
            <a:ext cx="482824" cy="261610"/>
          </a:xfrm>
          <a:prstGeom prst="rect">
            <a:avLst/>
          </a:prstGeom>
        </p:spPr>
        <p:txBody>
          <a:bodyPr wrap="none">
            <a:spAutoFit/>
          </a:bodyPr>
          <a:lstStyle/>
          <a:p>
            <a:pPr lvl="0" algn="ctr"/>
            <a:r>
              <a:rPr lang="en-US" sz="1100" dirty="0">
                <a:solidFill>
                  <a:srgbClr val="7030A0"/>
                </a:solidFill>
              </a:rPr>
              <a:t>Goal</a:t>
            </a:r>
          </a:p>
        </p:txBody>
      </p:sp>
      <p:sp>
        <p:nvSpPr>
          <p:cNvPr id="28" name="Oval 27"/>
          <p:cNvSpPr/>
          <p:nvPr/>
        </p:nvSpPr>
        <p:spPr>
          <a:xfrm>
            <a:off x="8082161" y="4139347"/>
            <a:ext cx="942959" cy="3864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155" y="4639685"/>
            <a:ext cx="1126646" cy="424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9" idx="6"/>
          </p:cNvCxnSpPr>
          <p:nvPr/>
        </p:nvCxnSpPr>
        <p:spPr>
          <a:xfrm>
            <a:off x="1255801" y="4852123"/>
            <a:ext cx="367756" cy="1546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3"/>
          </p:cNvCxnSpPr>
          <p:nvPr/>
        </p:nvCxnSpPr>
        <p:spPr>
          <a:xfrm>
            <a:off x="7916011" y="3545143"/>
            <a:ext cx="19613" cy="2040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0"/>
          </p:cNvCxnSpPr>
          <p:nvPr/>
        </p:nvCxnSpPr>
        <p:spPr>
          <a:xfrm flipH="1" flipV="1">
            <a:off x="8102646" y="3982784"/>
            <a:ext cx="450995" cy="15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71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1019" y="1462088"/>
            <a:ext cx="8285162" cy="4538662"/>
          </a:xfrm>
        </p:spPr>
        <p:txBody>
          <a:bodyPr>
            <a:noAutofit/>
          </a:bodyPr>
          <a:lstStyle/>
          <a:p>
            <a:r>
              <a:rPr lang="en-US" sz="3000" dirty="0">
                <a:solidFill>
                  <a:schemeClr val="accent1">
                    <a:lumMod val="75000"/>
                  </a:schemeClr>
                </a:solidFill>
                <a:latin typeface="+mn-lt"/>
              </a:rPr>
              <a:t>Goals are broad; objectives are narrow</a:t>
            </a:r>
            <a:endParaRPr lang="en-US" sz="3000" dirty="0">
              <a:solidFill>
                <a:schemeClr val="accent1">
                  <a:lumMod val="75000"/>
                </a:schemeClr>
              </a:solidFill>
            </a:endParaRPr>
          </a:p>
          <a:p>
            <a:r>
              <a:rPr lang="en-US" sz="3000" dirty="0">
                <a:solidFill>
                  <a:schemeClr val="accent1">
                    <a:lumMod val="75000"/>
                  </a:schemeClr>
                </a:solidFill>
                <a:latin typeface="+mn-lt"/>
              </a:rPr>
              <a:t>Goals are general intentions; objectives are precise</a:t>
            </a:r>
            <a:endParaRPr lang="en-US" sz="3000" dirty="0">
              <a:solidFill>
                <a:schemeClr val="accent1">
                  <a:lumMod val="75000"/>
                </a:schemeClr>
              </a:solidFill>
            </a:endParaRPr>
          </a:p>
          <a:p>
            <a:r>
              <a:rPr lang="en-US" sz="3000" dirty="0">
                <a:solidFill>
                  <a:schemeClr val="accent1">
                    <a:lumMod val="75000"/>
                  </a:schemeClr>
                </a:solidFill>
                <a:latin typeface="+mn-lt"/>
              </a:rPr>
              <a:t>Goals are intangible; objectives are tangible</a:t>
            </a:r>
            <a:endParaRPr lang="en-US" sz="3000" dirty="0">
              <a:solidFill>
                <a:schemeClr val="accent1">
                  <a:lumMod val="75000"/>
                </a:schemeClr>
              </a:solidFill>
            </a:endParaRPr>
          </a:p>
          <a:p>
            <a:r>
              <a:rPr lang="en-US" sz="3000" dirty="0">
                <a:solidFill>
                  <a:schemeClr val="accent1">
                    <a:lumMod val="75000"/>
                  </a:schemeClr>
                </a:solidFill>
                <a:latin typeface="+mn-lt"/>
              </a:rPr>
              <a:t>Goals are abstract; objectives are concrete</a:t>
            </a:r>
            <a:br>
              <a:rPr lang="en-US" sz="3000" dirty="0">
                <a:solidFill>
                  <a:schemeClr val="accent1">
                    <a:lumMod val="75000"/>
                  </a:schemeClr>
                </a:solidFill>
                <a:latin typeface="+mn-lt"/>
              </a:rPr>
            </a:br>
            <a:br>
              <a:rPr lang="en-US" sz="3000" dirty="0">
                <a:solidFill>
                  <a:schemeClr val="accent1">
                    <a:lumMod val="75000"/>
                  </a:schemeClr>
                </a:solidFill>
                <a:latin typeface="+mn-lt"/>
              </a:rPr>
            </a:br>
            <a:r>
              <a:rPr lang="en-US" sz="3000" b="1" dirty="0">
                <a:solidFill>
                  <a:schemeClr val="accent1">
                    <a:lumMod val="75000"/>
                  </a:schemeClr>
                </a:solidFill>
                <a:latin typeface="+mn-lt"/>
              </a:rPr>
              <a:t>Example:</a:t>
            </a:r>
            <a:endParaRPr lang="en-US" sz="3000" dirty="0">
              <a:solidFill>
                <a:schemeClr val="accent1">
                  <a:lumMod val="75000"/>
                </a:schemeClr>
              </a:solidFill>
            </a:endParaRPr>
          </a:p>
          <a:p>
            <a:pPr>
              <a:buFont typeface="Wingdings" panose="05000000000000000000" pitchFamily="2" charset="2"/>
              <a:buChar char="ü"/>
            </a:pPr>
            <a:r>
              <a:rPr lang="en-US" sz="3000" dirty="0">
                <a:solidFill>
                  <a:schemeClr val="accent1">
                    <a:lumMod val="75000"/>
                  </a:schemeClr>
                </a:solidFill>
                <a:latin typeface="+mn-lt"/>
              </a:rPr>
              <a:t>Goal: To boldly go where no man has gone before.</a:t>
            </a:r>
          </a:p>
          <a:p>
            <a:pPr>
              <a:buFont typeface="Wingdings" panose="05000000000000000000" pitchFamily="2" charset="2"/>
              <a:buChar char="ü"/>
            </a:pPr>
            <a:r>
              <a:rPr lang="en-US" sz="2600" dirty="0">
                <a:solidFill>
                  <a:schemeClr val="accent1">
                    <a:lumMod val="75000"/>
                  </a:schemeClr>
                </a:solidFill>
                <a:latin typeface="+mn-lt"/>
              </a:rPr>
              <a:t>Objective: Explore the Planet Tatooine by June 2017, within the budget of $20M Galactic Credits.</a:t>
            </a:r>
          </a:p>
        </p:txBody>
      </p:sp>
      <p:sp>
        <p:nvSpPr>
          <p:cNvPr id="2" name="Title 1"/>
          <p:cNvSpPr>
            <a:spLocks noGrp="1"/>
          </p:cNvSpPr>
          <p:nvPr>
            <p:ph type="title" idx="4294967295"/>
          </p:nvPr>
        </p:nvSpPr>
        <p:spPr>
          <a:xfrm>
            <a:off x="203200" y="17463"/>
            <a:ext cx="8940800" cy="1031875"/>
          </a:xfrm>
        </p:spPr>
        <p:txBody>
          <a:bodyPr>
            <a:noAutofit/>
          </a:bodyPr>
          <a:lstStyle/>
          <a:p>
            <a:r>
              <a:rPr lang="en-US" sz="3600" b="1" dirty="0">
                <a:solidFill>
                  <a:schemeClr val="accent1">
                    <a:lumMod val="75000"/>
                  </a:schemeClr>
                </a:solidFill>
                <a:latin typeface="+mj-lt"/>
              </a:rPr>
              <a:t>Goals and Objectives: What’s the Difference?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8025" y="742949"/>
            <a:ext cx="1400175" cy="1400175"/>
          </a:xfrm>
          <a:prstGeom prst="rect">
            <a:avLst/>
          </a:prstGeom>
        </p:spPr>
      </p:pic>
    </p:spTree>
    <p:extLst>
      <p:ext uri="{BB962C8B-B14F-4D97-AF65-F5344CB8AC3E}">
        <p14:creationId xmlns:p14="http://schemas.microsoft.com/office/powerpoint/2010/main" val="86359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Building the plan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1" y="1417639"/>
            <a:ext cx="5551713" cy="4439329"/>
          </a:xfrm>
          <a:prstGeom prst="rect">
            <a:avLst/>
          </a:prstGeom>
        </p:spPr>
      </p:pic>
    </p:spTree>
    <p:extLst>
      <p:ext uri="{BB962C8B-B14F-4D97-AF65-F5344CB8AC3E}">
        <p14:creationId xmlns:p14="http://schemas.microsoft.com/office/powerpoint/2010/main" val="149843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0308" y="248029"/>
            <a:ext cx="7895492" cy="830262"/>
          </a:xfrm>
          <a:prstGeom prst="rect">
            <a:avLst/>
          </a:prstGeom>
        </p:spPr>
        <p:txBody>
          <a:bodyPr/>
          <a:lstStyle/>
          <a:p>
            <a:pPr>
              <a:defRPr/>
            </a:pPr>
            <a:endParaRPr lang="en-US" sz="4000" b="1" dirty="0">
              <a:solidFill>
                <a:schemeClr val="tx2"/>
              </a:solidFill>
              <a:latin typeface="+mj-lt"/>
              <a:cs typeface="Helvetica"/>
            </a:endParaRPr>
          </a:p>
        </p:txBody>
      </p:sp>
      <p:sp>
        <p:nvSpPr>
          <p:cNvPr id="4" name="Title 3"/>
          <p:cNvSpPr>
            <a:spLocks noGrp="1"/>
          </p:cNvSpPr>
          <p:nvPr>
            <p:ph type="title"/>
          </p:nvPr>
        </p:nvSpPr>
        <p:spPr>
          <a:xfrm>
            <a:off x="176068" y="160110"/>
            <a:ext cx="7886700" cy="1325563"/>
          </a:xfrm>
        </p:spPr>
        <p:txBody>
          <a:bodyPr>
            <a:normAutofit/>
          </a:bodyPr>
          <a:lstStyle/>
          <a:p>
            <a:r>
              <a:rPr lang="en-US" sz="4000" b="1" kern="1200" dirty="0">
                <a:solidFill>
                  <a:schemeClr val="accent1">
                    <a:lumMod val="75000"/>
                  </a:schemeClr>
                </a:solidFill>
                <a:latin typeface="+mn-lt"/>
              </a:rPr>
              <a:t>Objectives</a:t>
            </a:r>
            <a:br>
              <a:rPr lang="en-US" dirty="0">
                <a:solidFill>
                  <a:schemeClr val="tx2"/>
                </a:solidFill>
              </a:rPr>
            </a:br>
            <a:endParaRPr lang="en-US" dirty="0"/>
          </a:p>
        </p:txBody>
      </p:sp>
      <p:sp>
        <p:nvSpPr>
          <p:cNvPr id="5" name="Content Placeholder 4"/>
          <p:cNvSpPr>
            <a:spLocks noGrp="1"/>
          </p:cNvSpPr>
          <p:nvPr>
            <p:ph sz="half" idx="1"/>
          </p:nvPr>
        </p:nvSpPr>
        <p:spPr/>
        <p:txBody>
          <a:bodyPr>
            <a:normAutofit/>
          </a:bodyPr>
          <a:lstStyle/>
          <a:p>
            <a:pPr>
              <a:buFont typeface="Wingdings" panose="05000000000000000000" pitchFamily="2" charset="2"/>
              <a:buChar char="Ø"/>
            </a:pPr>
            <a:endParaRPr lang="en-US" sz="2800" dirty="0">
              <a:solidFill>
                <a:srgbClr val="336699"/>
              </a:solidFill>
              <a:latin typeface="+mn-lt"/>
            </a:endParaRPr>
          </a:p>
          <a:p>
            <a:pPr>
              <a:buFont typeface="Wingdings" panose="05000000000000000000" pitchFamily="2" charset="2"/>
              <a:buChar char="Ø"/>
            </a:pPr>
            <a:endParaRPr lang="en-US" sz="2800" dirty="0">
              <a:solidFill>
                <a:srgbClr val="336699"/>
              </a:solidFill>
              <a:latin typeface="+mn-lt"/>
            </a:endParaRPr>
          </a:p>
          <a:p>
            <a:pPr marL="0" indent="0">
              <a:buNone/>
            </a:pPr>
            <a:endParaRPr lang="en-US" dirty="0"/>
          </a:p>
        </p:txBody>
      </p:sp>
      <p:sp>
        <p:nvSpPr>
          <p:cNvPr id="7" name="Content Placeholder 4"/>
          <p:cNvSpPr txBox="1">
            <a:spLocks/>
          </p:cNvSpPr>
          <p:nvPr/>
        </p:nvSpPr>
        <p:spPr bwMode="auto">
          <a:xfrm>
            <a:off x="328017" y="1196709"/>
            <a:ext cx="8470502" cy="511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p>
            <a:endParaRPr lang="en-US" sz="3200" dirty="0">
              <a:solidFill>
                <a:schemeClr val="accent1">
                  <a:lumMod val="75000"/>
                </a:schemeClr>
              </a:solidFill>
              <a:latin typeface="+mn-lt"/>
            </a:endParaRPr>
          </a:p>
          <a:p>
            <a:pPr marL="457200" indent="-457200">
              <a:buFont typeface="Arial" panose="020B0604020202020204" pitchFamily="34" charset="0"/>
              <a:buChar char="•"/>
            </a:pPr>
            <a:endParaRPr lang="en-US" sz="3200" dirty="0">
              <a:solidFill>
                <a:schemeClr val="accent1">
                  <a:lumMod val="75000"/>
                </a:schemeClr>
              </a:solidFill>
              <a:latin typeface="+mn-lt"/>
            </a:endParaRPr>
          </a:p>
          <a:p>
            <a:pPr marL="457200" indent="-457200">
              <a:buFont typeface="Arial" panose="020B0604020202020204" pitchFamily="34" charset="0"/>
              <a:buChar char="•"/>
            </a:pPr>
            <a:r>
              <a:rPr lang="en-US" sz="3200" dirty="0">
                <a:solidFill>
                  <a:schemeClr val="accent1">
                    <a:lumMod val="75000"/>
                  </a:schemeClr>
                </a:solidFill>
                <a:latin typeface="+mn-lt"/>
              </a:rPr>
              <a:t>Have a common understanding of the definitions of vision, mission, values, strategies, goals, objectives, performance measures, action plans</a:t>
            </a:r>
          </a:p>
          <a:p>
            <a:pPr marL="457200" indent="-457200">
              <a:buFont typeface="Arial" panose="020B0604020202020204" pitchFamily="34" charset="0"/>
              <a:buChar char="•"/>
            </a:pPr>
            <a:endParaRPr lang="en-US" sz="3200" dirty="0">
              <a:solidFill>
                <a:schemeClr val="accent1">
                  <a:lumMod val="75000"/>
                </a:schemeClr>
              </a:solidFill>
              <a:latin typeface="+mn-lt"/>
            </a:endParaRPr>
          </a:p>
          <a:p>
            <a:pPr marL="457200" indent="-457200">
              <a:buFont typeface="Arial" panose="020B0604020202020204" pitchFamily="34" charset="0"/>
              <a:buChar char="•"/>
            </a:pPr>
            <a:r>
              <a:rPr lang="en-US" sz="3200" dirty="0">
                <a:solidFill>
                  <a:schemeClr val="accent1">
                    <a:lumMod val="75000"/>
                  </a:schemeClr>
                </a:solidFill>
                <a:latin typeface="+mn-lt"/>
              </a:rPr>
              <a:t>Have agreement on the time span for the strategic plan</a:t>
            </a:r>
          </a:p>
          <a:p>
            <a:pPr marL="457200" indent="-457200">
              <a:buFont typeface="Arial" panose="020B0604020202020204" pitchFamily="34" charset="0"/>
              <a:buChar char="•"/>
            </a:pPr>
            <a:endParaRPr lang="en-US" sz="3200" dirty="0">
              <a:solidFill>
                <a:schemeClr val="accent1">
                  <a:lumMod val="75000"/>
                </a:schemeClr>
              </a:solidFill>
              <a:latin typeface="+mn-lt"/>
            </a:endParaRPr>
          </a:p>
          <a:p>
            <a:pPr marL="457200" indent="-457200">
              <a:buFont typeface="Arial" panose="020B0604020202020204" pitchFamily="34" charset="0"/>
              <a:buChar char="•"/>
            </a:pPr>
            <a:r>
              <a:rPr lang="en-US" sz="3200" dirty="0">
                <a:solidFill>
                  <a:schemeClr val="accent1">
                    <a:lumMod val="75000"/>
                  </a:schemeClr>
                </a:solidFill>
                <a:latin typeface="+mn-lt"/>
              </a:rPr>
              <a:t>Have agreement of our MA’s strengths, weaknesses, opportunities, threats (SWOT Analysis)</a:t>
            </a:r>
          </a:p>
          <a:p>
            <a:pPr marL="457200" indent="-457200">
              <a:buFont typeface="Arial" panose="020B0604020202020204" pitchFamily="34" charset="0"/>
              <a:buChar char="•"/>
            </a:pPr>
            <a:endParaRPr lang="en-US" sz="3200" dirty="0">
              <a:solidFill>
                <a:schemeClr val="accent1">
                  <a:lumMod val="75000"/>
                </a:schemeClr>
              </a:solidFill>
              <a:latin typeface="+mn-lt"/>
            </a:endParaRPr>
          </a:p>
          <a:p>
            <a:pPr marL="457200" indent="-457200">
              <a:buFont typeface="Arial" panose="020B0604020202020204" pitchFamily="34" charset="0"/>
              <a:buChar char="•"/>
            </a:pPr>
            <a:r>
              <a:rPr lang="en-US" sz="3200" dirty="0">
                <a:solidFill>
                  <a:schemeClr val="accent1">
                    <a:lumMod val="75000"/>
                  </a:schemeClr>
                </a:solidFill>
                <a:latin typeface="+mn-lt"/>
              </a:rPr>
              <a:t>Develop our vision/mission/values, goals and objectives using (SMART attributes)</a:t>
            </a:r>
          </a:p>
          <a:p>
            <a:pPr marL="457200" indent="-457200">
              <a:buFont typeface="Arial" panose="020B0604020202020204" pitchFamily="34" charset="0"/>
              <a:buChar char="•"/>
            </a:pPr>
            <a:endParaRPr lang="en-US" sz="3200" dirty="0">
              <a:solidFill>
                <a:schemeClr val="accent1">
                  <a:lumMod val="75000"/>
                </a:schemeClr>
              </a:solidFill>
              <a:latin typeface="+mn-lt"/>
            </a:endParaRPr>
          </a:p>
          <a:p>
            <a:endParaRPr lang="en-US" sz="3200" dirty="0">
              <a:solidFill>
                <a:schemeClr val="accent1">
                  <a:lumMod val="75000"/>
                </a:schemeClr>
              </a:solidFill>
              <a:latin typeface="+mn-lt"/>
            </a:endParaRPr>
          </a:p>
          <a:p>
            <a:pPr>
              <a:defRPr/>
            </a:pPr>
            <a:endParaRPr lang="en-US" sz="3200" dirty="0">
              <a:solidFill>
                <a:schemeClr val="accent1">
                  <a:lumMod val="75000"/>
                </a:schemeClr>
              </a:solidFill>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solidFill>
              <a:effectLst/>
              <a:uLnTx/>
              <a:uFillTx/>
              <a:latin typeface="Helvetica"/>
              <a:ea typeface="ＭＳ Ｐゴシック" pitchFamily="-84" charset="-128"/>
              <a:cs typeface="Helvetica"/>
            </a:endParaRP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Helvetica"/>
              <a:ea typeface="ＭＳ Ｐゴシック" pitchFamily="-84" charset="-128"/>
              <a:cs typeface="Helvetica"/>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5179" y="160110"/>
            <a:ext cx="3165121" cy="1814154"/>
          </a:xfrm>
          <a:prstGeom prst="rect">
            <a:avLst/>
          </a:prstGeom>
        </p:spPr>
      </p:pic>
      <p:sp>
        <p:nvSpPr>
          <p:cNvPr id="13" name="TextBox 12"/>
          <p:cNvSpPr txBox="1"/>
          <p:nvPr/>
        </p:nvSpPr>
        <p:spPr>
          <a:xfrm>
            <a:off x="340989" y="951140"/>
            <a:ext cx="5469876" cy="1200329"/>
          </a:xfrm>
          <a:prstGeom prst="rect">
            <a:avLst/>
          </a:prstGeom>
          <a:noFill/>
        </p:spPr>
        <p:txBody>
          <a:bodyPr wrap="square" rtlCol="0">
            <a:spAutoFit/>
          </a:bodyPr>
          <a:lstStyle/>
          <a:p>
            <a:pPr marL="457200" lvl="0" indent="-457200">
              <a:buFont typeface="Arial" panose="020B0604020202020204" pitchFamily="34" charset="0"/>
              <a:buChar char="•"/>
            </a:pPr>
            <a:r>
              <a:rPr lang="en-US" sz="2700" dirty="0">
                <a:solidFill>
                  <a:srgbClr val="5B9BD5">
                    <a:lumMod val="75000"/>
                  </a:srgbClr>
                </a:solidFill>
                <a:latin typeface="Calibri"/>
              </a:rPr>
              <a:t>Have agreement on the process and level of member engagement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072" y="1730375"/>
            <a:ext cx="8382640" cy="4945062"/>
          </a:xfrm>
        </p:spPr>
        <p:txBody>
          <a:bodyPr>
            <a:normAutofit/>
          </a:bodyPr>
          <a:lstStyle/>
          <a:p>
            <a:pPr lvl="1"/>
            <a:r>
              <a:rPr lang="en-US" sz="3200" dirty="0">
                <a:solidFill>
                  <a:schemeClr val="accent1">
                    <a:lumMod val="75000"/>
                  </a:schemeClr>
                </a:solidFill>
                <a:latin typeface="+mn-lt"/>
              </a:rPr>
              <a:t>Brainstorm the topic areas for the strategic intentions &amp; goals (look to mission, existing intentions/goals and SWOT analysis for ideas)</a:t>
            </a:r>
          </a:p>
          <a:p>
            <a:pPr lvl="1"/>
            <a:endParaRPr lang="en-US" sz="3200" dirty="0">
              <a:solidFill>
                <a:schemeClr val="accent1">
                  <a:lumMod val="75000"/>
                </a:schemeClr>
              </a:solidFill>
              <a:latin typeface="+mn-lt"/>
            </a:endParaRPr>
          </a:p>
          <a:p>
            <a:pPr lvl="1"/>
            <a:r>
              <a:rPr lang="en-US" sz="3200" dirty="0">
                <a:solidFill>
                  <a:schemeClr val="accent1">
                    <a:lumMod val="75000"/>
                  </a:schemeClr>
                </a:solidFill>
                <a:latin typeface="+mn-lt"/>
              </a:rPr>
              <a:t>Group like topics</a:t>
            </a:r>
          </a:p>
          <a:p>
            <a:pPr lvl="1"/>
            <a:endParaRPr lang="en-US" sz="3200" dirty="0">
              <a:solidFill>
                <a:schemeClr val="accent1">
                  <a:lumMod val="75000"/>
                </a:schemeClr>
              </a:solidFill>
              <a:latin typeface="+mn-lt"/>
            </a:endParaRPr>
          </a:p>
          <a:p>
            <a:pPr lvl="1"/>
            <a:r>
              <a:rPr lang="en-US" sz="3200" dirty="0">
                <a:solidFill>
                  <a:schemeClr val="accent1">
                    <a:lumMod val="75000"/>
                  </a:schemeClr>
                </a:solidFill>
                <a:latin typeface="+mn-lt"/>
              </a:rPr>
              <a:t>Prioritize top 5 (but keep track of next 5)</a:t>
            </a:r>
          </a:p>
          <a:p>
            <a:pPr lvl="1"/>
            <a:endParaRPr lang="en-US" dirty="0"/>
          </a:p>
        </p:txBody>
      </p:sp>
      <p:sp>
        <p:nvSpPr>
          <p:cNvPr id="2" name="Title 1"/>
          <p:cNvSpPr>
            <a:spLocks noGrp="1"/>
          </p:cNvSpPr>
          <p:nvPr>
            <p:ph type="title" idx="4294967295"/>
          </p:nvPr>
        </p:nvSpPr>
        <p:spPr>
          <a:xfrm>
            <a:off x="277505" y="21355"/>
            <a:ext cx="8233207" cy="1055277"/>
          </a:xfrm>
        </p:spPr>
        <p:txBody>
          <a:bodyPr>
            <a:normAutofit fontScale="90000"/>
          </a:bodyPr>
          <a:lstStyle/>
          <a:p>
            <a:r>
              <a:rPr lang="en-US" sz="3600" b="1" dirty="0">
                <a:solidFill>
                  <a:schemeClr val="accent1">
                    <a:lumMod val="75000"/>
                  </a:schemeClr>
                </a:solidFill>
                <a:latin typeface="+mn-lt"/>
              </a:rPr>
              <a:t>Step 1:  </a:t>
            </a:r>
            <a:br>
              <a:rPr lang="en-US" sz="3600" b="1" dirty="0">
                <a:solidFill>
                  <a:schemeClr val="accent1">
                    <a:lumMod val="75000"/>
                  </a:schemeClr>
                </a:solidFill>
                <a:latin typeface="+mn-lt"/>
              </a:rPr>
            </a:br>
            <a:r>
              <a:rPr lang="en-US" sz="3600" b="1" dirty="0">
                <a:solidFill>
                  <a:schemeClr val="accent1">
                    <a:lumMod val="75000"/>
                  </a:schemeClr>
                </a:solidFill>
                <a:latin typeface="+mn-lt"/>
              </a:rPr>
              <a:t>List Topics for Strategic Intentions &amp; Goals</a:t>
            </a:r>
            <a:endParaRPr lang="en-US" sz="3600" dirty="0">
              <a:solidFill>
                <a:schemeClr val="accent1">
                  <a:lumMod val="75000"/>
                </a:schemeClr>
              </a:solidFill>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0125" y="3111504"/>
            <a:ext cx="2619376" cy="1532613"/>
          </a:xfrm>
          <a:prstGeom prst="rect">
            <a:avLst/>
          </a:prstGeom>
        </p:spPr>
      </p:pic>
    </p:spTree>
    <p:extLst>
      <p:ext uri="{BB962C8B-B14F-4D97-AF65-F5344CB8AC3E}">
        <p14:creationId xmlns:p14="http://schemas.microsoft.com/office/powerpoint/2010/main" val="302257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38" y="1730375"/>
            <a:ext cx="8233206" cy="4945062"/>
          </a:xfrm>
        </p:spPr>
        <p:txBody>
          <a:bodyPr>
            <a:normAutofit/>
          </a:bodyPr>
          <a:lstStyle/>
          <a:p>
            <a:pPr lvl="1"/>
            <a:r>
              <a:rPr lang="en-US" sz="3200" dirty="0">
                <a:solidFill>
                  <a:schemeClr val="accent1">
                    <a:lumMod val="75000"/>
                  </a:schemeClr>
                </a:solidFill>
                <a:latin typeface="+mn-lt"/>
              </a:rPr>
              <a:t>Agree on top X Priority Strategic Intentions</a:t>
            </a:r>
          </a:p>
          <a:p>
            <a:pPr lvl="1"/>
            <a:endParaRPr lang="en-US" sz="3200" dirty="0">
              <a:solidFill>
                <a:schemeClr val="accent1">
                  <a:lumMod val="75000"/>
                </a:schemeClr>
              </a:solidFill>
            </a:endParaRPr>
          </a:p>
          <a:p>
            <a:pPr lvl="1"/>
            <a:r>
              <a:rPr lang="en-US" sz="3200" dirty="0">
                <a:solidFill>
                  <a:schemeClr val="accent1">
                    <a:lumMod val="75000"/>
                  </a:schemeClr>
                </a:solidFill>
                <a:latin typeface="+mn-lt"/>
              </a:rPr>
              <a:t>Agree on top X Priority Goals</a:t>
            </a:r>
          </a:p>
          <a:p>
            <a:pPr lvl="1"/>
            <a:endParaRPr lang="en-US" sz="3200" dirty="0">
              <a:solidFill>
                <a:schemeClr val="accent1">
                  <a:lumMod val="75000"/>
                </a:schemeClr>
              </a:solidFill>
              <a:latin typeface="+mn-lt"/>
            </a:endParaRPr>
          </a:p>
          <a:p>
            <a:pPr marL="457200" lvl="1" indent="0">
              <a:buNone/>
            </a:pPr>
            <a:endParaRPr lang="en-US" dirty="0"/>
          </a:p>
          <a:p>
            <a:pPr lvl="1"/>
            <a:endParaRPr lang="en-US" sz="3200" dirty="0">
              <a:solidFill>
                <a:schemeClr val="accent1">
                  <a:lumMod val="75000"/>
                </a:schemeClr>
              </a:solidFill>
            </a:endParaRPr>
          </a:p>
          <a:p>
            <a:pPr lvl="1"/>
            <a:endParaRPr lang="en-US" sz="3200" dirty="0">
              <a:solidFill>
                <a:schemeClr val="accent1">
                  <a:lumMod val="75000"/>
                </a:schemeClr>
              </a:solidFill>
              <a:latin typeface="+mn-lt"/>
            </a:endParaRPr>
          </a:p>
          <a:p>
            <a:pPr lvl="1"/>
            <a:endParaRPr lang="en-US" dirty="0"/>
          </a:p>
        </p:txBody>
      </p:sp>
      <p:sp>
        <p:nvSpPr>
          <p:cNvPr id="2" name="Title 1"/>
          <p:cNvSpPr>
            <a:spLocks noGrp="1"/>
          </p:cNvSpPr>
          <p:nvPr>
            <p:ph type="title" idx="4294967295"/>
          </p:nvPr>
        </p:nvSpPr>
        <p:spPr>
          <a:xfrm>
            <a:off x="439738" y="183140"/>
            <a:ext cx="8233207" cy="1325562"/>
          </a:xfrm>
        </p:spPr>
        <p:txBody>
          <a:bodyPr>
            <a:normAutofit/>
          </a:bodyPr>
          <a:lstStyle/>
          <a:p>
            <a:r>
              <a:rPr lang="en-US" sz="3600" b="1" dirty="0">
                <a:solidFill>
                  <a:schemeClr val="accent1">
                    <a:lumMod val="75000"/>
                  </a:schemeClr>
                </a:solidFill>
                <a:latin typeface="+mn-lt"/>
              </a:rPr>
              <a:t>Step 2: </a:t>
            </a:r>
            <a:br>
              <a:rPr lang="en-US" sz="3600" b="1" dirty="0">
                <a:solidFill>
                  <a:schemeClr val="accent1">
                    <a:lumMod val="75000"/>
                  </a:schemeClr>
                </a:solidFill>
                <a:latin typeface="+mn-lt"/>
              </a:rPr>
            </a:br>
            <a:r>
              <a:rPr lang="en-US" sz="3600" b="1" dirty="0">
                <a:solidFill>
                  <a:schemeClr val="accent1">
                    <a:lumMod val="75000"/>
                  </a:schemeClr>
                </a:solidFill>
                <a:latin typeface="+mn-lt"/>
              </a:rPr>
              <a:t>Strategic Intentions &amp; Goals</a:t>
            </a:r>
            <a:endParaRPr lang="en-US" sz="3600" dirty="0">
              <a:solidFill>
                <a:schemeClr val="accent1">
                  <a:lumMod val="75000"/>
                </a:schemeClr>
              </a:solidFill>
              <a:latin typeface="+mn-lt"/>
            </a:endParaRPr>
          </a:p>
        </p:txBody>
      </p:sp>
      <p:pic>
        <p:nvPicPr>
          <p:cNvPr id="4" name="Picture 3"/>
          <p:cNvPicPr>
            <a:picLocks noChangeAspect="1"/>
          </p:cNvPicPr>
          <p:nvPr/>
        </p:nvPicPr>
        <p:blipFill>
          <a:blip r:embed="rId3"/>
          <a:stretch>
            <a:fillRect/>
          </a:stretch>
        </p:blipFill>
        <p:spPr>
          <a:xfrm>
            <a:off x="5494013" y="3275767"/>
            <a:ext cx="3370420" cy="2772608"/>
          </a:xfrm>
          <a:prstGeom prst="rect">
            <a:avLst/>
          </a:prstGeom>
        </p:spPr>
      </p:pic>
    </p:spTree>
    <p:extLst>
      <p:ext uri="{BB962C8B-B14F-4D97-AF65-F5344CB8AC3E}">
        <p14:creationId xmlns:p14="http://schemas.microsoft.com/office/powerpoint/2010/main" val="386280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rot="5400000">
            <a:off x="5265040" y="2274223"/>
            <a:ext cx="3256819" cy="3752871"/>
          </a:xfrm>
          <a:prstGeom prst="rect">
            <a:avLst/>
          </a:prstGeom>
        </p:spPr>
      </p:pic>
      <p:sp>
        <p:nvSpPr>
          <p:cNvPr id="2" name="Title 1"/>
          <p:cNvSpPr>
            <a:spLocks noGrp="1"/>
          </p:cNvSpPr>
          <p:nvPr>
            <p:ph type="title" idx="4294967295"/>
          </p:nvPr>
        </p:nvSpPr>
        <p:spPr>
          <a:xfrm>
            <a:off x="358588" y="676528"/>
            <a:ext cx="7528112" cy="1325562"/>
          </a:xfrm>
        </p:spPr>
        <p:txBody>
          <a:bodyPr>
            <a:noAutofit/>
          </a:bodyPr>
          <a:lstStyle/>
          <a:p>
            <a:r>
              <a:rPr lang="en-US" sz="3200" b="1" dirty="0">
                <a:solidFill>
                  <a:schemeClr val="accent1">
                    <a:lumMod val="75000"/>
                  </a:schemeClr>
                </a:solidFill>
                <a:latin typeface="+mn-lt"/>
              </a:rPr>
              <a:t>Step 3: </a:t>
            </a:r>
            <a:br>
              <a:rPr lang="en-US" sz="3200" b="1" dirty="0">
                <a:solidFill>
                  <a:schemeClr val="accent1">
                    <a:lumMod val="75000"/>
                  </a:schemeClr>
                </a:solidFill>
                <a:latin typeface="+mn-lt"/>
              </a:rPr>
            </a:br>
            <a:r>
              <a:rPr lang="en-US" sz="3200" b="1" dirty="0">
                <a:solidFill>
                  <a:schemeClr val="accent1">
                    <a:lumMod val="75000"/>
                  </a:schemeClr>
                </a:solidFill>
                <a:latin typeface="+mn-lt"/>
              </a:rPr>
              <a:t>From your general goals, create specific objectives under each one (consider the SMART attributes as you develop the specific objectives)</a:t>
            </a:r>
            <a:endParaRPr lang="en-US" sz="3200" dirty="0">
              <a:solidFill>
                <a:schemeClr val="accent1">
                  <a:lumMod val="75000"/>
                </a:schemeClr>
              </a:solidFill>
              <a:latin typeface="+mn-lt"/>
            </a:endParaRPr>
          </a:p>
        </p:txBody>
      </p:sp>
      <p:sp>
        <p:nvSpPr>
          <p:cNvPr id="5" name="Rectangle 4"/>
          <p:cNvSpPr/>
          <p:nvPr/>
        </p:nvSpPr>
        <p:spPr>
          <a:xfrm>
            <a:off x="358588" y="2719498"/>
            <a:ext cx="3657600" cy="2862322"/>
          </a:xfrm>
          <a:prstGeom prst="rect">
            <a:avLst/>
          </a:prstGeom>
        </p:spPr>
        <p:txBody>
          <a:bodyPr wrap="square">
            <a:spAutoFit/>
          </a:bodyPr>
          <a:lstStyle/>
          <a:p>
            <a:r>
              <a:rPr lang="en-US" b="1" dirty="0"/>
              <a:t>Goal: </a:t>
            </a:r>
          </a:p>
          <a:p>
            <a:r>
              <a:rPr lang="en-US" dirty="0"/>
              <a:t>To make WEF Highlights the most effective and efficient member communication channel.</a:t>
            </a:r>
          </a:p>
          <a:p>
            <a:endParaRPr lang="en-US" dirty="0"/>
          </a:p>
          <a:p>
            <a:r>
              <a:rPr lang="en-US" b="1" dirty="0"/>
              <a:t>Objective: </a:t>
            </a:r>
          </a:p>
          <a:p>
            <a:r>
              <a:rPr lang="en-US" dirty="0"/>
              <a:t>Increase Highlights average monthly readership by 10% between Jan. 1 and July 30, 2014.</a:t>
            </a:r>
          </a:p>
        </p:txBody>
      </p:sp>
      <p:cxnSp>
        <p:nvCxnSpPr>
          <p:cNvPr id="7" name="Straight Arrow Connector 6"/>
          <p:cNvCxnSpPr/>
          <p:nvPr/>
        </p:nvCxnSpPr>
        <p:spPr>
          <a:xfrm flipH="1">
            <a:off x="3352800" y="2875337"/>
            <a:ext cx="1511813" cy="13984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505201" y="3544426"/>
            <a:ext cx="1359412" cy="8818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684495" y="4110658"/>
            <a:ext cx="1207012" cy="4215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657601" y="4732357"/>
            <a:ext cx="1207012" cy="432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576918" y="4942920"/>
            <a:ext cx="1314589" cy="4933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79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1951" y="919979"/>
            <a:ext cx="8629107" cy="5617923"/>
          </a:xfrm>
        </p:spPr>
        <p:txBody>
          <a:bodyPr>
            <a:normAutofit fontScale="55000" lnSpcReduction="20000"/>
          </a:bodyPr>
          <a:lstStyle/>
          <a:p>
            <a:pPr marL="457200" lvl="1" indent="0">
              <a:buNone/>
            </a:pPr>
            <a:r>
              <a:rPr lang="en-US" sz="3200" b="1" dirty="0">
                <a:solidFill>
                  <a:schemeClr val="accent1">
                    <a:lumMod val="75000"/>
                  </a:schemeClr>
                </a:solidFill>
              </a:rPr>
              <a:t>Specific</a:t>
            </a:r>
          </a:p>
          <a:p>
            <a:pPr lvl="1"/>
            <a:r>
              <a:rPr lang="en-US" sz="3200" dirty="0">
                <a:solidFill>
                  <a:schemeClr val="accent1">
                    <a:lumMod val="75000"/>
                  </a:schemeClr>
                </a:solidFill>
              </a:rPr>
              <a:t>Bad Example:  Increase participation of members.  </a:t>
            </a:r>
          </a:p>
          <a:p>
            <a:pPr lvl="1"/>
            <a:r>
              <a:rPr lang="en-US" sz="3200" dirty="0">
                <a:solidFill>
                  <a:schemeClr val="accent1">
                    <a:lumMod val="75000"/>
                  </a:schemeClr>
                </a:solidFill>
              </a:rPr>
              <a:t>Good Example:  Increase attendance at annual conference by XX.</a:t>
            </a:r>
          </a:p>
          <a:p>
            <a:pPr marL="457200" lvl="1" indent="0">
              <a:buNone/>
            </a:pPr>
            <a:endParaRPr lang="en-US" sz="3200" dirty="0">
              <a:solidFill>
                <a:schemeClr val="accent1">
                  <a:lumMod val="75000"/>
                </a:schemeClr>
              </a:solidFill>
            </a:endParaRPr>
          </a:p>
          <a:p>
            <a:pPr marL="457200" lvl="1" indent="0">
              <a:buNone/>
            </a:pPr>
            <a:r>
              <a:rPr lang="en-US" sz="3200" b="1" dirty="0">
                <a:solidFill>
                  <a:schemeClr val="accent1">
                    <a:lumMod val="75000"/>
                  </a:schemeClr>
                </a:solidFill>
              </a:rPr>
              <a:t>Measurable </a:t>
            </a:r>
          </a:p>
          <a:p>
            <a:pPr lvl="1"/>
            <a:r>
              <a:rPr lang="en-US" sz="3200" dirty="0">
                <a:solidFill>
                  <a:schemeClr val="accent1">
                    <a:lumMod val="75000"/>
                  </a:schemeClr>
                </a:solidFill>
              </a:rPr>
              <a:t>Bad Example:  More members will attend…  </a:t>
            </a:r>
          </a:p>
          <a:p>
            <a:pPr lvl="1"/>
            <a:r>
              <a:rPr lang="en-US" sz="3200" dirty="0">
                <a:solidFill>
                  <a:schemeClr val="accent1">
                    <a:lumMod val="75000"/>
                  </a:schemeClr>
                </a:solidFill>
              </a:rPr>
              <a:t>Good Example:  80% of members will attend annual conference. </a:t>
            </a:r>
          </a:p>
          <a:p>
            <a:pPr lvl="1"/>
            <a:endParaRPr lang="en-US" sz="3200" dirty="0">
              <a:solidFill>
                <a:schemeClr val="accent1">
                  <a:lumMod val="75000"/>
                </a:schemeClr>
              </a:solidFill>
            </a:endParaRPr>
          </a:p>
          <a:p>
            <a:pPr marL="457200" lvl="1" indent="0">
              <a:buNone/>
            </a:pPr>
            <a:r>
              <a:rPr lang="en-US" sz="3200" b="1" dirty="0">
                <a:solidFill>
                  <a:schemeClr val="accent1">
                    <a:lumMod val="75000"/>
                  </a:schemeClr>
                </a:solidFill>
              </a:rPr>
              <a:t>Attainable </a:t>
            </a:r>
          </a:p>
          <a:p>
            <a:pPr lvl="1"/>
            <a:r>
              <a:rPr lang="en-US" sz="3200" dirty="0">
                <a:solidFill>
                  <a:schemeClr val="accent1">
                    <a:lumMod val="75000"/>
                  </a:schemeClr>
                </a:solidFill>
              </a:rPr>
              <a:t>Bad Example:  100% of members will attend every meeting.  </a:t>
            </a:r>
          </a:p>
          <a:p>
            <a:pPr lvl="1"/>
            <a:r>
              <a:rPr lang="en-US" sz="3200" dirty="0">
                <a:solidFill>
                  <a:schemeClr val="accent1">
                    <a:lumMod val="75000"/>
                  </a:schemeClr>
                </a:solidFill>
              </a:rPr>
              <a:t>Good Example:  Increase attendance at annual conference by 10% from the prior year.</a:t>
            </a:r>
          </a:p>
          <a:p>
            <a:pPr lvl="1"/>
            <a:endParaRPr lang="en-US" sz="3200" dirty="0">
              <a:solidFill>
                <a:schemeClr val="accent1">
                  <a:lumMod val="75000"/>
                </a:schemeClr>
              </a:solidFill>
            </a:endParaRPr>
          </a:p>
          <a:p>
            <a:pPr marL="457200" lvl="1" indent="0">
              <a:buNone/>
            </a:pPr>
            <a:r>
              <a:rPr lang="en-US" sz="3200" b="1" dirty="0">
                <a:solidFill>
                  <a:schemeClr val="accent1">
                    <a:lumMod val="75000"/>
                  </a:schemeClr>
                </a:solidFill>
              </a:rPr>
              <a:t>Relevant</a:t>
            </a:r>
          </a:p>
          <a:p>
            <a:pPr lvl="1"/>
            <a:r>
              <a:rPr lang="en-US" sz="3200" dirty="0">
                <a:solidFill>
                  <a:schemeClr val="accent1">
                    <a:lumMod val="75000"/>
                  </a:schemeClr>
                </a:solidFill>
              </a:rPr>
              <a:t>Bad Example:  Teach all members to make a great pizza.</a:t>
            </a:r>
          </a:p>
          <a:p>
            <a:pPr lvl="1"/>
            <a:r>
              <a:rPr lang="en-US" sz="3200" dirty="0">
                <a:solidFill>
                  <a:schemeClr val="accent1">
                    <a:lumMod val="75000"/>
                  </a:schemeClr>
                </a:solidFill>
              </a:rPr>
              <a:t>Good Example:  Ensure the highest quality water reuse training is available to members by xxx.</a:t>
            </a:r>
          </a:p>
          <a:p>
            <a:pPr marL="457200" lvl="1" indent="0">
              <a:buNone/>
            </a:pPr>
            <a:endParaRPr lang="en-US" sz="3200" dirty="0">
              <a:solidFill>
                <a:schemeClr val="accent1">
                  <a:lumMod val="75000"/>
                </a:schemeClr>
              </a:solidFill>
            </a:endParaRPr>
          </a:p>
          <a:p>
            <a:pPr marL="457200" lvl="1" indent="0">
              <a:buNone/>
            </a:pPr>
            <a:r>
              <a:rPr lang="en-US" sz="3200" b="1" dirty="0">
                <a:solidFill>
                  <a:schemeClr val="accent1">
                    <a:lumMod val="75000"/>
                  </a:schemeClr>
                </a:solidFill>
              </a:rPr>
              <a:t>Time-Oriented </a:t>
            </a:r>
          </a:p>
          <a:p>
            <a:pPr lvl="1"/>
            <a:r>
              <a:rPr lang="en-US" sz="3200" dirty="0">
                <a:solidFill>
                  <a:schemeClr val="accent1">
                    <a:lumMod val="75000"/>
                  </a:schemeClr>
                </a:solidFill>
              </a:rPr>
              <a:t>Bad Example:  Winter  </a:t>
            </a:r>
          </a:p>
          <a:p>
            <a:pPr lvl="1"/>
            <a:r>
              <a:rPr lang="en-US" sz="3200" dirty="0">
                <a:solidFill>
                  <a:schemeClr val="accent1">
                    <a:lumMod val="75000"/>
                  </a:schemeClr>
                </a:solidFill>
              </a:rPr>
              <a:t>Good Example:  January 30, 2017</a:t>
            </a:r>
          </a:p>
          <a:p>
            <a:pPr lvl="1"/>
            <a:endParaRPr lang="en-US" sz="3200" dirty="0">
              <a:solidFill>
                <a:schemeClr val="accent1">
                  <a:lumMod val="75000"/>
                </a:schemeClr>
              </a:solidFill>
            </a:endParaRPr>
          </a:p>
        </p:txBody>
      </p:sp>
      <p:sp>
        <p:nvSpPr>
          <p:cNvPr id="2" name="Title 1"/>
          <p:cNvSpPr>
            <a:spLocks noGrp="1"/>
          </p:cNvSpPr>
          <p:nvPr>
            <p:ph type="title" idx="4294967295"/>
          </p:nvPr>
        </p:nvSpPr>
        <p:spPr>
          <a:xfrm>
            <a:off x="301951" y="-130010"/>
            <a:ext cx="8233207" cy="1325562"/>
          </a:xfrm>
        </p:spPr>
        <p:txBody>
          <a:bodyPr>
            <a:normAutofit/>
          </a:bodyPr>
          <a:lstStyle/>
          <a:p>
            <a:r>
              <a:rPr lang="en-US" sz="3600" b="1" dirty="0">
                <a:solidFill>
                  <a:schemeClr val="accent1">
                    <a:lumMod val="75000"/>
                  </a:schemeClr>
                </a:solidFill>
                <a:latin typeface="+mn-lt"/>
              </a:rPr>
              <a:t>When thinking of SMART Objectives: </a:t>
            </a:r>
            <a:endParaRPr lang="en-US" sz="3600" dirty="0">
              <a:solidFill>
                <a:schemeClr val="accent1">
                  <a:lumMod val="75000"/>
                </a:schemeClr>
              </a:solidFill>
              <a:latin typeface="+mn-lt"/>
            </a:endParaRPr>
          </a:p>
        </p:txBody>
      </p:sp>
    </p:spTree>
    <p:extLst>
      <p:ext uri="{BB962C8B-B14F-4D97-AF65-F5344CB8AC3E}">
        <p14:creationId xmlns:p14="http://schemas.microsoft.com/office/powerpoint/2010/main" val="350930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38" y="1730375"/>
            <a:ext cx="8233206" cy="4945062"/>
          </a:xfrm>
        </p:spPr>
        <p:txBody>
          <a:bodyPr>
            <a:normAutofit/>
          </a:bodyPr>
          <a:lstStyle/>
          <a:p>
            <a:pPr marL="457200" lvl="1" indent="0">
              <a:buNone/>
            </a:pPr>
            <a:r>
              <a:rPr lang="en-US" sz="3200" dirty="0">
                <a:solidFill>
                  <a:schemeClr val="accent1">
                    <a:lumMod val="75000"/>
                  </a:schemeClr>
                </a:solidFill>
                <a:latin typeface="+mn-lt"/>
              </a:rPr>
              <a:t>Break into </a:t>
            </a:r>
            <a:r>
              <a:rPr lang="en-US" sz="3200" dirty="0">
                <a:solidFill>
                  <a:schemeClr val="accent1">
                    <a:lumMod val="75000"/>
                  </a:schemeClr>
                </a:solidFill>
              </a:rPr>
              <a:t>X </a:t>
            </a:r>
            <a:r>
              <a:rPr lang="en-US" sz="3200" dirty="0">
                <a:solidFill>
                  <a:schemeClr val="accent1">
                    <a:lumMod val="75000"/>
                  </a:schemeClr>
                </a:solidFill>
                <a:latin typeface="+mn-lt"/>
              </a:rPr>
              <a:t>groups and develop a draft Objective for each assigned goal (keeping them ‘SMART’)</a:t>
            </a:r>
            <a:endParaRPr lang="en-US" sz="3200" dirty="0">
              <a:solidFill>
                <a:schemeClr val="accent1">
                  <a:lumMod val="75000"/>
                </a:schemeClr>
              </a:solidFill>
            </a:endParaRPr>
          </a:p>
          <a:p>
            <a:pPr marL="1371600" lvl="2" indent="-457200">
              <a:buFont typeface="+mj-lt"/>
              <a:buAutoNum type="arabicPeriod"/>
            </a:pPr>
            <a:r>
              <a:rPr lang="en-US" sz="2400" dirty="0">
                <a:solidFill>
                  <a:schemeClr val="accent1">
                    <a:lumMod val="75000"/>
                  </a:schemeClr>
                </a:solidFill>
              </a:rPr>
              <a:t>Choose a facilitator</a:t>
            </a:r>
          </a:p>
          <a:p>
            <a:pPr marL="1371600" lvl="2" indent="-457200">
              <a:buFont typeface="+mj-lt"/>
              <a:buAutoNum type="arabicPeriod"/>
            </a:pPr>
            <a:r>
              <a:rPr lang="en-US" sz="2400" dirty="0">
                <a:solidFill>
                  <a:schemeClr val="accent1">
                    <a:lumMod val="75000"/>
                  </a:schemeClr>
                </a:solidFill>
              </a:rPr>
              <a:t>Choose a spokesperson to report out</a:t>
            </a:r>
          </a:p>
          <a:p>
            <a:pPr marL="1371600" lvl="2" indent="-457200">
              <a:buFont typeface="+mj-lt"/>
              <a:buAutoNum type="arabicPeriod"/>
            </a:pPr>
            <a:r>
              <a:rPr lang="en-US" sz="2400" dirty="0">
                <a:solidFill>
                  <a:schemeClr val="accent1">
                    <a:lumMod val="75000"/>
                  </a:schemeClr>
                </a:solidFill>
              </a:rPr>
              <a:t>XX minutes to develop </a:t>
            </a:r>
          </a:p>
          <a:p>
            <a:pPr marL="1371600" lvl="2" indent="-457200">
              <a:buFont typeface="+mj-lt"/>
              <a:buAutoNum type="arabicPeriod"/>
            </a:pPr>
            <a:r>
              <a:rPr lang="en-US" sz="2400" dirty="0">
                <a:solidFill>
                  <a:schemeClr val="accent1">
                    <a:lumMod val="75000"/>
                  </a:schemeClr>
                </a:solidFill>
              </a:rPr>
              <a:t>Spokespeople report out</a:t>
            </a:r>
          </a:p>
          <a:p>
            <a:pPr marL="1371600" lvl="2" indent="-457200">
              <a:buFont typeface="+mj-lt"/>
              <a:buAutoNum type="arabicPeriod"/>
            </a:pPr>
            <a:r>
              <a:rPr lang="en-US" sz="2400" dirty="0">
                <a:solidFill>
                  <a:schemeClr val="accent1">
                    <a:lumMod val="75000"/>
                  </a:schemeClr>
                </a:solidFill>
              </a:rPr>
              <a:t>Group to agree on objectives</a:t>
            </a:r>
            <a:endParaRPr lang="en-US" sz="3200" dirty="0">
              <a:solidFill>
                <a:schemeClr val="accent1">
                  <a:lumMod val="75000"/>
                </a:schemeClr>
              </a:solidFill>
            </a:endParaRPr>
          </a:p>
          <a:p>
            <a:pPr lvl="1"/>
            <a:endParaRPr lang="en-US" dirty="0"/>
          </a:p>
          <a:p>
            <a:pPr lvl="1"/>
            <a:endParaRPr lang="en-US" sz="3200" dirty="0">
              <a:solidFill>
                <a:schemeClr val="accent1">
                  <a:lumMod val="75000"/>
                </a:schemeClr>
              </a:solidFill>
            </a:endParaRPr>
          </a:p>
          <a:p>
            <a:pPr lvl="1"/>
            <a:endParaRPr lang="en-US" sz="3200" dirty="0">
              <a:solidFill>
                <a:schemeClr val="accent1">
                  <a:lumMod val="75000"/>
                </a:schemeClr>
              </a:solidFill>
              <a:latin typeface="+mn-lt"/>
            </a:endParaRPr>
          </a:p>
          <a:p>
            <a:pPr lvl="1"/>
            <a:endParaRPr lang="en-US" dirty="0"/>
          </a:p>
        </p:txBody>
      </p:sp>
      <p:sp>
        <p:nvSpPr>
          <p:cNvPr id="2" name="Title 1"/>
          <p:cNvSpPr>
            <a:spLocks noGrp="1"/>
          </p:cNvSpPr>
          <p:nvPr>
            <p:ph type="title" idx="4294967295"/>
          </p:nvPr>
        </p:nvSpPr>
        <p:spPr>
          <a:xfrm>
            <a:off x="439738" y="183140"/>
            <a:ext cx="8233207" cy="1325562"/>
          </a:xfrm>
        </p:spPr>
        <p:txBody>
          <a:bodyPr>
            <a:normAutofit fontScale="90000"/>
          </a:bodyPr>
          <a:lstStyle/>
          <a:p>
            <a:r>
              <a:rPr lang="en-US" sz="3600" b="1" dirty="0">
                <a:solidFill>
                  <a:schemeClr val="accent1">
                    <a:lumMod val="75000"/>
                  </a:schemeClr>
                </a:solidFill>
                <a:latin typeface="+mn-lt"/>
              </a:rPr>
              <a:t>Step 3: </a:t>
            </a:r>
            <a:br>
              <a:rPr lang="en-US" sz="3600" b="1" dirty="0">
                <a:solidFill>
                  <a:schemeClr val="accent1">
                    <a:lumMod val="75000"/>
                  </a:schemeClr>
                </a:solidFill>
                <a:latin typeface="+mn-lt"/>
              </a:rPr>
            </a:br>
            <a:r>
              <a:rPr lang="en-US" sz="3600" b="1" dirty="0">
                <a:solidFill>
                  <a:schemeClr val="accent1">
                    <a:lumMod val="75000"/>
                  </a:schemeClr>
                </a:solidFill>
                <a:latin typeface="+mn-lt"/>
              </a:rPr>
              <a:t>Developing Specific Objectives under Broad Goals</a:t>
            </a:r>
            <a:endParaRPr lang="en-US" sz="3600" dirty="0">
              <a:solidFill>
                <a:schemeClr val="accent1">
                  <a:lumMod val="75000"/>
                </a:schemeClr>
              </a:solidFill>
              <a:latin typeface="+mn-lt"/>
            </a:endParaRPr>
          </a:p>
        </p:txBody>
      </p:sp>
    </p:spTree>
    <p:extLst>
      <p:ext uri="{BB962C8B-B14F-4D97-AF65-F5344CB8AC3E}">
        <p14:creationId xmlns:p14="http://schemas.microsoft.com/office/powerpoint/2010/main" val="285034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220" y="2061845"/>
            <a:ext cx="8665470" cy="4945062"/>
          </a:xfrm>
        </p:spPr>
        <p:txBody>
          <a:bodyPr>
            <a:normAutofit/>
          </a:bodyPr>
          <a:lstStyle/>
          <a:p>
            <a:pPr marL="457200" lvl="1" indent="0">
              <a:buNone/>
            </a:pPr>
            <a:r>
              <a:rPr lang="en-US" sz="3200" dirty="0">
                <a:solidFill>
                  <a:srgbClr val="1EA6B8"/>
                </a:solidFill>
                <a:latin typeface="+mn-lt"/>
              </a:rPr>
              <a:t>Thoughts about the Process?</a:t>
            </a:r>
          </a:p>
          <a:p>
            <a:pPr marL="457200" lvl="1" indent="0">
              <a:buNone/>
            </a:pPr>
            <a:r>
              <a:rPr lang="en-US" sz="3200" dirty="0">
                <a:solidFill>
                  <a:schemeClr val="accent2">
                    <a:lumMod val="75000"/>
                  </a:schemeClr>
                </a:solidFill>
                <a:latin typeface="+mn-lt"/>
              </a:rPr>
              <a:t>Thoughts about the Vision?</a:t>
            </a:r>
          </a:p>
          <a:p>
            <a:pPr marL="457200" lvl="1" indent="0">
              <a:buNone/>
            </a:pPr>
            <a:r>
              <a:rPr lang="en-US" sz="3200" dirty="0">
                <a:solidFill>
                  <a:srgbClr val="00B050"/>
                </a:solidFill>
              </a:rPr>
              <a:t>Thoughts about the Mission?</a:t>
            </a:r>
          </a:p>
          <a:p>
            <a:pPr marL="457200" lvl="1" indent="0">
              <a:buNone/>
            </a:pPr>
            <a:r>
              <a:rPr lang="en-US" sz="3200" dirty="0">
                <a:solidFill>
                  <a:srgbClr val="7030A0"/>
                </a:solidFill>
                <a:latin typeface="+mn-lt"/>
              </a:rPr>
              <a:t>Thoughts about the Values?</a:t>
            </a:r>
          </a:p>
          <a:p>
            <a:pPr marL="457200" lvl="1" indent="0">
              <a:buNone/>
            </a:pPr>
            <a:r>
              <a:rPr lang="en-US" sz="3200" dirty="0">
                <a:solidFill>
                  <a:srgbClr val="C00000"/>
                </a:solidFill>
              </a:rPr>
              <a:t>Thoughts about the Strategic Intentions?</a:t>
            </a:r>
          </a:p>
          <a:p>
            <a:pPr marL="457200" lvl="1" indent="0">
              <a:buNone/>
            </a:pPr>
            <a:r>
              <a:rPr lang="en-US" sz="3200" dirty="0">
                <a:solidFill>
                  <a:srgbClr val="002060"/>
                </a:solidFill>
                <a:latin typeface="+mn-lt"/>
              </a:rPr>
              <a:t>Thoughts about the Priority Goals?</a:t>
            </a:r>
          </a:p>
          <a:p>
            <a:pPr marL="457200" lvl="1" indent="0">
              <a:buNone/>
            </a:pPr>
            <a:r>
              <a:rPr lang="en-US" sz="3200" dirty="0">
                <a:solidFill>
                  <a:schemeClr val="accent1">
                    <a:lumMod val="75000"/>
                  </a:schemeClr>
                </a:solidFill>
              </a:rPr>
              <a:t>Thoughts about the Objectives under the goals? </a:t>
            </a:r>
            <a:endParaRPr lang="en-US" sz="3200" dirty="0">
              <a:solidFill>
                <a:schemeClr val="accent1">
                  <a:lumMod val="75000"/>
                </a:schemeClr>
              </a:solidFill>
              <a:latin typeface="+mn-lt"/>
            </a:endParaRPr>
          </a:p>
          <a:p>
            <a:pPr marL="457200" lvl="1" indent="0">
              <a:buNone/>
            </a:pPr>
            <a:endParaRPr lang="en-US" sz="3200" dirty="0">
              <a:solidFill>
                <a:schemeClr val="accent1">
                  <a:lumMod val="75000"/>
                </a:schemeClr>
              </a:solidFill>
            </a:endParaRPr>
          </a:p>
          <a:p>
            <a:pPr lvl="1"/>
            <a:endParaRPr lang="en-US" dirty="0"/>
          </a:p>
          <a:p>
            <a:pPr lvl="1"/>
            <a:endParaRPr lang="en-US" sz="3200" dirty="0">
              <a:solidFill>
                <a:schemeClr val="accent1">
                  <a:lumMod val="75000"/>
                </a:schemeClr>
              </a:solidFill>
            </a:endParaRPr>
          </a:p>
          <a:p>
            <a:pPr lvl="1"/>
            <a:endParaRPr lang="en-US" sz="3200" dirty="0">
              <a:solidFill>
                <a:schemeClr val="accent1">
                  <a:lumMod val="75000"/>
                </a:schemeClr>
              </a:solidFill>
              <a:latin typeface="+mn-lt"/>
            </a:endParaRPr>
          </a:p>
          <a:p>
            <a:pPr lvl="1"/>
            <a:endParaRPr lang="en-US" dirty="0"/>
          </a:p>
        </p:txBody>
      </p:sp>
      <p:sp>
        <p:nvSpPr>
          <p:cNvPr id="2" name="Title 1"/>
          <p:cNvSpPr>
            <a:spLocks noGrp="1"/>
          </p:cNvSpPr>
          <p:nvPr>
            <p:ph type="title" idx="4294967295"/>
          </p:nvPr>
        </p:nvSpPr>
        <p:spPr>
          <a:xfrm>
            <a:off x="439738" y="571760"/>
            <a:ext cx="8233207" cy="1325562"/>
          </a:xfrm>
        </p:spPr>
        <p:txBody>
          <a:bodyPr>
            <a:normAutofit fontScale="90000"/>
          </a:bodyPr>
          <a:lstStyle/>
          <a:p>
            <a:br>
              <a:rPr lang="en-US" sz="3600" b="1" dirty="0">
                <a:solidFill>
                  <a:schemeClr val="accent1">
                    <a:lumMod val="75000"/>
                  </a:schemeClr>
                </a:solidFill>
                <a:latin typeface="+mn-lt"/>
              </a:rPr>
            </a:br>
            <a:r>
              <a:rPr lang="en-US" sz="3600" dirty="0">
                <a:solidFill>
                  <a:schemeClr val="accent1">
                    <a:lumMod val="75000"/>
                  </a:schemeClr>
                </a:solidFill>
                <a:latin typeface="+mn-lt"/>
              </a:rPr>
              <a:t>Review of what we accomplished thus far</a:t>
            </a:r>
            <a:br>
              <a:rPr lang="en-US" sz="3600" b="1" dirty="0">
                <a:solidFill>
                  <a:schemeClr val="accent1">
                    <a:lumMod val="75000"/>
                  </a:schemeClr>
                </a:solidFill>
                <a:latin typeface="+mn-lt"/>
              </a:rPr>
            </a:br>
            <a:endParaRPr lang="en-US" sz="3600" dirty="0">
              <a:solidFill>
                <a:schemeClr val="accent1">
                  <a:lumMod val="75000"/>
                </a:schemeClr>
              </a:solidFill>
              <a:latin typeface="+mn-lt"/>
            </a:endParaRPr>
          </a:p>
        </p:txBody>
      </p:sp>
    </p:spTree>
    <p:extLst>
      <p:ext uri="{BB962C8B-B14F-4D97-AF65-F5344CB8AC3E}">
        <p14:creationId xmlns:p14="http://schemas.microsoft.com/office/powerpoint/2010/main" val="233170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9526" y="1047750"/>
            <a:ext cx="8300144" cy="4351338"/>
          </a:xfrm>
        </p:spPr>
        <p:txBody>
          <a:bodyPr>
            <a:noAutofit/>
          </a:bodyPr>
          <a:lstStyle/>
          <a:p>
            <a:pPr marL="0" indent="0">
              <a:buNone/>
            </a:pPr>
            <a:r>
              <a:rPr lang="en-US" sz="2400" dirty="0">
                <a:solidFill>
                  <a:schemeClr val="accent1">
                    <a:lumMod val="75000"/>
                  </a:schemeClr>
                </a:solidFill>
                <a:latin typeface="+mn-lt"/>
              </a:rPr>
              <a:t>Metrics: methods by which we measure success (or lack thereof)</a:t>
            </a:r>
          </a:p>
          <a:p>
            <a:r>
              <a:rPr lang="en-US" sz="2400" dirty="0">
                <a:solidFill>
                  <a:schemeClr val="accent1">
                    <a:lumMod val="75000"/>
                  </a:schemeClr>
                </a:solidFill>
                <a:latin typeface="+mn-lt"/>
              </a:rPr>
              <a:t> Quantitative: </a:t>
            </a:r>
          </a:p>
          <a:p>
            <a:pPr lvl="1">
              <a:buFont typeface="Wingdings" panose="05000000000000000000" pitchFamily="2" charset="2"/>
              <a:buChar char="ü"/>
            </a:pPr>
            <a:r>
              <a:rPr lang="en-US" sz="2400" dirty="0">
                <a:solidFill>
                  <a:schemeClr val="accent1">
                    <a:lumMod val="75000"/>
                  </a:schemeClr>
                </a:solidFill>
                <a:latin typeface="+mn-lt"/>
              </a:rPr>
              <a:t>Predictive </a:t>
            </a:r>
          </a:p>
          <a:p>
            <a:pPr lvl="1">
              <a:buFont typeface="Wingdings" panose="05000000000000000000" pitchFamily="2" charset="2"/>
              <a:buChar char="ü"/>
            </a:pPr>
            <a:r>
              <a:rPr lang="en-US" sz="2400" dirty="0">
                <a:solidFill>
                  <a:schemeClr val="accent1">
                    <a:lumMod val="75000"/>
                  </a:schemeClr>
                </a:solidFill>
                <a:latin typeface="+mn-lt"/>
              </a:rPr>
              <a:t>Statistics/numbers (time, costs, profit, percentage, etc.)</a:t>
            </a:r>
          </a:p>
          <a:p>
            <a:pPr lvl="1">
              <a:buFont typeface="Wingdings" panose="05000000000000000000" pitchFamily="2" charset="2"/>
              <a:buChar char="ü"/>
            </a:pPr>
            <a:r>
              <a:rPr lang="en-US" sz="2400" dirty="0">
                <a:solidFill>
                  <a:schemeClr val="accent1">
                    <a:lumMod val="75000"/>
                  </a:schemeClr>
                </a:solidFill>
                <a:latin typeface="+mn-lt"/>
              </a:rPr>
              <a:t>Examples: website clicks, cost to serve, 27% increase</a:t>
            </a:r>
          </a:p>
          <a:p>
            <a:pPr lvl="1">
              <a:buFont typeface="Wingdings" panose="05000000000000000000" pitchFamily="2" charset="2"/>
              <a:buChar char="ü"/>
            </a:pPr>
            <a:endParaRPr lang="en-US" sz="2400" dirty="0">
              <a:solidFill>
                <a:schemeClr val="accent1">
                  <a:lumMod val="75000"/>
                </a:schemeClr>
              </a:solidFill>
              <a:latin typeface="+mn-lt"/>
            </a:endParaRPr>
          </a:p>
          <a:p>
            <a:r>
              <a:rPr lang="en-US" sz="2400" dirty="0">
                <a:solidFill>
                  <a:schemeClr val="accent1">
                    <a:lumMod val="75000"/>
                  </a:schemeClr>
                </a:solidFill>
                <a:latin typeface="+mn-lt"/>
              </a:rPr>
              <a:t>Qualitative:</a:t>
            </a:r>
          </a:p>
          <a:p>
            <a:pPr lvl="1">
              <a:buFont typeface="Wingdings" panose="05000000000000000000" pitchFamily="2" charset="2"/>
              <a:buChar char="ü"/>
            </a:pPr>
            <a:r>
              <a:rPr lang="en-US" sz="2400" dirty="0">
                <a:solidFill>
                  <a:schemeClr val="accent1">
                    <a:lumMod val="75000"/>
                  </a:schemeClr>
                </a:solidFill>
                <a:latin typeface="+mn-lt"/>
              </a:rPr>
              <a:t>Typically non-numerical, less precise, behavioral, may be answered by ‘yes or no’</a:t>
            </a:r>
          </a:p>
          <a:p>
            <a:pPr lvl="1">
              <a:buFont typeface="Wingdings" panose="05000000000000000000" pitchFamily="2" charset="2"/>
              <a:buChar char="ü"/>
            </a:pPr>
            <a:r>
              <a:rPr lang="en-US" sz="2400" dirty="0">
                <a:solidFill>
                  <a:schemeClr val="accent1">
                    <a:lumMod val="75000"/>
                  </a:schemeClr>
                </a:solidFill>
                <a:latin typeface="+mn-lt"/>
              </a:rPr>
              <a:t>Measured through surveys, observing, insights</a:t>
            </a:r>
          </a:p>
          <a:p>
            <a:pPr lvl="1">
              <a:buFont typeface="Wingdings" panose="05000000000000000000" pitchFamily="2" charset="2"/>
              <a:buChar char="ü"/>
            </a:pPr>
            <a:r>
              <a:rPr lang="en-US" sz="2400" dirty="0">
                <a:solidFill>
                  <a:schemeClr val="accent1">
                    <a:lumMod val="75000"/>
                  </a:schemeClr>
                </a:solidFill>
                <a:latin typeface="+mn-lt"/>
              </a:rPr>
              <a:t>Examples: customer experience, quality of the event, were you proud of it</a:t>
            </a:r>
          </a:p>
        </p:txBody>
      </p:sp>
      <p:sp>
        <p:nvSpPr>
          <p:cNvPr id="2" name="Title 1"/>
          <p:cNvSpPr>
            <a:spLocks noGrp="1"/>
          </p:cNvSpPr>
          <p:nvPr>
            <p:ph type="title" idx="4294967295"/>
          </p:nvPr>
        </p:nvSpPr>
        <p:spPr>
          <a:xfrm>
            <a:off x="277090" y="-129222"/>
            <a:ext cx="7609609" cy="1325562"/>
          </a:xfrm>
        </p:spPr>
        <p:txBody>
          <a:bodyPr>
            <a:normAutofit/>
          </a:bodyPr>
          <a:lstStyle/>
          <a:p>
            <a:r>
              <a:rPr lang="en-US" sz="3200" b="1" dirty="0">
                <a:solidFill>
                  <a:schemeClr val="accent1">
                    <a:lumMod val="75000"/>
                  </a:schemeClr>
                </a:solidFill>
                <a:latin typeface="+mn-lt"/>
              </a:rPr>
              <a:t>Step 4:  Setting the performance measure</a:t>
            </a:r>
          </a:p>
        </p:txBody>
      </p:sp>
    </p:spTree>
    <p:extLst>
      <p:ext uri="{BB962C8B-B14F-4D97-AF65-F5344CB8AC3E}">
        <p14:creationId xmlns:p14="http://schemas.microsoft.com/office/powerpoint/2010/main" val="174526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9738" y="1730375"/>
            <a:ext cx="8233206" cy="4945062"/>
          </a:xfrm>
        </p:spPr>
        <p:txBody>
          <a:bodyPr>
            <a:normAutofit/>
          </a:bodyPr>
          <a:lstStyle/>
          <a:p>
            <a:pPr lvl="1"/>
            <a:r>
              <a:rPr lang="en-US" sz="3200" dirty="0">
                <a:solidFill>
                  <a:schemeClr val="accent1">
                    <a:lumMod val="75000"/>
                  </a:schemeClr>
                </a:solidFill>
              </a:rPr>
              <a:t>Use a ‘tool’ to f</a:t>
            </a:r>
            <a:r>
              <a:rPr lang="en-US" sz="3200" dirty="0">
                <a:solidFill>
                  <a:schemeClr val="accent1">
                    <a:lumMod val="75000"/>
                  </a:schemeClr>
                </a:solidFill>
                <a:latin typeface="+mn-lt"/>
              </a:rPr>
              <a:t>ill in the blanks with your newly developed vision, mission, values, strategic objectives, goals, objectives</a:t>
            </a:r>
          </a:p>
          <a:p>
            <a:pPr lvl="1"/>
            <a:endParaRPr lang="en-US" sz="3200" dirty="0">
              <a:solidFill>
                <a:schemeClr val="accent1">
                  <a:lumMod val="75000"/>
                </a:schemeClr>
              </a:solidFill>
            </a:endParaRPr>
          </a:p>
          <a:p>
            <a:pPr lvl="1"/>
            <a:endParaRPr lang="en-US" sz="3200" dirty="0">
              <a:solidFill>
                <a:schemeClr val="accent1">
                  <a:lumMod val="75000"/>
                </a:schemeClr>
              </a:solidFill>
            </a:endParaRPr>
          </a:p>
          <a:p>
            <a:pPr lvl="1"/>
            <a:r>
              <a:rPr lang="en-US" sz="3200" dirty="0">
                <a:solidFill>
                  <a:schemeClr val="accent1">
                    <a:lumMod val="75000"/>
                  </a:schemeClr>
                </a:solidFill>
              </a:rPr>
              <a:t>Add performance metrics and action plans</a:t>
            </a:r>
          </a:p>
          <a:p>
            <a:pPr lvl="1"/>
            <a:endParaRPr lang="en-US" dirty="0"/>
          </a:p>
          <a:p>
            <a:pPr lvl="1"/>
            <a:endParaRPr lang="en-US" sz="3200" dirty="0">
              <a:solidFill>
                <a:schemeClr val="accent1">
                  <a:lumMod val="75000"/>
                </a:schemeClr>
              </a:solidFill>
            </a:endParaRPr>
          </a:p>
          <a:p>
            <a:pPr lvl="1"/>
            <a:endParaRPr lang="en-US" sz="3200" dirty="0">
              <a:solidFill>
                <a:schemeClr val="accent1">
                  <a:lumMod val="75000"/>
                </a:schemeClr>
              </a:solidFill>
              <a:latin typeface="+mn-lt"/>
            </a:endParaRPr>
          </a:p>
          <a:p>
            <a:pPr lvl="1"/>
            <a:endParaRPr lang="en-US" dirty="0"/>
          </a:p>
        </p:txBody>
      </p:sp>
      <p:sp>
        <p:nvSpPr>
          <p:cNvPr id="2" name="Title 1"/>
          <p:cNvSpPr>
            <a:spLocks noGrp="1"/>
          </p:cNvSpPr>
          <p:nvPr>
            <p:ph type="title" idx="4294967295"/>
          </p:nvPr>
        </p:nvSpPr>
        <p:spPr>
          <a:xfrm>
            <a:off x="439738" y="183140"/>
            <a:ext cx="8233207" cy="1325562"/>
          </a:xfrm>
        </p:spPr>
        <p:txBody>
          <a:bodyPr>
            <a:normAutofit/>
          </a:bodyPr>
          <a:lstStyle/>
          <a:p>
            <a:r>
              <a:rPr lang="en-US" sz="3600" b="1" dirty="0">
                <a:solidFill>
                  <a:schemeClr val="accent1">
                    <a:lumMod val="75000"/>
                  </a:schemeClr>
                </a:solidFill>
                <a:latin typeface="+mn-lt"/>
              </a:rPr>
              <a:t>Step 4: </a:t>
            </a:r>
            <a:br>
              <a:rPr lang="en-US" sz="3600" b="1" dirty="0">
                <a:solidFill>
                  <a:schemeClr val="accent1">
                    <a:lumMod val="75000"/>
                  </a:schemeClr>
                </a:solidFill>
                <a:latin typeface="+mn-lt"/>
              </a:rPr>
            </a:br>
            <a:r>
              <a:rPr lang="en-US" sz="3600" b="1" dirty="0">
                <a:solidFill>
                  <a:schemeClr val="accent1">
                    <a:lumMod val="75000"/>
                  </a:schemeClr>
                </a:solidFill>
                <a:latin typeface="+mn-lt"/>
              </a:rPr>
              <a:t>Putting it all together</a:t>
            </a:r>
            <a:endParaRPr lang="en-US" sz="3600" dirty="0">
              <a:solidFill>
                <a:schemeClr val="accent1">
                  <a:lumMod val="75000"/>
                </a:schemeClr>
              </a:solidFill>
              <a:latin typeface="+mn-lt"/>
            </a:endParaRPr>
          </a:p>
        </p:txBody>
      </p:sp>
    </p:spTree>
    <p:extLst>
      <p:ext uri="{BB962C8B-B14F-4D97-AF65-F5344CB8AC3E}">
        <p14:creationId xmlns:p14="http://schemas.microsoft.com/office/powerpoint/2010/main" val="350829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69" y="2954576"/>
            <a:ext cx="7886700" cy="1615858"/>
          </a:xfrm>
        </p:spPr>
        <p:txBody>
          <a:bodyPr>
            <a:normAutofit fontScale="90000"/>
          </a:bodyPr>
          <a:lstStyle/>
          <a:p>
            <a:pPr marL="0" marR="0" algn="ctr">
              <a:lnSpc>
                <a:spcPct val="107000"/>
              </a:lnSpc>
              <a:spcBef>
                <a:spcPts val="0"/>
              </a:spcBef>
              <a:spcAft>
                <a:spcPts val="0"/>
              </a:spcAft>
            </a:pPr>
            <a:br>
              <a:rPr lang="en-US" sz="3600" b="1" dirty="0">
                <a:solidFill>
                  <a:schemeClr val="accent1">
                    <a:lumMod val="75000"/>
                  </a:schemeClr>
                </a:solidFill>
              </a:rPr>
            </a:br>
            <a:br>
              <a:rPr lang="en-US" sz="3600" b="1" dirty="0">
                <a:solidFill>
                  <a:schemeClr val="accent1">
                    <a:lumMod val="75000"/>
                  </a:schemeClr>
                </a:solidFill>
              </a:rPr>
            </a:b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XXX XXXX</a:t>
            </a:r>
            <a:br>
              <a:rPr lang="en-US" sz="1200"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Water Environment Association</a:t>
            </a:r>
            <a:br>
              <a:rPr lang="en-US" sz="1200"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LOGO</a:t>
            </a:r>
            <a:br>
              <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br>
              <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Strategic Plan - Work Plan </a:t>
            </a:r>
            <a:br>
              <a:rPr lang="en-US"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date</a:t>
            </a:r>
            <a:br>
              <a:rPr lang="en-US"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b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00B0F0"/>
                </a:solidFill>
                <a:latin typeface="Calibri" panose="020F0502020204030204" pitchFamily="34" charset="0"/>
                <a:ea typeface="Calibri" panose="020F0502020204030204" pitchFamily="34" charset="0"/>
                <a:cs typeface="Times New Roman" panose="02020603050405020304" pitchFamily="18" charset="0"/>
              </a:rPr>
              <a:t>Vision</a:t>
            </a:r>
            <a:br>
              <a:rPr lang="en-US" sz="11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slkdjflkdjlkgjlksjdlkgjlksdjlgkjslskjglksjdglkjsldkg</a:t>
            </a:r>
            <a:br>
              <a:rPr lang="en-US" sz="11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br>
              <a:rPr lang="en-US" sz="1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Mission</a:t>
            </a:r>
            <a:br>
              <a:rPr lang="en-US"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Lksdjfldkjfldkjflskjflksdjflksflksjflksjlf</a:t>
            </a:r>
            <a:br>
              <a:rPr lang="en-US"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slkdfjlskdfjlskdjflksjflksjld</a:t>
            </a:r>
            <a:br>
              <a:rPr lang="en-US" sz="1100"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br>
              <a:rPr lang="en-US" sz="1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br>
              <a:rPr lang="en-US" sz="1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Core Values</a:t>
            </a:r>
            <a:br>
              <a:rPr lang="en-US" sz="1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Sldjfdkljflkdsjlkfjl</a:t>
            </a:r>
            <a:br>
              <a:rPr lang="en-US" sz="1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Sdlfkjslkfdjlsdk</a:t>
            </a:r>
            <a:br>
              <a:rPr lang="en-US" sz="1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Lskdfjdks</a:t>
            </a:r>
            <a:r>
              <a:rPr lang="en-US" sz="16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a:t>
            </a:r>
            <a:br>
              <a:rPr lang="en-US" sz="1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Lskdfjlskdjfksjf</a:t>
            </a:r>
            <a:br>
              <a:rPr lang="en-US" sz="1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dirty="0" err="1">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Lsdkflksjdlsjf</a:t>
            </a:r>
            <a:br>
              <a:rPr lang="en-US" sz="20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br>
            <a:br>
              <a:rPr lang="en-US" sz="3600" b="1" dirty="0">
                <a:solidFill>
                  <a:schemeClr val="accent1">
                    <a:lumMod val="75000"/>
                  </a:schemeClr>
                </a:solidFill>
                <a:latin typeface="+mj-lt"/>
              </a:rPr>
            </a:br>
            <a:br>
              <a:rPr lang="en-US" sz="3600" b="1" dirty="0">
                <a:solidFill>
                  <a:schemeClr val="accent1">
                    <a:lumMod val="75000"/>
                  </a:schemeClr>
                </a:solidFill>
              </a:rPr>
            </a:br>
            <a:endParaRPr lang="en-US" sz="3600" b="1" dirty="0">
              <a:solidFill>
                <a:schemeClr val="accent1">
                  <a:lumMod val="75000"/>
                </a:schemeClr>
              </a:solidFill>
              <a:latin typeface="+mj-lt"/>
            </a:endParaRPr>
          </a:p>
        </p:txBody>
      </p:sp>
      <p:sp>
        <p:nvSpPr>
          <p:cNvPr id="5" name="TextBox 4"/>
          <p:cNvSpPr txBox="1"/>
          <p:nvPr/>
        </p:nvSpPr>
        <p:spPr>
          <a:xfrm flipH="1">
            <a:off x="171450" y="150852"/>
            <a:ext cx="7877175" cy="369332"/>
          </a:xfrm>
          <a:prstGeom prst="rect">
            <a:avLst/>
          </a:prstGeom>
          <a:noFill/>
        </p:spPr>
        <p:txBody>
          <a:bodyPr wrap="square" rtlCol="0">
            <a:spAutoFit/>
          </a:bodyPr>
          <a:lstStyle/>
          <a:p>
            <a:r>
              <a:rPr lang="en-US" b="1" dirty="0">
                <a:solidFill>
                  <a:schemeClr val="accent1">
                    <a:lumMod val="75000"/>
                  </a:schemeClr>
                </a:solidFill>
              </a:rPr>
              <a:t>Putting it all together – a format</a:t>
            </a:r>
            <a:endParaRPr lang="en-US" dirty="0"/>
          </a:p>
        </p:txBody>
      </p:sp>
    </p:spTree>
    <p:extLst>
      <p:ext uri="{BB962C8B-B14F-4D97-AF65-F5344CB8AC3E}">
        <p14:creationId xmlns:p14="http://schemas.microsoft.com/office/powerpoint/2010/main" val="422468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9450939"/>
              </p:ext>
            </p:extLst>
          </p:nvPr>
        </p:nvGraphicFramePr>
        <p:xfrm>
          <a:off x="370287" y="901985"/>
          <a:ext cx="8411763" cy="2841339"/>
        </p:xfrm>
        <a:graphic>
          <a:graphicData uri="http://schemas.openxmlformats.org/drawingml/2006/table">
            <a:tbl>
              <a:tblPr firstRow="1" firstCol="1" bandRow="1"/>
              <a:tblGrid>
                <a:gridCol w="2838832">
                  <a:extLst>
                    <a:ext uri="{9D8B030D-6E8A-4147-A177-3AD203B41FA5}">
                      <a16:colId xmlns:a16="http://schemas.microsoft.com/office/drawing/2014/main" val="20000"/>
                    </a:ext>
                  </a:extLst>
                </a:gridCol>
                <a:gridCol w="1815424">
                  <a:extLst>
                    <a:ext uri="{9D8B030D-6E8A-4147-A177-3AD203B41FA5}">
                      <a16:colId xmlns:a16="http://schemas.microsoft.com/office/drawing/2014/main" val="20001"/>
                    </a:ext>
                  </a:extLst>
                </a:gridCol>
                <a:gridCol w="2828685">
                  <a:extLst>
                    <a:ext uri="{9D8B030D-6E8A-4147-A177-3AD203B41FA5}">
                      <a16:colId xmlns:a16="http://schemas.microsoft.com/office/drawing/2014/main" val="20002"/>
                    </a:ext>
                  </a:extLst>
                </a:gridCol>
                <a:gridCol w="928822">
                  <a:extLst>
                    <a:ext uri="{9D8B030D-6E8A-4147-A177-3AD203B41FA5}">
                      <a16:colId xmlns:a16="http://schemas.microsoft.com/office/drawing/2014/main" val="20003"/>
                    </a:ext>
                  </a:extLst>
                </a:gridCol>
              </a:tblGrid>
              <a:tr h="677670">
                <a:tc gridSpan="4">
                  <a:txBody>
                    <a:bodyPr/>
                    <a:lstStyle/>
                    <a:p>
                      <a:pPr marL="0" marR="0">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EXAMPLE: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Strategic Objective:  Member Value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34">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Objectives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Action Plans &amp; Metrics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Leader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191155">
                <a:tc rowSpan="3">
                  <a:txBody>
                    <a:bodyPr/>
                    <a:lstStyle/>
                    <a:p>
                      <a:pPr marL="0" marR="0">
                        <a:lnSpc>
                          <a:spcPct val="107000"/>
                        </a:lnSpc>
                        <a:spcBef>
                          <a:spcPts val="0"/>
                        </a:spcBef>
                        <a:spcAft>
                          <a:spcPts val="0"/>
                        </a:spcAft>
                      </a:pPr>
                      <a:r>
                        <a:rPr lang="en-US" sz="11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Goal #X: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Facilitate Knowledge Exchange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3">
                  <a:txBody>
                    <a:bodyPr/>
                    <a:lstStyle/>
                    <a:p>
                      <a:pPr marL="0" marR="0">
                        <a:lnSpc>
                          <a:spcPct val="107000"/>
                        </a:lnSpc>
                        <a:spcBef>
                          <a:spcPts val="0"/>
                        </a:spcBef>
                        <a:spcAft>
                          <a:spcPts val="0"/>
                        </a:spcAft>
                      </a:pPr>
                      <a:r>
                        <a:rPr lang="en-US" sz="11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Objective </a:t>
                      </a:r>
                      <a:r>
                        <a:rPr lang="en-US" sz="1100" b="1"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Xa</a:t>
                      </a:r>
                      <a:r>
                        <a:rPr lang="en-US" sz="11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Successfully implement technical training - XXX seminar - June XX, 2017 with 120 attendees and a member evaluation that rates the program 4-5 (with 5 being excellent)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2"/>
                  </a:ext>
                </a:extLst>
              </a:tr>
              <a:tr h="19115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132962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97687901"/>
              </p:ext>
            </p:extLst>
          </p:nvPr>
        </p:nvGraphicFramePr>
        <p:xfrm>
          <a:off x="370287" y="3955819"/>
          <a:ext cx="8411763" cy="2213510"/>
        </p:xfrm>
        <a:graphic>
          <a:graphicData uri="http://schemas.openxmlformats.org/drawingml/2006/table">
            <a:tbl>
              <a:tblPr firstRow="1" firstCol="1" bandRow="1"/>
              <a:tblGrid>
                <a:gridCol w="2832101">
                  <a:extLst>
                    <a:ext uri="{9D8B030D-6E8A-4147-A177-3AD203B41FA5}">
                      <a16:colId xmlns:a16="http://schemas.microsoft.com/office/drawing/2014/main" val="20000"/>
                    </a:ext>
                  </a:extLst>
                </a:gridCol>
                <a:gridCol w="1817617">
                  <a:extLst>
                    <a:ext uri="{9D8B030D-6E8A-4147-A177-3AD203B41FA5}">
                      <a16:colId xmlns:a16="http://schemas.microsoft.com/office/drawing/2014/main" val="20001"/>
                    </a:ext>
                  </a:extLst>
                </a:gridCol>
                <a:gridCol w="2832101">
                  <a:extLst>
                    <a:ext uri="{9D8B030D-6E8A-4147-A177-3AD203B41FA5}">
                      <a16:colId xmlns:a16="http://schemas.microsoft.com/office/drawing/2014/main" val="20002"/>
                    </a:ext>
                  </a:extLst>
                </a:gridCol>
                <a:gridCol w="929944">
                  <a:extLst>
                    <a:ext uri="{9D8B030D-6E8A-4147-A177-3AD203B41FA5}">
                      <a16:colId xmlns:a16="http://schemas.microsoft.com/office/drawing/2014/main" val="20003"/>
                    </a:ext>
                  </a:extLst>
                </a:gridCol>
              </a:tblGrid>
              <a:tr h="830552">
                <a:tc gridSpan="4">
                  <a:txBody>
                    <a:bodyPr/>
                    <a:lstStyle/>
                    <a:p>
                      <a:pPr marL="0" marR="0">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u="sng"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Strategic Objective:  XXX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121">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Objectives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Action Plans &amp; Metrics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Leader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192588">
                <a:tc rowSpan="3">
                  <a:txBody>
                    <a:bodyPr/>
                    <a:lstStyle/>
                    <a:p>
                      <a:pPr marL="0" marR="0">
                        <a:lnSpc>
                          <a:spcPct val="107000"/>
                        </a:lnSpc>
                        <a:spcBef>
                          <a:spcPts val="0"/>
                        </a:spcBef>
                        <a:spcAft>
                          <a:spcPts val="0"/>
                        </a:spcAft>
                      </a:pPr>
                      <a:r>
                        <a:rPr lang="en-US" sz="11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Goal #X: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XXXX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nSpc>
                          <a:spcPct val="107000"/>
                        </a:lnSpc>
                        <a:spcBef>
                          <a:spcPts val="0"/>
                        </a:spcBef>
                        <a:spcAft>
                          <a:spcPts val="0"/>
                        </a:spcAft>
                      </a:pPr>
                      <a:r>
                        <a:rPr lang="en-US" sz="1100" b="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Objective Xa: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XXXXX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192588">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1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542661">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63" marR="622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bl>
          </a:graphicData>
        </a:graphic>
      </p:graphicFrame>
      <p:sp>
        <p:nvSpPr>
          <p:cNvPr id="6" name="Rectangle 5"/>
          <p:cNvSpPr/>
          <p:nvPr/>
        </p:nvSpPr>
        <p:spPr>
          <a:xfrm>
            <a:off x="370287" y="177284"/>
            <a:ext cx="3659976" cy="369332"/>
          </a:xfrm>
          <a:prstGeom prst="rect">
            <a:avLst/>
          </a:prstGeom>
        </p:spPr>
        <p:txBody>
          <a:bodyPr wrap="none">
            <a:spAutoFit/>
          </a:bodyPr>
          <a:lstStyle/>
          <a:p>
            <a:r>
              <a:rPr lang="en-US" b="1" dirty="0">
                <a:solidFill>
                  <a:schemeClr val="accent1">
                    <a:lumMod val="75000"/>
                  </a:schemeClr>
                </a:solidFill>
              </a:rPr>
              <a:t>Putting it all together – a format</a:t>
            </a:r>
            <a:endParaRPr lang="en-US" dirty="0"/>
          </a:p>
        </p:txBody>
      </p:sp>
    </p:spTree>
    <p:extLst>
      <p:ext uri="{BB962C8B-B14F-4D97-AF65-F5344CB8AC3E}">
        <p14:creationId xmlns:p14="http://schemas.microsoft.com/office/powerpoint/2010/main" val="204066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0" y="198819"/>
            <a:ext cx="6858000" cy="1191069"/>
          </a:xfrm>
        </p:spPr>
        <p:txBody>
          <a:bodyPr>
            <a:normAutofit/>
          </a:bodyPr>
          <a:lstStyle/>
          <a:p>
            <a:pPr algn="l"/>
            <a:r>
              <a:rPr lang="en-US" sz="4000" b="1" dirty="0">
                <a:solidFill>
                  <a:schemeClr val="accent1">
                    <a:lumMod val="75000"/>
                  </a:schemeClr>
                </a:solidFill>
              </a:rPr>
              <a:t>Suggestions for Process</a:t>
            </a:r>
            <a:br>
              <a:rPr lang="en-US" sz="4000" b="1" dirty="0">
                <a:solidFill>
                  <a:schemeClr val="accent1">
                    <a:lumMod val="75000"/>
                  </a:schemeClr>
                </a:solidFill>
              </a:rPr>
            </a:br>
            <a:endParaRPr lang="en-US" sz="4000" b="1" dirty="0">
              <a:solidFill>
                <a:schemeClr val="accent1">
                  <a:lumMod val="75000"/>
                </a:schemeClr>
              </a:solidFill>
            </a:endParaRPr>
          </a:p>
        </p:txBody>
      </p:sp>
      <p:sp>
        <p:nvSpPr>
          <p:cNvPr id="8" name="Content Placeholder 7"/>
          <p:cNvSpPr>
            <a:spLocks noGrp="1"/>
          </p:cNvSpPr>
          <p:nvPr>
            <p:ph type="subTitle" idx="1"/>
          </p:nvPr>
        </p:nvSpPr>
        <p:spPr>
          <a:xfrm>
            <a:off x="603504" y="1782382"/>
            <a:ext cx="6620256" cy="4901882"/>
          </a:xfrm>
        </p:spPr>
        <p:txBody>
          <a:bodyPr>
            <a:noAutofit/>
          </a:bodyPr>
          <a:lstStyle/>
          <a:p>
            <a:pPr marL="342900" indent="-342900" algn="l">
              <a:buFont typeface="Arial" panose="020B0604020202020204" pitchFamily="34" charset="0"/>
              <a:buChar char="•"/>
            </a:pPr>
            <a:r>
              <a:rPr lang="en-US" dirty="0">
                <a:solidFill>
                  <a:schemeClr val="accent1">
                    <a:lumMod val="75000"/>
                  </a:schemeClr>
                </a:solidFill>
              </a:rPr>
              <a:t>Utilize someone familiar with strategic planning to facilitate…doesn’t necessarily have to be a third party, but primary role should be the process and not participation</a:t>
            </a:r>
          </a:p>
          <a:p>
            <a:pPr marL="342900" indent="-342900" algn="l">
              <a:buFont typeface="Arial" panose="020B0604020202020204" pitchFamily="34" charset="0"/>
              <a:buChar char="•"/>
            </a:pPr>
            <a:endParaRPr lang="en-US" dirty="0">
              <a:solidFill>
                <a:schemeClr val="accent1">
                  <a:lumMod val="75000"/>
                </a:schemeClr>
              </a:solidFill>
            </a:endParaRPr>
          </a:p>
          <a:p>
            <a:pPr marL="342900" indent="-342900" algn="l">
              <a:buFont typeface="Arial" panose="020B0604020202020204" pitchFamily="34" charset="0"/>
              <a:buChar char="•"/>
            </a:pPr>
            <a:r>
              <a:rPr lang="en-US" dirty="0">
                <a:solidFill>
                  <a:schemeClr val="accent1">
                    <a:lumMod val="75000"/>
                  </a:schemeClr>
                </a:solidFill>
              </a:rPr>
              <a:t>Use a smaller group/team (9-11) of diverse members to do the assessment, then report back to the larger group</a:t>
            </a:r>
          </a:p>
          <a:p>
            <a:pPr marL="342900" indent="-342900" algn="l">
              <a:buFont typeface="Arial" panose="020B0604020202020204" pitchFamily="34" charset="0"/>
              <a:buChar char="•"/>
            </a:pPr>
            <a:endParaRPr lang="en-US" dirty="0">
              <a:solidFill>
                <a:schemeClr val="accent1">
                  <a:lumMod val="75000"/>
                </a:schemeClr>
              </a:solidFill>
            </a:endParaRPr>
          </a:p>
          <a:p>
            <a:pPr marL="342900" indent="-342900" algn="l">
              <a:buFont typeface="Arial" panose="020B0604020202020204" pitchFamily="34" charset="0"/>
              <a:buChar char="•"/>
            </a:pPr>
            <a:r>
              <a:rPr lang="en-US" dirty="0">
                <a:solidFill>
                  <a:schemeClr val="accent1">
                    <a:lumMod val="75000"/>
                  </a:schemeClr>
                </a:solidFill>
              </a:rPr>
              <a:t>Set regular meetings (monthly) and a reasonable timeframe to complete (6 months – 1 year)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598" y="272611"/>
            <a:ext cx="885795" cy="94198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8331" y="474348"/>
            <a:ext cx="2170765" cy="1628074"/>
          </a:xfrm>
          <a:prstGeom prst="rect">
            <a:avLst/>
          </a:prstGeom>
        </p:spPr>
      </p:pic>
    </p:spTree>
    <p:extLst>
      <p:ext uri="{BB962C8B-B14F-4D97-AF65-F5344CB8AC3E}">
        <p14:creationId xmlns:p14="http://schemas.microsoft.com/office/powerpoint/2010/main" val="2950592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953" y="143436"/>
            <a:ext cx="6858000" cy="730904"/>
          </a:xfrm>
        </p:spPr>
        <p:txBody>
          <a:bodyPr>
            <a:normAutofit/>
          </a:bodyPr>
          <a:lstStyle/>
          <a:p>
            <a:pPr algn="l"/>
            <a:r>
              <a:rPr lang="en-US" sz="3200" b="1" dirty="0">
                <a:solidFill>
                  <a:schemeClr val="accent1">
                    <a:lumMod val="75000"/>
                  </a:schemeClr>
                </a:solidFill>
                <a:latin typeface="+mn-lt"/>
              </a:rPr>
              <a:t>Next Steps</a:t>
            </a:r>
          </a:p>
        </p:txBody>
      </p:sp>
      <p:sp>
        <p:nvSpPr>
          <p:cNvPr id="3" name="Content Placeholder 2"/>
          <p:cNvSpPr>
            <a:spLocks noGrp="1"/>
          </p:cNvSpPr>
          <p:nvPr>
            <p:ph type="subTitle" idx="1"/>
          </p:nvPr>
        </p:nvSpPr>
        <p:spPr>
          <a:xfrm>
            <a:off x="326277" y="1128340"/>
            <a:ext cx="7614397" cy="4914619"/>
          </a:xfrm>
        </p:spPr>
        <p:txBody>
          <a:bodyPr>
            <a:noAutofit/>
          </a:bodyPr>
          <a:lstStyle/>
          <a:p>
            <a:pPr>
              <a:buSzPct val="80000"/>
              <a:buFont typeface="Arial" panose="020B0604020202020204" pitchFamily="34" charset="0"/>
              <a:buChar char="•"/>
            </a:pPr>
            <a:endParaRPr lang="en-US" sz="2800" dirty="0">
              <a:solidFill>
                <a:schemeClr val="accent1">
                  <a:lumMod val="75000"/>
                </a:schemeClr>
              </a:solidFill>
              <a:latin typeface="+mn-lt"/>
              <a:cs typeface="Arial" panose="020B0604020202020204" pitchFamily="34" charset="0"/>
            </a:endParaRPr>
          </a:p>
          <a:p>
            <a:pPr algn="l">
              <a:buSzPct val="80000"/>
            </a:pPr>
            <a:r>
              <a:rPr lang="en-US" sz="2800" dirty="0">
                <a:solidFill>
                  <a:schemeClr val="accent1">
                    <a:lumMod val="75000"/>
                  </a:schemeClr>
                </a:solidFill>
                <a:cs typeface="Arial" panose="020B0604020202020204" pitchFamily="34" charset="0"/>
              </a:rPr>
              <a:t>On-going Board duties:</a:t>
            </a:r>
          </a:p>
          <a:p>
            <a:pPr marL="800100" lvl="1" indent="-342900" algn="l">
              <a:buSzPct val="80000"/>
              <a:buFont typeface="Arial" panose="020B0604020202020204" pitchFamily="34" charset="0"/>
              <a:buChar char="•"/>
            </a:pPr>
            <a:r>
              <a:rPr lang="en-US" sz="2800" dirty="0">
                <a:solidFill>
                  <a:schemeClr val="accent1">
                    <a:lumMod val="75000"/>
                  </a:schemeClr>
                </a:solidFill>
                <a:cs typeface="Arial" panose="020B0604020202020204" pitchFamily="34" charset="0"/>
              </a:rPr>
              <a:t>Continuous improvement</a:t>
            </a:r>
          </a:p>
          <a:p>
            <a:pPr marL="800100" lvl="1" indent="-342900" algn="l">
              <a:buSzPct val="80000"/>
              <a:buFont typeface="Arial" panose="020B0604020202020204" pitchFamily="34" charset="0"/>
              <a:buChar char="•"/>
            </a:pPr>
            <a:r>
              <a:rPr lang="en-US" sz="2800" dirty="0">
                <a:solidFill>
                  <a:schemeClr val="accent1">
                    <a:lumMod val="75000"/>
                  </a:schemeClr>
                </a:solidFill>
                <a:cs typeface="Arial" panose="020B0604020202020204" pitchFamily="34" charset="0"/>
              </a:rPr>
              <a:t>Assigning roles (or champions) to begin implementation</a:t>
            </a:r>
          </a:p>
          <a:p>
            <a:pPr marL="800100" lvl="1" indent="-342900" algn="l">
              <a:buSzPct val="80000"/>
              <a:buFont typeface="Arial" panose="020B0604020202020204" pitchFamily="34" charset="0"/>
              <a:buChar char="•"/>
            </a:pPr>
            <a:r>
              <a:rPr lang="en-US" sz="2800" dirty="0">
                <a:solidFill>
                  <a:schemeClr val="accent1">
                    <a:lumMod val="75000"/>
                  </a:schemeClr>
                </a:solidFill>
                <a:cs typeface="Arial" panose="020B0604020202020204" pitchFamily="34" charset="0"/>
              </a:rPr>
              <a:t>Continuous reporting/checking in until it becomes routine and on schedule</a:t>
            </a:r>
          </a:p>
          <a:p>
            <a:pPr marL="800100" lvl="1" indent="-342900" algn="l">
              <a:buSzPct val="80000"/>
              <a:buFont typeface="Arial" panose="020B0604020202020204" pitchFamily="34" charset="0"/>
              <a:buChar char="•"/>
            </a:pPr>
            <a:r>
              <a:rPr lang="en-US" sz="2800" dirty="0">
                <a:solidFill>
                  <a:schemeClr val="accent1">
                    <a:lumMod val="75000"/>
                  </a:schemeClr>
                </a:solidFill>
                <a:cs typeface="Arial" panose="020B0604020202020204" pitchFamily="34" charset="0"/>
              </a:rPr>
              <a:t>Planning to roll out to the membership/communication</a:t>
            </a:r>
            <a:endParaRPr lang="en-US" sz="2800" dirty="0">
              <a:solidFill>
                <a:schemeClr val="accent1">
                  <a:lumMod val="75000"/>
                </a:schemeClr>
              </a:solidFill>
            </a:endParaRPr>
          </a:p>
          <a:p>
            <a:pPr marL="800100" lvl="1" indent="-342900" algn="l">
              <a:buFont typeface="Arial" panose="020B0604020202020204" pitchFamily="34" charset="0"/>
              <a:buChar char="•"/>
            </a:pPr>
            <a:r>
              <a:rPr lang="en-US" sz="2800" dirty="0">
                <a:solidFill>
                  <a:schemeClr val="accent1">
                    <a:lumMod val="75000"/>
                  </a:schemeClr>
                </a:solidFill>
              </a:rPr>
              <a:t>Get back together for progress reporting and realignment regularly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027" y="0"/>
            <a:ext cx="3388197" cy="2541148"/>
          </a:xfrm>
          <a:prstGeom prst="rect">
            <a:avLst/>
          </a:prstGeom>
        </p:spPr>
      </p:pic>
    </p:spTree>
    <p:extLst>
      <p:ext uri="{BB962C8B-B14F-4D97-AF65-F5344CB8AC3E}">
        <p14:creationId xmlns:p14="http://schemas.microsoft.com/office/powerpoint/2010/main" val="233999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6862" y="248029"/>
            <a:ext cx="7918938" cy="830262"/>
          </a:xfrm>
          <a:prstGeom prst="rect">
            <a:avLst/>
          </a:prstGeom>
        </p:spPr>
        <p:txBody>
          <a:bodyPr/>
          <a:lstStyle/>
          <a:p>
            <a:pPr>
              <a:defRPr/>
            </a:pPr>
            <a:endParaRPr lang="en-US" sz="4000" b="1" dirty="0">
              <a:solidFill>
                <a:srgbClr val="336699"/>
              </a:solidFill>
              <a:latin typeface="+mj-lt"/>
              <a:cs typeface="Helvetica"/>
            </a:endParaRPr>
          </a:p>
        </p:txBody>
      </p:sp>
      <p:sp>
        <p:nvSpPr>
          <p:cNvPr id="5" name="Title 4"/>
          <p:cNvSpPr>
            <a:spLocks noGrp="1"/>
          </p:cNvSpPr>
          <p:nvPr>
            <p:ph type="title"/>
          </p:nvPr>
        </p:nvSpPr>
        <p:spPr>
          <a:xfrm>
            <a:off x="267850" y="65033"/>
            <a:ext cx="7886700" cy="1325563"/>
          </a:xfrm>
        </p:spPr>
        <p:txBody>
          <a:bodyPr>
            <a:normAutofit/>
          </a:bodyPr>
          <a:lstStyle/>
          <a:p>
            <a:r>
              <a:rPr lang="en-US" sz="4000" b="1" dirty="0">
                <a:solidFill>
                  <a:schemeClr val="accent1">
                    <a:lumMod val="75000"/>
                  </a:schemeClr>
                </a:solidFill>
                <a:latin typeface="+mn-lt"/>
              </a:rPr>
              <a:t>Assumptions as a launching point</a:t>
            </a:r>
          </a:p>
        </p:txBody>
      </p:sp>
      <p:sp>
        <p:nvSpPr>
          <p:cNvPr id="6" name="Content Placeholder 5"/>
          <p:cNvSpPr>
            <a:spLocks noGrp="1"/>
          </p:cNvSpPr>
          <p:nvPr>
            <p:ph sz="half" idx="1"/>
          </p:nvPr>
        </p:nvSpPr>
        <p:spPr>
          <a:xfrm>
            <a:off x="386862" y="1234498"/>
            <a:ext cx="8480047" cy="4870738"/>
          </a:xfrm>
        </p:spPr>
        <p:txBody>
          <a:bodyPr>
            <a:normAutofit lnSpcReduction="10000"/>
          </a:bodyPr>
          <a:lstStyle/>
          <a:p>
            <a:pPr marL="0" indent="0">
              <a:buSzPct val="80000"/>
              <a:buNone/>
            </a:pPr>
            <a:r>
              <a:rPr lang="en-US" dirty="0">
                <a:solidFill>
                  <a:schemeClr val="accent1">
                    <a:lumMod val="75000"/>
                  </a:schemeClr>
                </a:solidFill>
              </a:rPr>
              <a:t>The MA Board is interested in being a more strategic, deliberate and forward looking Association</a:t>
            </a:r>
          </a:p>
          <a:p>
            <a:pPr marL="0" indent="0">
              <a:buSzPct val="80000"/>
              <a:buNone/>
            </a:pPr>
            <a:endParaRPr lang="en-US" dirty="0">
              <a:solidFill>
                <a:schemeClr val="accent1">
                  <a:lumMod val="75000"/>
                </a:schemeClr>
              </a:solidFill>
            </a:endParaRPr>
          </a:p>
          <a:p>
            <a:pPr lvl="1">
              <a:defRPr/>
            </a:pPr>
            <a:r>
              <a:rPr lang="en-US" dirty="0">
                <a:solidFill>
                  <a:schemeClr val="accent1">
                    <a:lumMod val="75000"/>
                  </a:schemeClr>
                </a:solidFill>
              </a:rPr>
              <a:t>Need X-X year useful and living strategic plan to guide priorities and activities</a:t>
            </a:r>
          </a:p>
          <a:p>
            <a:pPr lvl="1">
              <a:defRPr/>
            </a:pPr>
            <a:r>
              <a:rPr lang="en-US" dirty="0">
                <a:solidFill>
                  <a:schemeClr val="accent1">
                    <a:lumMod val="75000"/>
                  </a:schemeClr>
                </a:solidFill>
              </a:rPr>
              <a:t>Need an inclusive process developed in a collaborative manner with input from key stakeholders</a:t>
            </a:r>
          </a:p>
          <a:p>
            <a:pPr lvl="1">
              <a:defRPr/>
            </a:pPr>
            <a:r>
              <a:rPr lang="en-US" dirty="0">
                <a:solidFill>
                  <a:schemeClr val="accent1">
                    <a:lumMod val="75000"/>
                  </a:schemeClr>
                </a:solidFill>
              </a:rPr>
              <a:t>Need data about our membership needs/expectations, the competition, the trends, etc.</a:t>
            </a:r>
          </a:p>
          <a:p>
            <a:pPr lvl="1">
              <a:defRPr/>
            </a:pPr>
            <a:r>
              <a:rPr lang="en-US" dirty="0">
                <a:solidFill>
                  <a:schemeClr val="accent1">
                    <a:lumMod val="75000"/>
                  </a:schemeClr>
                </a:solidFill>
              </a:rPr>
              <a:t>Need Board to take ownership of the plan and embrace a willingness to implement</a:t>
            </a:r>
          </a:p>
          <a:p>
            <a:pPr lvl="1">
              <a:defRPr/>
            </a:pPr>
            <a:r>
              <a:rPr lang="en-US" dirty="0">
                <a:solidFill>
                  <a:schemeClr val="accent1">
                    <a:lumMod val="75000"/>
                  </a:schemeClr>
                </a:solidFill>
              </a:rPr>
              <a:t>Need clear understanding of objectives and action plans</a:t>
            </a:r>
          </a:p>
          <a:p>
            <a:pPr lvl="1">
              <a:defRPr/>
            </a:pPr>
            <a:r>
              <a:rPr lang="en-US" dirty="0">
                <a:solidFill>
                  <a:schemeClr val="accent1">
                    <a:lumMod val="75000"/>
                  </a:schemeClr>
                </a:solidFill>
              </a:rPr>
              <a:t>Need clear, simple process for measuring performance</a:t>
            </a:r>
          </a:p>
          <a:p>
            <a:pPr>
              <a:buSzPct val="80000"/>
              <a:buFont typeface="Arial" panose="020B0604020202020204" pitchFamily="34" charset="0"/>
              <a:buChar char="•"/>
            </a:pPr>
            <a:endParaRPr lang="en-US"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43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6" y="-87457"/>
            <a:ext cx="7886700" cy="1325563"/>
          </a:xfrm>
        </p:spPr>
        <p:txBody>
          <a:bodyPr>
            <a:normAutofit/>
          </a:bodyPr>
          <a:lstStyle/>
          <a:p>
            <a:r>
              <a:rPr lang="en-US" sz="4000" b="1" dirty="0">
                <a:solidFill>
                  <a:schemeClr val="accent1">
                    <a:lumMod val="75000"/>
                  </a:schemeClr>
                </a:solidFill>
                <a:latin typeface="+mj-lt"/>
              </a:rPr>
              <a:t>Getting on the Same Page</a:t>
            </a:r>
          </a:p>
        </p:txBody>
      </p:sp>
      <p:sp>
        <p:nvSpPr>
          <p:cNvPr id="3" name="Content Placeholder 2"/>
          <p:cNvSpPr>
            <a:spLocks noGrp="1"/>
          </p:cNvSpPr>
          <p:nvPr>
            <p:ph sz="half" idx="1"/>
          </p:nvPr>
        </p:nvSpPr>
        <p:spPr>
          <a:xfrm>
            <a:off x="527049" y="1127269"/>
            <a:ext cx="8332279" cy="5153457"/>
          </a:xfrm>
        </p:spPr>
        <p:txBody>
          <a:bodyPr>
            <a:normAutofit fontScale="62500" lnSpcReduction="20000"/>
          </a:bodyPr>
          <a:lstStyle/>
          <a:p>
            <a:pPr marL="0" indent="0">
              <a:buNone/>
            </a:pPr>
            <a:r>
              <a:rPr lang="en-US" sz="3400" dirty="0">
                <a:solidFill>
                  <a:schemeClr val="accent1">
                    <a:lumMod val="75000"/>
                  </a:schemeClr>
                </a:solidFill>
                <a:latin typeface="+mn-lt"/>
              </a:rPr>
              <a:t>Some important success factors for our work plan:</a:t>
            </a:r>
          </a:p>
          <a:p>
            <a:pPr marL="0" indent="0">
              <a:buNone/>
            </a:pPr>
            <a:endParaRPr lang="en-US" sz="3400" dirty="0">
              <a:solidFill>
                <a:schemeClr val="accent1">
                  <a:lumMod val="75000"/>
                </a:schemeClr>
              </a:solidFill>
              <a:latin typeface="+mn-lt"/>
            </a:endParaRPr>
          </a:p>
          <a:p>
            <a:pPr lvl="1"/>
            <a:r>
              <a:rPr lang="en-US" sz="3400" dirty="0">
                <a:solidFill>
                  <a:schemeClr val="accent1">
                    <a:lumMod val="75000"/>
                  </a:schemeClr>
                </a:solidFill>
              </a:rPr>
              <a:t>You have the power to chart the course for this organization</a:t>
            </a:r>
          </a:p>
          <a:p>
            <a:pPr lvl="1"/>
            <a:endParaRPr lang="en-US" sz="3400" dirty="0">
              <a:solidFill>
                <a:schemeClr val="accent1">
                  <a:lumMod val="75000"/>
                </a:schemeClr>
              </a:solidFill>
            </a:endParaRPr>
          </a:p>
          <a:p>
            <a:pPr lvl="1"/>
            <a:r>
              <a:rPr lang="en-US" sz="3400" dirty="0">
                <a:solidFill>
                  <a:schemeClr val="accent1">
                    <a:lumMod val="75000"/>
                  </a:schemeClr>
                </a:solidFill>
              </a:rPr>
              <a:t>This is hard work; worth the effort</a:t>
            </a:r>
          </a:p>
          <a:p>
            <a:pPr marL="457200" lvl="1" indent="0">
              <a:buNone/>
            </a:pPr>
            <a:endParaRPr lang="en-US" sz="3400" dirty="0">
              <a:solidFill>
                <a:schemeClr val="accent1">
                  <a:lumMod val="75000"/>
                </a:schemeClr>
              </a:solidFill>
            </a:endParaRPr>
          </a:p>
          <a:p>
            <a:pPr lvl="1"/>
            <a:r>
              <a:rPr lang="en-US" sz="3400" dirty="0">
                <a:solidFill>
                  <a:schemeClr val="accent1">
                    <a:lumMod val="75000"/>
                  </a:schemeClr>
                </a:solidFill>
                <a:latin typeface="+mn-lt"/>
              </a:rPr>
              <a:t>Work from the same definitions/vocabulary so we don’t get tripped up during the process</a:t>
            </a:r>
          </a:p>
          <a:p>
            <a:pPr marL="457200" lvl="1" indent="0">
              <a:buNone/>
            </a:pPr>
            <a:endParaRPr lang="en-US" sz="3400" dirty="0">
              <a:solidFill>
                <a:schemeClr val="accent1">
                  <a:lumMod val="75000"/>
                </a:schemeClr>
              </a:solidFill>
              <a:latin typeface="+mn-lt"/>
            </a:endParaRPr>
          </a:p>
          <a:p>
            <a:pPr lvl="1"/>
            <a:r>
              <a:rPr lang="en-US" sz="3400" dirty="0">
                <a:solidFill>
                  <a:schemeClr val="accent1">
                    <a:lumMod val="75000"/>
                  </a:schemeClr>
                </a:solidFill>
                <a:latin typeface="+mn-lt"/>
              </a:rPr>
              <a:t>Just </a:t>
            </a:r>
            <a:r>
              <a:rPr lang="en-US" sz="3400" dirty="0">
                <a:solidFill>
                  <a:schemeClr val="accent1">
                    <a:lumMod val="75000"/>
                  </a:schemeClr>
                </a:solidFill>
              </a:rPr>
              <a:t>start/do it</a:t>
            </a:r>
            <a:r>
              <a:rPr lang="en-US" sz="3400" dirty="0">
                <a:solidFill>
                  <a:schemeClr val="accent1">
                    <a:lumMod val="75000"/>
                  </a:schemeClr>
                </a:solidFill>
                <a:latin typeface="+mn-lt"/>
              </a:rPr>
              <a:t>.  Stay with it. Get smarter as you go.  </a:t>
            </a:r>
          </a:p>
          <a:p>
            <a:pPr lvl="1"/>
            <a:endParaRPr lang="en-US" sz="3400" dirty="0">
              <a:solidFill>
                <a:schemeClr val="accent1">
                  <a:lumMod val="75000"/>
                </a:schemeClr>
              </a:solidFill>
              <a:latin typeface="+mn-lt"/>
            </a:endParaRPr>
          </a:p>
          <a:p>
            <a:pPr lvl="1"/>
            <a:r>
              <a:rPr lang="en-US" sz="3400" dirty="0">
                <a:solidFill>
                  <a:schemeClr val="accent1">
                    <a:lumMod val="75000"/>
                  </a:schemeClr>
                </a:solidFill>
                <a:latin typeface="+mn-lt"/>
              </a:rPr>
              <a:t>Goal-setting/measuring critical, but don’t let it consume you</a:t>
            </a:r>
          </a:p>
          <a:p>
            <a:pPr lvl="1"/>
            <a:endParaRPr lang="en-US" sz="3400" dirty="0">
              <a:solidFill>
                <a:schemeClr val="accent1">
                  <a:lumMod val="75000"/>
                </a:schemeClr>
              </a:solidFill>
            </a:endParaRPr>
          </a:p>
          <a:p>
            <a:pPr lvl="1">
              <a:lnSpc>
                <a:spcPct val="120000"/>
              </a:lnSpc>
            </a:pPr>
            <a:r>
              <a:rPr lang="en-US" sz="3400" dirty="0">
                <a:solidFill>
                  <a:schemeClr val="accent1">
                    <a:lumMod val="75000"/>
                  </a:schemeClr>
                </a:solidFill>
              </a:rPr>
              <a:t>Given your volunteer and money resources, focus on being realistic in your goal-setting; understanding you likely can’t be all things to all people</a:t>
            </a:r>
          </a:p>
          <a:p>
            <a:pPr lvl="1"/>
            <a:endParaRPr lang="en-US" sz="3400" dirty="0">
              <a:solidFill>
                <a:schemeClr val="accent1">
                  <a:lumMod val="75000"/>
                </a:schemeClr>
              </a:solidFill>
              <a:latin typeface="+mn-lt"/>
            </a:endParaRPr>
          </a:p>
          <a:p>
            <a:pPr lvl="1"/>
            <a:endParaRPr lang="en-US" dirty="0">
              <a:solidFill>
                <a:schemeClr val="accent1">
                  <a:lumMod val="75000"/>
                </a:schemeClr>
              </a:solidFill>
              <a:latin typeface="+mn-lt"/>
            </a:endParaRPr>
          </a:p>
          <a:p>
            <a:endParaRPr lang="en-US" dirty="0"/>
          </a:p>
          <a:p>
            <a:endParaRPr lang="en-US" dirty="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6710" y="0"/>
            <a:ext cx="1632618" cy="1734651"/>
          </a:xfrm>
          <a:prstGeom prst="rect">
            <a:avLst/>
          </a:prstGeom>
        </p:spPr>
      </p:pic>
    </p:spTree>
    <p:extLst>
      <p:ext uri="{BB962C8B-B14F-4D97-AF65-F5344CB8AC3E}">
        <p14:creationId xmlns:p14="http://schemas.microsoft.com/office/powerpoint/2010/main" val="416477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68" y="4907"/>
            <a:ext cx="7886700" cy="909493"/>
          </a:xfrm>
        </p:spPr>
        <p:txBody>
          <a:bodyPr>
            <a:noAutofit/>
          </a:bodyPr>
          <a:lstStyle/>
          <a:p>
            <a:r>
              <a:rPr lang="en-US" sz="3600" b="1" dirty="0">
                <a:solidFill>
                  <a:schemeClr val="accent1">
                    <a:lumMod val="75000"/>
                  </a:schemeClr>
                </a:solidFill>
              </a:rPr>
              <a:t>A Tool to Help Assess Association Status</a:t>
            </a:r>
          </a:p>
        </p:txBody>
      </p:sp>
      <p:graphicFrame>
        <p:nvGraphicFramePr>
          <p:cNvPr id="8" name="Table 7"/>
          <p:cNvGraphicFramePr>
            <a:graphicFrameLocks noGrp="1"/>
          </p:cNvGraphicFramePr>
          <p:nvPr>
            <p:extLst>
              <p:ext uri="{D42A27DB-BD31-4B8C-83A1-F6EECF244321}">
                <p14:modId xmlns:p14="http://schemas.microsoft.com/office/powerpoint/2010/main" val="182906831"/>
              </p:ext>
            </p:extLst>
          </p:nvPr>
        </p:nvGraphicFramePr>
        <p:xfrm>
          <a:off x="767751" y="819508"/>
          <a:ext cx="7479101" cy="5417390"/>
        </p:xfrm>
        <a:graphic>
          <a:graphicData uri="http://schemas.openxmlformats.org/drawingml/2006/table">
            <a:tbl>
              <a:tblPr firstRow="1" firstCol="1" bandRow="1"/>
              <a:tblGrid>
                <a:gridCol w="3866747">
                  <a:extLst>
                    <a:ext uri="{9D8B030D-6E8A-4147-A177-3AD203B41FA5}">
                      <a16:colId xmlns:a16="http://schemas.microsoft.com/office/drawing/2014/main" val="20000"/>
                    </a:ext>
                  </a:extLst>
                </a:gridCol>
                <a:gridCol w="3612354">
                  <a:extLst>
                    <a:ext uri="{9D8B030D-6E8A-4147-A177-3AD203B41FA5}">
                      <a16:colId xmlns:a16="http://schemas.microsoft.com/office/drawing/2014/main" val="20001"/>
                    </a:ext>
                  </a:extLst>
                </a:gridCol>
              </a:tblGrid>
              <a:tr h="2804869">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STRENGTHS</a:t>
                      </a:r>
                      <a:r>
                        <a:rPr lang="en-US" sz="24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b="1" baseline="0" dirty="0">
                          <a:solidFill>
                            <a:schemeClr val="tx1"/>
                          </a:solidFill>
                          <a:effectLst/>
                          <a:latin typeface="+mn-lt"/>
                          <a:ea typeface="Calibri" panose="020F0502020204030204" pitchFamily="34" charset="0"/>
                          <a:cs typeface="Calibri" panose="020F0502020204030204" pitchFamily="34" charset="0"/>
                        </a:rPr>
                        <a:t>(</a:t>
                      </a:r>
                      <a:r>
                        <a:rPr lang="en-US" sz="1200" b="1" baseline="0" dirty="0">
                          <a:solidFill>
                            <a:schemeClr val="tx1"/>
                          </a:solidFill>
                          <a:effectLst/>
                          <a:latin typeface="+mn-lt"/>
                          <a:ea typeface="+mn-ea"/>
                          <a:cs typeface="+mn-cs"/>
                        </a:rPr>
                        <a:t>t</a:t>
                      </a:r>
                      <a:r>
                        <a:rPr lang="en-US" sz="1200" b="1" dirty="0">
                          <a:solidFill>
                            <a:schemeClr val="tx1"/>
                          </a:solidFill>
                          <a:latin typeface="+mn-lt"/>
                        </a:rPr>
                        <a:t>hat will enable us)</a:t>
                      </a:r>
                    </a:p>
                    <a:p>
                      <a:pPr marL="342900" indent="-342900">
                        <a:spcAft>
                          <a:spcPts val="600"/>
                        </a:spcAft>
                        <a:buFont typeface="Arial" pitchFamily="34" charset="0"/>
                        <a:buChar char="•"/>
                      </a:pPr>
                      <a:r>
                        <a:rPr lang="en-US" sz="1400" dirty="0"/>
                        <a:t>What skills do we have among our leaders?</a:t>
                      </a:r>
                    </a:p>
                    <a:p>
                      <a:pPr marL="342900" indent="-342900">
                        <a:spcAft>
                          <a:spcPts val="600"/>
                        </a:spcAft>
                        <a:buFont typeface="Arial" pitchFamily="34" charset="0"/>
                        <a:buChar char="•"/>
                      </a:pPr>
                      <a:r>
                        <a:rPr lang="en-US" sz="1400" dirty="0"/>
                        <a:t>What advantages do we have due to people, processes, technology?</a:t>
                      </a:r>
                    </a:p>
                    <a:p>
                      <a:pPr marL="342900" indent="-342900">
                        <a:spcAft>
                          <a:spcPts val="600"/>
                        </a:spcAft>
                        <a:buFont typeface="Arial" pitchFamily="34" charset="0"/>
                        <a:buChar char="•"/>
                      </a:pPr>
                      <a:r>
                        <a:rPr lang="en-US" sz="1400" dirty="0"/>
                        <a:t>What do we do better than others?</a:t>
                      </a:r>
                    </a:p>
                    <a:p>
                      <a:pPr marL="342900" indent="-342900">
                        <a:spcAft>
                          <a:spcPts val="600"/>
                        </a:spcAft>
                        <a:buFont typeface="Arial" pitchFamily="34" charset="0"/>
                        <a:buChar char="•"/>
                      </a:pPr>
                      <a:r>
                        <a:rPr lang="en-US" sz="1400" dirty="0"/>
                        <a:t>What do others</a:t>
                      </a:r>
                      <a:r>
                        <a:rPr lang="en-US" sz="1400" baseline="0" dirty="0"/>
                        <a:t> perceive as our strengths?</a:t>
                      </a:r>
                      <a:endParaRPr lang="en-US" sz="1400" dirty="0"/>
                    </a:p>
                    <a:p>
                      <a:pPr marL="342900" indent="-342900">
                        <a:spcAft>
                          <a:spcPts val="600"/>
                        </a:spcAft>
                        <a:buFont typeface="Arial" pitchFamily="34" charset="0"/>
                        <a:buChar char="•"/>
                      </a:pPr>
                      <a:r>
                        <a:rPr lang="en-US" sz="1400" dirty="0"/>
                        <a:t>What can we focus on that would be difficult for a competitor to replicate?</a:t>
                      </a: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WEAKNESSES </a:t>
                      </a:r>
                      <a:r>
                        <a:rPr lang="en-US" sz="1200" b="1" dirty="0">
                          <a:effectLst/>
                          <a:latin typeface="Calibri" panose="020F0502020204030204" pitchFamily="34" charset="0"/>
                          <a:ea typeface="Calibri" panose="020F0502020204030204" pitchFamily="34" charset="0"/>
                          <a:cs typeface="Calibri" panose="020F0502020204030204" pitchFamily="34" charset="0"/>
                        </a:rPr>
                        <a:t>(to</a:t>
                      </a:r>
                      <a:r>
                        <a:rPr lang="en-US" sz="1200" b="1" baseline="0" dirty="0">
                          <a:effectLst/>
                          <a:latin typeface="Calibri" panose="020F0502020204030204" pitchFamily="34" charset="0"/>
                          <a:ea typeface="Calibri" panose="020F0502020204030204" pitchFamily="34" charset="0"/>
                          <a:cs typeface="Calibri" panose="020F0502020204030204" pitchFamily="34" charset="0"/>
                        </a:rPr>
                        <a:t> overcome)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1400" dirty="0"/>
                        <a:t>What essential skills, technologies, processes  are missing?</a:t>
                      </a:r>
                    </a:p>
                    <a:p>
                      <a:pPr marL="285750" indent="-285750">
                        <a:spcAft>
                          <a:spcPts val="600"/>
                        </a:spcAft>
                        <a:buFont typeface="Arial" panose="020B0604020202020204" pitchFamily="34" charset="0"/>
                        <a:buChar char="•"/>
                      </a:pPr>
                      <a:r>
                        <a:rPr lang="en-US" sz="1400" dirty="0"/>
                        <a:t>What advantages do competitors have due to people, processes, technology?</a:t>
                      </a:r>
                    </a:p>
                    <a:p>
                      <a:pPr marL="285750" indent="-285750">
                        <a:spcAft>
                          <a:spcPts val="600"/>
                        </a:spcAft>
                        <a:buFont typeface="Arial" panose="020B0604020202020204" pitchFamily="34" charset="0"/>
                        <a:buChar char="•"/>
                      </a:pPr>
                      <a:r>
                        <a:rPr lang="en-US" sz="1400" dirty="0"/>
                        <a:t>What obstacles must the strategy overcome? </a:t>
                      </a:r>
                    </a:p>
                    <a:p>
                      <a:pPr marL="285750" indent="-285750">
                        <a:spcAft>
                          <a:spcPts val="600"/>
                        </a:spcAft>
                        <a:buFont typeface="Arial" panose="020B0604020202020204" pitchFamily="34" charset="0"/>
                        <a:buChar char="•"/>
                      </a:pPr>
                      <a:r>
                        <a:rPr lang="en-US" sz="1400" dirty="0"/>
                        <a:t>Consider how competitors will respond as you implement your strategy.</a:t>
                      </a: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0"/>
                  </a:ext>
                </a:extLst>
              </a:tr>
              <a:tr h="2612521">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OPPORTUNITIES </a:t>
                      </a:r>
                      <a:r>
                        <a:rPr lang="en-US" sz="1200" b="1" dirty="0">
                          <a:effectLst/>
                          <a:latin typeface="Calibri" panose="020F0502020204030204" pitchFamily="34" charset="0"/>
                          <a:ea typeface="Calibri" panose="020F0502020204030204" pitchFamily="34" charset="0"/>
                          <a:cs typeface="Calibri" panose="020F0502020204030204" pitchFamily="34" charset="0"/>
                        </a:rPr>
                        <a:t>(to</a:t>
                      </a:r>
                      <a:r>
                        <a:rPr lang="en-US" sz="1200" b="1" baseline="0" dirty="0">
                          <a:effectLst/>
                          <a:latin typeface="Calibri" panose="020F0502020204030204" pitchFamily="34" charset="0"/>
                          <a:ea typeface="Calibri" panose="020F0502020204030204" pitchFamily="34" charset="0"/>
                          <a:cs typeface="Calibri" panose="020F0502020204030204" pitchFamily="34" charset="0"/>
                        </a:rPr>
                        <a:t> grasp for success)</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What trends or conditions may positively impact WCWEA?</a:t>
                      </a:r>
                    </a:p>
                    <a:p>
                      <a:pPr marL="285750" marR="0" indent="-285750">
                        <a:lnSpc>
                          <a:spcPct val="115000"/>
                        </a:lnSpc>
                        <a:spcBef>
                          <a:spcPts val="0"/>
                        </a:spcBef>
                        <a:spcAft>
                          <a:spcPts val="0"/>
                        </a:spcAft>
                        <a:buFont typeface="Arial" panose="020B0604020202020204" pitchFamily="34" charset="0"/>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What</a:t>
                      </a:r>
                      <a:r>
                        <a:rPr lang="en-US" sz="1400" b="0" baseline="0" dirty="0">
                          <a:effectLst/>
                          <a:latin typeface="Calibri" panose="020F0502020204030204" pitchFamily="34" charset="0"/>
                          <a:ea typeface="Calibri" panose="020F0502020204030204" pitchFamily="34" charset="0"/>
                          <a:cs typeface="Calibri" panose="020F0502020204030204" pitchFamily="34" charset="0"/>
                        </a:rPr>
                        <a:t> opportunities are available to you?</a:t>
                      </a:r>
                    </a:p>
                    <a:p>
                      <a:pPr marL="285750" marR="0" indent="-285750">
                        <a:lnSpc>
                          <a:spcPct val="115000"/>
                        </a:lnSpc>
                        <a:spcBef>
                          <a:spcPts val="0"/>
                        </a:spcBef>
                        <a:spcAft>
                          <a:spcPts val="0"/>
                        </a:spcAft>
                        <a:buFont typeface="Arial" panose="020B0604020202020204" pitchFamily="34" charset="0"/>
                        <a:buChar char="•"/>
                      </a:pPr>
                      <a:r>
                        <a:rPr lang="en-US" sz="1400" b="0" baseline="0" dirty="0">
                          <a:effectLst/>
                          <a:latin typeface="Calibri" panose="020F0502020204030204" pitchFamily="34" charset="0"/>
                          <a:ea typeface="Calibri" panose="020F0502020204030204" pitchFamily="34" charset="0"/>
                          <a:cs typeface="Calibri" panose="020F0502020204030204" pitchFamily="34" charset="0"/>
                        </a:rPr>
                        <a:t>What can you offer your members you haven’t been?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A0"/>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THREATS </a:t>
                      </a:r>
                      <a:r>
                        <a:rPr lang="en-US" sz="1200" b="1" dirty="0">
                          <a:effectLst/>
                          <a:latin typeface="Calibri" panose="020F0502020204030204" pitchFamily="34" charset="0"/>
                          <a:ea typeface="Calibri" panose="020F0502020204030204" pitchFamily="34" charset="0"/>
                          <a:cs typeface="Calibri" panose="020F0502020204030204" pitchFamily="34" charset="0"/>
                        </a:rPr>
                        <a:t>(that could derail strategy)</a:t>
                      </a:r>
                    </a:p>
                    <a:p>
                      <a:pPr marL="285750" marR="0" indent="-285750">
                        <a:lnSpc>
                          <a:spcPct val="115000"/>
                        </a:lnSpc>
                        <a:spcBef>
                          <a:spcPts val="0"/>
                        </a:spcBef>
                        <a:spcAft>
                          <a:spcPts val="0"/>
                        </a:spcAft>
                        <a:buFont typeface="Arial" panose="020B0604020202020204" pitchFamily="34" charset="0"/>
                        <a:buChar char="•"/>
                      </a:pPr>
                      <a:r>
                        <a:rPr lang="en-US" sz="1400" b="0" dirty="0">
                          <a:effectLst/>
                          <a:latin typeface="Calibri" panose="020F0502020204030204" pitchFamily="34" charset="0"/>
                          <a:ea typeface="Calibri" panose="020F0502020204030204" pitchFamily="34" charset="0"/>
                          <a:cs typeface="Calibri" panose="020F0502020204030204" pitchFamily="34" charset="0"/>
                        </a:rPr>
                        <a:t>What trends or conditions</a:t>
                      </a:r>
                      <a:r>
                        <a:rPr lang="en-US" sz="1400" b="0" baseline="0" dirty="0">
                          <a:effectLst/>
                          <a:latin typeface="Calibri" panose="020F0502020204030204" pitchFamily="34" charset="0"/>
                          <a:ea typeface="Calibri" panose="020F0502020204030204" pitchFamily="34" charset="0"/>
                          <a:cs typeface="Calibri" panose="020F0502020204030204" pitchFamily="34" charset="0"/>
                        </a:rPr>
                        <a:t> may negatively impact WCWEA?</a:t>
                      </a:r>
                    </a:p>
                    <a:p>
                      <a:pPr marL="285750" marR="0" indent="-285750">
                        <a:lnSpc>
                          <a:spcPct val="115000"/>
                        </a:lnSpc>
                        <a:spcBef>
                          <a:spcPts val="0"/>
                        </a:spcBef>
                        <a:spcAft>
                          <a:spcPts val="0"/>
                        </a:spcAft>
                        <a:buFont typeface="Arial" panose="020B0604020202020204" pitchFamily="34" charset="0"/>
                        <a:buChar char="•"/>
                      </a:pPr>
                      <a:r>
                        <a:rPr lang="en-US" sz="1400" b="0" baseline="0" dirty="0">
                          <a:effectLst/>
                          <a:latin typeface="Calibri" panose="020F0502020204030204" pitchFamily="34" charset="0"/>
                          <a:ea typeface="Calibri" panose="020F0502020204030204" pitchFamily="34" charset="0"/>
                          <a:cs typeface="Calibri" panose="020F0502020204030204" pitchFamily="34" charset="0"/>
                        </a:rPr>
                        <a:t>What are competitors doing that may impact us?</a:t>
                      </a:r>
                    </a:p>
                    <a:p>
                      <a:pPr marL="285750" marR="0" indent="-285750">
                        <a:lnSpc>
                          <a:spcPct val="115000"/>
                        </a:lnSpc>
                        <a:spcBef>
                          <a:spcPts val="0"/>
                        </a:spcBef>
                        <a:spcAft>
                          <a:spcPts val="0"/>
                        </a:spcAft>
                        <a:buFont typeface="Arial" panose="020B0604020202020204" pitchFamily="34" charset="0"/>
                        <a:buChar char="•"/>
                      </a:pPr>
                      <a:r>
                        <a:rPr lang="en-US" sz="1400" b="0" baseline="0" dirty="0">
                          <a:effectLst/>
                          <a:latin typeface="Calibri" panose="020F0502020204030204" pitchFamily="34" charset="0"/>
                          <a:ea typeface="Calibri" panose="020F0502020204030204" pitchFamily="34" charset="0"/>
                          <a:cs typeface="Calibri" panose="020F0502020204030204" pitchFamily="34" charset="0"/>
                        </a:rPr>
                        <a:t>Do we have a solid financial base?</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540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432113"/>
              </p:ext>
            </p:extLst>
          </p:nvPr>
        </p:nvGraphicFramePr>
        <p:xfrm>
          <a:off x="636130" y="633070"/>
          <a:ext cx="8007178" cy="5500310"/>
        </p:xfrm>
        <a:graphic>
          <a:graphicData uri="http://schemas.openxmlformats.org/drawingml/2006/table">
            <a:tbl>
              <a:tblPr firstRow="1" firstCol="1" bandRow="1"/>
              <a:tblGrid>
                <a:gridCol w="4139766">
                  <a:extLst>
                    <a:ext uri="{9D8B030D-6E8A-4147-A177-3AD203B41FA5}">
                      <a16:colId xmlns:a16="http://schemas.microsoft.com/office/drawing/2014/main" val="20000"/>
                    </a:ext>
                  </a:extLst>
                </a:gridCol>
                <a:gridCol w="3867412">
                  <a:extLst>
                    <a:ext uri="{9D8B030D-6E8A-4147-A177-3AD203B41FA5}">
                      <a16:colId xmlns:a16="http://schemas.microsoft.com/office/drawing/2014/main" val="20001"/>
                    </a:ext>
                  </a:extLst>
                </a:gridCol>
              </a:tblGrid>
              <a:tr h="2750155">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STRENGTHS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Recent increase in prize from $3,000 to $10,000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Uniquely established as only water science research competition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Experienced staff project manager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Member Association Involvement – willingness to judge, pay for student airfare, host national event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WEF financial / leadership support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Reputation/high quality/high standards established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WEAKNESSES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Lack of competitive strength to other STEM related competitions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Reliability/lack of data re impact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Strategic plan and goals/measures revised in 2012 less than aggressive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Teacher involvement in US event discontinued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Number of student entries remained much the same for many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0"/>
                  </a:ext>
                </a:extLst>
              </a:tr>
              <a:tr h="2750155">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Potential opportunity for members and other individuals to contribute on line via a ‘donate now’ button on website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Newly created sponsorship tiered structure </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New model for hosting national at university</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Social Media promotion and networking</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Partnerships – teacher associations, research institutions</a:t>
                      </a: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A0"/>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THREATS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Economic conditions in past few years have reduced opportunities for corporate sponsorships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Sustainable financial support/costs – substantial </a:t>
                      </a:r>
                      <a:r>
                        <a:rPr lang="en-US" sz="1400" dirty="0">
                          <a:effectLst/>
                          <a:latin typeface="Calibri" panose="020F0502020204030204" pitchFamily="34" charset="0"/>
                          <a:ea typeface="Calibri" panose="020F0502020204030204" pitchFamily="34" charset="0"/>
                          <a:cs typeface="Calibri" panose="020F0502020204030204" pitchFamily="34" charset="0"/>
                        </a:rPr>
                        <a:t>MA expenses have challenged some to balk at funding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More difficult each year to keep high profile at WEFTEC Opening General Session due to higher profile initiatives/time constraints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1" y="67397"/>
            <a:ext cx="9143999" cy="461665"/>
          </a:xfrm>
          <a:prstGeom prst="rect">
            <a:avLst/>
          </a:prstGeom>
          <a:noFill/>
        </p:spPr>
        <p:txBody>
          <a:bodyPr wrap="square" rtlCol="0">
            <a:spAutoFit/>
          </a:bodyPr>
          <a:lstStyle/>
          <a:p>
            <a:pPr algn="ctr"/>
            <a:r>
              <a:rPr lang="en-US" sz="2400" b="1" dirty="0">
                <a:solidFill>
                  <a:schemeClr val="accent1">
                    <a:lumMod val="75000"/>
                  </a:schemeClr>
                </a:solidFill>
              </a:rPr>
              <a:t>SWOT ANALYSIS </a:t>
            </a:r>
            <a:r>
              <a:rPr lang="en-US" sz="2400" b="1" dirty="0">
                <a:solidFill>
                  <a:srgbClr val="C00000"/>
                </a:solidFill>
              </a:rPr>
              <a:t> --  US SJWP EXAMPLE</a:t>
            </a:r>
          </a:p>
        </p:txBody>
      </p:sp>
    </p:spTree>
    <p:extLst>
      <p:ext uri="{BB962C8B-B14F-4D97-AF65-F5344CB8AC3E}">
        <p14:creationId xmlns:p14="http://schemas.microsoft.com/office/powerpoint/2010/main" val="41814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68" y="4907"/>
            <a:ext cx="7886700" cy="909493"/>
          </a:xfrm>
        </p:spPr>
        <p:txBody>
          <a:bodyPr>
            <a:noAutofit/>
          </a:bodyPr>
          <a:lstStyle/>
          <a:p>
            <a:r>
              <a:rPr lang="en-US" sz="3600" b="1" dirty="0">
                <a:solidFill>
                  <a:schemeClr val="accent1">
                    <a:lumMod val="75000"/>
                  </a:schemeClr>
                </a:solidFill>
              </a:rPr>
              <a:t>A Tool to Help Assess Association Status</a:t>
            </a:r>
          </a:p>
        </p:txBody>
      </p:sp>
      <p:graphicFrame>
        <p:nvGraphicFramePr>
          <p:cNvPr id="8" name="Table 7"/>
          <p:cNvGraphicFramePr>
            <a:graphicFrameLocks noGrp="1"/>
          </p:cNvGraphicFramePr>
          <p:nvPr>
            <p:extLst>
              <p:ext uri="{D42A27DB-BD31-4B8C-83A1-F6EECF244321}">
                <p14:modId xmlns:p14="http://schemas.microsoft.com/office/powerpoint/2010/main" val="1962490655"/>
              </p:ext>
            </p:extLst>
          </p:nvPr>
        </p:nvGraphicFramePr>
        <p:xfrm>
          <a:off x="0" y="0"/>
          <a:ext cx="9144000" cy="6858000"/>
        </p:xfrm>
        <a:graphic>
          <a:graphicData uri="http://schemas.openxmlformats.org/drawingml/2006/table">
            <a:tbl>
              <a:tblPr firstRow="1" firstCol="1" bandRow="1"/>
              <a:tblGrid>
                <a:gridCol w="4727511">
                  <a:extLst>
                    <a:ext uri="{9D8B030D-6E8A-4147-A177-3AD203B41FA5}">
                      <a16:colId xmlns:a16="http://schemas.microsoft.com/office/drawing/2014/main" val="20000"/>
                    </a:ext>
                  </a:extLst>
                </a:gridCol>
                <a:gridCol w="4416489">
                  <a:extLst>
                    <a:ext uri="{9D8B030D-6E8A-4147-A177-3AD203B41FA5}">
                      <a16:colId xmlns:a16="http://schemas.microsoft.com/office/drawing/2014/main" val="20001"/>
                    </a:ext>
                  </a:extLst>
                </a:gridCol>
              </a:tblGrid>
              <a:tr h="3357663">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STRENGTHS</a:t>
                      </a:r>
                      <a:r>
                        <a:rPr lang="en-US" sz="24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1200" b="1" baseline="0" dirty="0">
                          <a:solidFill>
                            <a:schemeClr val="tx1"/>
                          </a:solidFill>
                          <a:effectLst/>
                          <a:latin typeface="+mn-lt"/>
                          <a:ea typeface="Calibri" panose="020F0502020204030204" pitchFamily="34" charset="0"/>
                          <a:cs typeface="Calibri" panose="020F0502020204030204" pitchFamily="34" charset="0"/>
                        </a:rPr>
                        <a:t>(</a:t>
                      </a:r>
                      <a:r>
                        <a:rPr lang="en-US" sz="1200" b="1" baseline="0" dirty="0">
                          <a:solidFill>
                            <a:schemeClr val="tx1"/>
                          </a:solidFill>
                          <a:effectLst/>
                          <a:latin typeface="+mn-lt"/>
                          <a:ea typeface="+mn-ea"/>
                          <a:cs typeface="+mn-cs"/>
                        </a:rPr>
                        <a:t>t</a:t>
                      </a:r>
                      <a:r>
                        <a:rPr lang="en-US" sz="1200" b="1" dirty="0">
                          <a:solidFill>
                            <a:schemeClr val="tx1"/>
                          </a:solidFill>
                          <a:latin typeface="+mn-lt"/>
                        </a:rPr>
                        <a:t>hat will enable us)</a:t>
                      </a:r>
                    </a:p>
                    <a:p>
                      <a:pPr marL="0" marR="0">
                        <a:lnSpc>
                          <a:spcPct val="115000"/>
                        </a:lnSpc>
                        <a:spcBef>
                          <a:spcPts val="0"/>
                        </a:spcBef>
                        <a:spcAft>
                          <a:spcPts val="0"/>
                        </a:spcAft>
                      </a:pPr>
                      <a:endParaRPr lang="en-US" sz="1200" b="0" baseline="0" dirty="0">
                        <a:solidFill>
                          <a:schemeClr val="tx1"/>
                        </a:solidFill>
                        <a:latin typeface="+mn-lt"/>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WEAKNESSES </a:t>
                      </a:r>
                      <a:r>
                        <a:rPr lang="en-US" sz="1200" b="1" dirty="0">
                          <a:effectLst/>
                          <a:latin typeface="Calibri" panose="020F0502020204030204" pitchFamily="34" charset="0"/>
                          <a:ea typeface="Calibri" panose="020F0502020204030204" pitchFamily="34" charset="0"/>
                          <a:cs typeface="Calibri" panose="020F0502020204030204" pitchFamily="34" charset="0"/>
                        </a:rPr>
                        <a:t>(to</a:t>
                      </a:r>
                      <a:r>
                        <a:rPr lang="en-US" sz="1200" b="1" baseline="0" dirty="0">
                          <a:effectLst/>
                          <a:latin typeface="Calibri" panose="020F0502020204030204" pitchFamily="34" charset="0"/>
                          <a:ea typeface="Calibri" panose="020F0502020204030204" pitchFamily="34" charset="0"/>
                          <a:cs typeface="Calibri" panose="020F0502020204030204" pitchFamily="34" charset="0"/>
                        </a:rPr>
                        <a:t> overcome)</a:t>
                      </a: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0"/>
                  </a:ext>
                </a:extLst>
              </a:tr>
              <a:tr h="3500337">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OPPORTUNITIES </a:t>
                      </a:r>
                      <a:r>
                        <a:rPr lang="en-US" sz="1200" b="1" dirty="0">
                          <a:effectLst/>
                          <a:latin typeface="Calibri" panose="020F0502020204030204" pitchFamily="34" charset="0"/>
                          <a:ea typeface="Calibri" panose="020F0502020204030204" pitchFamily="34" charset="0"/>
                          <a:cs typeface="Calibri" panose="020F0502020204030204" pitchFamily="34" charset="0"/>
                        </a:rPr>
                        <a:t>(to</a:t>
                      </a:r>
                      <a:r>
                        <a:rPr lang="en-US" sz="1200" b="1" baseline="0" dirty="0">
                          <a:effectLst/>
                          <a:latin typeface="Calibri" panose="020F0502020204030204" pitchFamily="34" charset="0"/>
                          <a:ea typeface="Calibri" panose="020F0502020204030204" pitchFamily="34" charset="0"/>
                          <a:cs typeface="Calibri" panose="020F0502020204030204" pitchFamily="34" charset="0"/>
                        </a:rPr>
                        <a:t> grasp for success)</a:t>
                      </a: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A0"/>
                    </a:solidFill>
                  </a:tcPr>
                </a:tc>
                <a:tc>
                  <a:txBody>
                    <a:bodyPr/>
                    <a:lstStyle/>
                    <a:p>
                      <a:pPr marL="0" marR="0">
                        <a:lnSpc>
                          <a:spcPct val="115000"/>
                        </a:lnSpc>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THREATS </a:t>
                      </a:r>
                      <a:r>
                        <a:rPr lang="en-US" sz="1200" b="1" dirty="0">
                          <a:effectLst/>
                          <a:latin typeface="Calibri" panose="020F0502020204030204" pitchFamily="34" charset="0"/>
                          <a:ea typeface="Calibri" panose="020F0502020204030204" pitchFamily="34" charset="0"/>
                          <a:cs typeface="Calibri" panose="020F0502020204030204" pitchFamily="34" charset="0"/>
                        </a:rPr>
                        <a:t>(that could derail strategy)</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09" marR="52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816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400007"/>
            <a:ext cx="7886700" cy="1727634"/>
          </a:xfrm>
        </p:spPr>
        <p:txBody>
          <a:bodyPr>
            <a:normAutofit/>
          </a:bodyPr>
          <a:lstStyle/>
          <a:p>
            <a:r>
              <a:rPr lang="en-US" sz="4000" b="1" dirty="0">
                <a:solidFill>
                  <a:schemeClr val="accent1">
                    <a:lumMod val="75000"/>
                  </a:schemeClr>
                </a:solidFill>
                <a:latin typeface="+mn-lt"/>
              </a:rPr>
              <a:t>Working From the Same Definitions</a:t>
            </a:r>
          </a:p>
        </p:txBody>
      </p:sp>
      <p:sp>
        <p:nvSpPr>
          <p:cNvPr id="3" name="Content Placeholder 2"/>
          <p:cNvSpPr>
            <a:spLocks noGrp="1"/>
          </p:cNvSpPr>
          <p:nvPr>
            <p:ph sz="half" idx="1"/>
          </p:nvPr>
        </p:nvSpPr>
        <p:spPr>
          <a:xfrm>
            <a:off x="222250" y="671079"/>
            <a:ext cx="8681605" cy="4351338"/>
          </a:xfrm>
        </p:spPr>
        <p:txBody>
          <a:bodyPr/>
          <a:lstStyle/>
          <a:p>
            <a:pPr marL="0" indent="0" algn="ctr">
              <a:buNone/>
            </a:pPr>
            <a:r>
              <a:rPr lang="en-US" sz="2400" dirty="0">
                <a:solidFill>
                  <a:schemeClr val="accent1">
                    <a:lumMod val="75000"/>
                  </a:schemeClr>
                </a:solidFill>
                <a:latin typeface="+mn-lt"/>
              </a:rPr>
              <a:t>There are many words commonly used in Strategic Planning</a:t>
            </a:r>
          </a:p>
          <a:p>
            <a:endParaRPr lang="en-US" dirty="0">
              <a:solidFill>
                <a:schemeClr val="accent1">
                  <a:lumMod val="75000"/>
                </a:schemeClr>
              </a:solidFill>
              <a:latin typeface="+mn-lt"/>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0002" y="1510660"/>
            <a:ext cx="6356183" cy="4582843"/>
          </a:xfrm>
          <a:prstGeom prst="rect">
            <a:avLst/>
          </a:prstGeom>
        </p:spPr>
      </p:pic>
    </p:spTree>
    <p:extLst>
      <p:ext uri="{BB962C8B-B14F-4D97-AF65-F5344CB8AC3E}">
        <p14:creationId xmlns:p14="http://schemas.microsoft.com/office/powerpoint/2010/main" val="2895833706"/>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375623"/>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WI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WEF_StrategicDirection_Preview</Template>
  <TotalTime>10445</TotalTime>
  <Words>2046</Words>
  <Application>Microsoft Office PowerPoint</Application>
  <PresentationFormat>On-screen Show (4:3)</PresentationFormat>
  <Paragraphs>351</Paragraphs>
  <Slides>30</Slides>
  <Notes>27</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30</vt:i4>
      </vt:variant>
    </vt:vector>
  </HeadingPairs>
  <TitlesOfParts>
    <vt:vector size="46" baseType="lpstr">
      <vt:lpstr>ＭＳ Ｐゴシック</vt:lpstr>
      <vt:lpstr>Arial</vt:lpstr>
      <vt:lpstr>Arial Narrow</vt:lpstr>
      <vt:lpstr>Calibri</vt:lpstr>
      <vt:lpstr>Calibri Light</vt:lpstr>
      <vt:lpstr>GE Inspira</vt:lpstr>
      <vt:lpstr>Helvetica</vt:lpstr>
      <vt:lpstr>Times New Roman</vt:lpstr>
      <vt:lpstr>Wingdings</vt:lpstr>
      <vt:lpstr>Custom Design</vt:lpstr>
      <vt:lpstr>4_Custom Design</vt:lpstr>
      <vt:lpstr>5_Custom Design</vt:lpstr>
      <vt:lpstr>WWI master</vt:lpstr>
      <vt:lpstr>3_Custom Design</vt:lpstr>
      <vt:lpstr>1_Custom Design</vt:lpstr>
      <vt:lpstr>2_Custom Design</vt:lpstr>
      <vt:lpstr> </vt:lpstr>
      <vt:lpstr>Objectives </vt:lpstr>
      <vt:lpstr>Suggestions for Process </vt:lpstr>
      <vt:lpstr>Assumptions as a launching point</vt:lpstr>
      <vt:lpstr>Getting on the Same Page</vt:lpstr>
      <vt:lpstr>A Tool to Help Assess Association Status</vt:lpstr>
      <vt:lpstr>PowerPoint Presentation</vt:lpstr>
      <vt:lpstr>A Tool to Help Assess Association Status</vt:lpstr>
      <vt:lpstr>Working From the Same Definitions</vt:lpstr>
      <vt:lpstr>How it fits together</vt:lpstr>
      <vt:lpstr>PowerPoint Presentation</vt:lpstr>
      <vt:lpstr>Our Starting Point - Values</vt:lpstr>
      <vt:lpstr>  Values Example (Example courtesy of Rocky Mountain WEA) </vt:lpstr>
      <vt:lpstr>Our Starting Point - Vision</vt:lpstr>
      <vt:lpstr>Our Starting Point - Mission</vt:lpstr>
      <vt:lpstr>Definition of Strategic Goals &amp; Objectives</vt:lpstr>
      <vt:lpstr>Definition of Strategic Goals &amp; Objectives</vt:lpstr>
      <vt:lpstr>Goals and Objectives: What’s the Difference?</vt:lpstr>
      <vt:lpstr>Building the plan</vt:lpstr>
      <vt:lpstr>Step 1:   List Topics for Strategic Intentions &amp; Goals</vt:lpstr>
      <vt:lpstr>Step 2:  Strategic Intentions &amp; Goals</vt:lpstr>
      <vt:lpstr>Step 3:  From your general goals, create specific objectives under each one (consider the SMART attributes as you develop the specific objectives)</vt:lpstr>
      <vt:lpstr>When thinking of SMART Objectives: </vt:lpstr>
      <vt:lpstr>Step 3:  Developing Specific Objectives under Broad Goals</vt:lpstr>
      <vt:lpstr> Review of what we accomplished thus far </vt:lpstr>
      <vt:lpstr>Step 4:  Setting the performance measure</vt:lpstr>
      <vt:lpstr>Step 4:  Putting it all together</vt:lpstr>
      <vt:lpstr>  XXX XXXX Water Environment Association LOGO   Strategic Plan - Work Plan  date    Vision slkdjflkdjlkgjlksjdlkgjlksdjlgkjslskjglksjdglkjsldkg   Mission Lksdjfldkjfldkjflskjflksdjflksflksjflksjlf ;slkdfjlskdfjlskdjflksjflksjld     Core Values Sldjfdkljflkdsjlkfjl Sdlfkjslkfdjlsdk Lskdfjdks’ Lskdfjlskdjfksjf Lsdkflksjdlsjf   </vt:lpstr>
      <vt:lpstr>PowerPoint Presentation</vt:lpstr>
      <vt:lpstr>Next Steps</vt:lpstr>
    </vt:vector>
  </TitlesOfParts>
  <Company>Water Environment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Phyllis Ross</dc:creator>
  <cp:lastModifiedBy>Kelsey Hurst</cp:lastModifiedBy>
  <cp:revision>434</cp:revision>
  <cp:lastPrinted>2017-01-10T17:59:28Z</cp:lastPrinted>
  <dcterms:created xsi:type="dcterms:W3CDTF">2012-01-19T21:15:45Z</dcterms:created>
  <dcterms:modified xsi:type="dcterms:W3CDTF">2017-05-09T16:10:43Z</dcterms:modified>
</cp:coreProperties>
</file>