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56" r:id="rId2"/>
    <p:sldId id="259" r:id="rId3"/>
    <p:sldId id="257" r:id="rId4"/>
    <p:sldId id="260" r:id="rId5"/>
    <p:sldId id="258" r:id="rId6"/>
    <p:sldId id="261" r:id="rId7"/>
    <p:sldId id="262" r:id="rId8"/>
    <p:sldId id="263" r:id="rId9"/>
    <p:sldId id="264" r:id="rId10"/>
    <p:sldId id="265" r:id="rId11"/>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3FF"/>
    <a:srgbClr val="000A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BD8ECC-AA29-F327-44D8-19EAC624A6F8}" v="24" dt="2021-06-22T21:04:49.118"/>
    <p1510:client id="{325F9A20-7C22-43AB-83A8-29A37FD0A781}" v="26" dt="2021-06-22T19:09:37.925"/>
    <p1510:client id="{3CD8AE57-31D8-E13D-2777-4C6CCEB21F13}" v="26" dt="2021-06-22T19:14:09.436"/>
    <p1510:client id="{C4C02767-A5C9-40D6-E218-C6280EF81B11}" v="51" dt="2021-08-16T14:46:54.9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55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27588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184323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013465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62377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1523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595574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736826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104343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566466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562676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8/16/2021</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165557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8/16/2021</a:t>
            </a:fld>
            <a:endParaRPr lang="en-US"/>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a:p>
        </p:txBody>
      </p:sp>
    </p:spTree>
    <p:extLst>
      <p:ext uri="{BB962C8B-B14F-4D97-AF65-F5344CB8AC3E}">
        <p14:creationId xmlns:p14="http://schemas.microsoft.com/office/powerpoint/2010/main" val="2306594813"/>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wef.org/about/diversity-equity-and-inclusion/#definitions"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A1E"/>
        </a:solidFill>
        <a:effectLst/>
      </p:bgPr>
    </p:bg>
    <p:spTree>
      <p:nvGrpSpPr>
        <p:cNvPr id="1" name=""/>
        <p:cNvGrpSpPr/>
        <p:nvPr/>
      </p:nvGrpSpPr>
      <p:grpSpPr>
        <a:xfrm>
          <a:off x="0" y="0"/>
          <a:ext cx="0" cy="0"/>
          <a:chOff x="0" y="0"/>
          <a:chExt cx="0" cy="0"/>
        </a:xfrm>
      </p:grpSpPr>
      <p:sp useBgFill="1">
        <p:nvSpPr>
          <p:cNvPr id="38" name="Rectangle 20">
            <a:extLst>
              <a:ext uri="{FF2B5EF4-FFF2-40B4-BE49-F238E27FC236}">
                <a16:creationId xmlns:a16="http://schemas.microsoft.com/office/drawing/2014/main" id="{CA5B2A81-2C8E-4963-AFD4-E539D168B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58400" cy="77724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B1146C-32AE-465D-94DB-A12E06475C1E}"/>
              </a:ext>
            </a:extLst>
          </p:cNvPr>
          <p:cNvSpPr>
            <a:spLocks noGrp="1"/>
          </p:cNvSpPr>
          <p:nvPr>
            <p:ph type="ctrTitle"/>
          </p:nvPr>
        </p:nvSpPr>
        <p:spPr>
          <a:xfrm>
            <a:off x="3321363" y="653433"/>
            <a:ext cx="6610038" cy="2917840"/>
          </a:xfrm>
          <a:ln>
            <a:solidFill>
              <a:srgbClr val="FFC000"/>
            </a:solidFill>
          </a:ln>
        </p:spPr>
        <p:txBody>
          <a:bodyPr anchor="ctr">
            <a:noAutofit/>
          </a:bodyPr>
          <a:lstStyle/>
          <a:p>
            <a:pPr>
              <a:lnSpc>
                <a:spcPct val="114000"/>
              </a:lnSpc>
              <a:spcAft>
                <a:spcPts val="500"/>
              </a:spcAft>
            </a:pPr>
            <a:r>
              <a:rPr lang="en-US" sz="3000"/>
              <a:t>Exploring and defining DIVERSITY, EQUITY AND INCLUSION goals for your MEMBER ASSOCIATION</a:t>
            </a:r>
          </a:p>
        </p:txBody>
      </p:sp>
      <p:pic>
        <p:nvPicPr>
          <p:cNvPr id="15" name="Picture 2">
            <a:extLst>
              <a:ext uri="{FF2B5EF4-FFF2-40B4-BE49-F238E27FC236}">
                <a16:creationId xmlns:a16="http://schemas.microsoft.com/office/drawing/2014/main" id="{546AD27A-8409-404A-BE6B-7ED2C499A5B8}"/>
              </a:ext>
            </a:extLst>
          </p:cNvPr>
          <p:cNvPicPr>
            <a:picLocks noChangeAspect="1"/>
          </p:cNvPicPr>
          <p:nvPr/>
        </p:nvPicPr>
        <p:blipFill rotWithShape="1">
          <a:blip r:embed="rId2"/>
          <a:srcRect l="33080" r="39440" b="-2"/>
          <a:stretch/>
        </p:blipFill>
        <p:spPr>
          <a:xfrm>
            <a:off x="20" y="10"/>
            <a:ext cx="3187759" cy="7772388"/>
          </a:xfrm>
          <a:prstGeom prst="rect">
            <a:avLst/>
          </a:prstGeom>
        </p:spPr>
      </p:pic>
      <p:cxnSp>
        <p:nvCxnSpPr>
          <p:cNvPr id="39" name="Straight Connector 22">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3108" y="4182987"/>
            <a:ext cx="4455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C1A450A-87C4-4602-8A5C-FC2BE40EE100}"/>
              </a:ext>
            </a:extLst>
          </p:cNvPr>
          <p:cNvSpPr txBox="1"/>
          <p:nvPr/>
        </p:nvSpPr>
        <p:spPr>
          <a:xfrm>
            <a:off x="3321363" y="4479784"/>
            <a:ext cx="6610038" cy="2639184"/>
          </a:xfrm>
          <a:prstGeom prst="rect">
            <a:avLst/>
          </a:prstGeom>
          <a:noFill/>
        </p:spPr>
        <p:txBody>
          <a:bodyPr wrap="square" rtlCol="0">
            <a:spAutoFit/>
          </a:bodyPr>
          <a:lstStyle/>
          <a:p>
            <a:pPr>
              <a:spcAft>
                <a:spcPts val="1500"/>
              </a:spcAft>
            </a:pPr>
            <a:r>
              <a:rPr lang="en-US" sz="1700"/>
              <a:t>Diversity, equity, and inclusion are not mutually exclusive, and the success of one is dependent on the other two. Therefore, they are intentionally connected. WEF believes that starting with shared and clear definitions for these topics will enable us to better understand each other and make progress toward our goals. </a:t>
            </a:r>
          </a:p>
          <a:p>
            <a:r>
              <a:rPr lang="en-US" sz="1700"/>
              <a:t>The intent of this worksheet is to guide participants on a journey to explore and define DE&amp;I goals that work for YOUR member association and create specific, actionable steps to achieve those goals.</a:t>
            </a:r>
          </a:p>
        </p:txBody>
      </p:sp>
    </p:spTree>
    <p:extLst>
      <p:ext uri="{BB962C8B-B14F-4D97-AF65-F5344CB8AC3E}">
        <p14:creationId xmlns:p14="http://schemas.microsoft.com/office/powerpoint/2010/main" val="3319207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A1E"/>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DDFAEC-CADC-40D1-BA1D-709172772011}"/>
              </a:ext>
            </a:extLst>
          </p:cNvPr>
          <p:cNvSpPr>
            <a:spLocks noGrp="1"/>
          </p:cNvSpPr>
          <p:nvPr>
            <p:ph idx="1"/>
          </p:nvPr>
        </p:nvSpPr>
        <p:spPr>
          <a:xfrm>
            <a:off x="933854" y="1459618"/>
            <a:ext cx="8239329" cy="2426581"/>
          </a:xfrm>
          <a:solidFill>
            <a:schemeClr val="tx1">
              <a:lumMod val="95000"/>
            </a:schemeClr>
          </a:solidFill>
          <a:ln w="38100">
            <a:solidFill>
              <a:srgbClr val="FFC000"/>
            </a:solidFill>
          </a:ln>
        </p:spPr>
        <p:txBody>
          <a:bodyPr/>
          <a:lstStyle/>
          <a:p>
            <a:pPr marL="0" indent="0">
              <a:buNone/>
            </a:pPr>
            <a:r>
              <a:rPr lang="en-US"/>
              <a:t> </a:t>
            </a:r>
          </a:p>
        </p:txBody>
      </p:sp>
      <p:sp>
        <p:nvSpPr>
          <p:cNvPr id="4" name="Rectangle 3">
            <a:extLst>
              <a:ext uri="{FF2B5EF4-FFF2-40B4-BE49-F238E27FC236}">
                <a16:creationId xmlns:a16="http://schemas.microsoft.com/office/drawing/2014/main" id="{23F342D5-D0D4-4CBB-BC41-BC4D2FA0D52B}"/>
              </a:ext>
            </a:extLst>
          </p:cNvPr>
          <p:cNvSpPr/>
          <p:nvPr/>
        </p:nvSpPr>
        <p:spPr>
          <a:xfrm>
            <a:off x="933854" y="681252"/>
            <a:ext cx="8239329" cy="646331"/>
          </a:xfrm>
          <a:prstGeom prst="rect">
            <a:avLst/>
          </a:prstGeom>
        </p:spPr>
        <p:txBody>
          <a:bodyPr wrap="square">
            <a:spAutoFit/>
          </a:bodyPr>
          <a:lstStyle/>
          <a:p>
            <a:pPr algn="ctr"/>
            <a:r>
              <a:rPr lang="en-US" i="1" spc="400">
                <a:latin typeface="+mj-lt"/>
                <a:ea typeface="+mj-ea"/>
                <a:cs typeface="+mj-cs"/>
              </a:rPr>
              <a:t>Re-read your Mission, Vision, &amp; Values reflections. What DE&amp;I principles stuck out most to you? </a:t>
            </a:r>
            <a:endParaRPr lang="en-US">
              <a:latin typeface="+mj-lt"/>
            </a:endParaRPr>
          </a:p>
        </p:txBody>
      </p:sp>
      <p:sp>
        <p:nvSpPr>
          <p:cNvPr id="8" name="Rectangle 7">
            <a:extLst>
              <a:ext uri="{FF2B5EF4-FFF2-40B4-BE49-F238E27FC236}">
                <a16:creationId xmlns:a16="http://schemas.microsoft.com/office/drawing/2014/main" id="{A4E9BF55-9C8E-43A9-9010-5FA27F54C567}"/>
              </a:ext>
            </a:extLst>
          </p:cNvPr>
          <p:cNvSpPr/>
          <p:nvPr/>
        </p:nvSpPr>
        <p:spPr>
          <a:xfrm>
            <a:off x="933855" y="4045550"/>
            <a:ext cx="8557265" cy="646331"/>
          </a:xfrm>
          <a:prstGeom prst="rect">
            <a:avLst/>
          </a:prstGeom>
        </p:spPr>
        <p:txBody>
          <a:bodyPr wrap="square" lIns="91440" tIns="45720" rIns="91440" bIns="45720" anchor="t">
            <a:spAutoFit/>
          </a:bodyPr>
          <a:lstStyle/>
          <a:p>
            <a:pPr algn="ctr"/>
            <a:r>
              <a:rPr lang="en-US" i="1" spc="400" dirty="0">
                <a:latin typeface="+mj-lt"/>
                <a:ea typeface="+mj-ea"/>
                <a:cs typeface="+mj-cs"/>
              </a:rPr>
              <a:t>What gaps does your MA have? What next steps might you take to address these gaps?</a:t>
            </a:r>
          </a:p>
        </p:txBody>
      </p:sp>
      <p:sp>
        <p:nvSpPr>
          <p:cNvPr id="9" name="Content Placeholder 2">
            <a:extLst>
              <a:ext uri="{FF2B5EF4-FFF2-40B4-BE49-F238E27FC236}">
                <a16:creationId xmlns:a16="http://schemas.microsoft.com/office/drawing/2014/main" id="{0851F0B4-52F6-4C9B-B647-CB4A53487DBE}"/>
              </a:ext>
            </a:extLst>
          </p:cNvPr>
          <p:cNvSpPr txBox="1">
            <a:spLocks/>
          </p:cNvSpPr>
          <p:nvPr/>
        </p:nvSpPr>
        <p:spPr>
          <a:xfrm>
            <a:off x="933854" y="4851232"/>
            <a:ext cx="8239329" cy="2274752"/>
          </a:xfrm>
          <a:prstGeom prst="rect">
            <a:avLst/>
          </a:prstGeom>
          <a:solidFill>
            <a:schemeClr val="tx1">
              <a:lumMod val="95000"/>
            </a:schemeClr>
          </a:solidFill>
          <a:ln w="38100">
            <a:solidFill>
              <a:srgbClr val="FFC000"/>
            </a:solidFill>
          </a:ln>
        </p:spPr>
        <p:txBody>
          <a:bodyPr vert="horz" lIns="0" tIns="0" rIns="0" bIns="0" rtlCol="0" anchor="t" anchorCtr="0">
            <a:normAutofit/>
          </a:bodyPr>
          <a:lst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US"/>
              <a:t> </a:t>
            </a:r>
          </a:p>
        </p:txBody>
      </p:sp>
    </p:spTree>
    <p:extLst>
      <p:ext uri="{BB962C8B-B14F-4D97-AF65-F5344CB8AC3E}">
        <p14:creationId xmlns:p14="http://schemas.microsoft.com/office/powerpoint/2010/main" val="358378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A1E"/>
        </a:solidFill>
        <a:effectLst/>
      </p:bgPr>
    </p:bg>
    <p:spTree>
      <p:nvGrpSpPr>
        <p:cNvPr id="1" name=""/>
        <p:cNvGrpSpPr/>
        <p:nvPr/>
      </p:nvGrpSpPr>
      <p:grpSpPr>
        <a:xfrm>
          <a:off x="0" y="0"/>
          <a:ext cx="0" cy="0"/>
          <a:chOff x="0" y="0"/>
          <a:chExt cx="0" cy="0"/>
        </a:xfrm>
      </p:grpSpPr>
      <p:sp useBgFill="1">
        <p:nvSpPr>
          <p:cNvPr id="38" name="Rectangle 20">
            <a:extLst>
              <a:ext uri="{FF2B5EF4-FFF2-40B4-BE49-F238E27FC236}">
                <a16:creationId xmlns:a16="http://schemas.microsoft.com/office/drawing/2014/main" id="{CA5B2A81-2C8E-4963-AFD4-E539D168B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58400" cy="77724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B1146C-32AE-465D-94DB-A12E06475C1E}"/>
              </a:ext>
            </a:extLst>
          </p:cNvPr>
          <p:cNvSpPr>
            <a:spLocks noGrp="1"/>
          </p:cNvSpPr>
          <p:nvPr>
            <p:ph type="ctrTitle"/>
          </p:nvPr>
        </p:nvSpPr>
        <p:spPr>
          <a:xfrm>
            <a:off x="3356151" y="228610"/>
            <a:ext cx="6533837" cy="3657582"/>
          </a:xfrm>
          <a:solidFill>
            <a:srgbClr val="000A1E"/>
          </a:solidFill>
          <a:ln>
            <a:solidFill>
              <a:srgbClr val="FFC000"/>
            </a:solidFill>
          </a:ln>
        </p:spPr>
        <p:txBody>
          <a:bodyPr anchor="ctr">
            <a:normAutofit/>
          </a:bodyPr>
          <a:lstStyle/>
          <a:p>
            <a:pPr>
              <a:lnSpc>
                <a:spcPct val="114000"/>
              </a:lnSpc>
              <a:spcBef>
                <a:spcPts val="500"/>
              </a:spcBef>
              <a:spcAft>
                <a:spcPts val="500"/>
              </a:spcAft>
            </a:pPr>
            <a:r>
              <a:rPr lang="en-US" b="1"/>
              <a:t>STEP 1. </a:t>
            </a:r>
            <a:br>
              <a:rPr lang="en-US"/>
            </a:br>
            <a:r>
              <a:rPr lang="en-US"/>
              <a:t>EXPLORING WHAT DIVERSITY, EQUITY AND INCLUSION MEAN TO YOUR MEMBER ASSOCIATION</a:t>
            </a:r>
          </a:p>
        </p:txBody>
      </p:sp>
      <p:pic>
        <p:nvPicPr>
          <p:cNvPr id="15" name="Picture 2">
            <a:extLst>
              <a:ext uri="{FF2B5EF4-FFF2-40B4-BE49-F238E27FC236}">
                <a16:creationId xmlns:a16="http://schemas.microsoft.com/office/drawing/2014/main" id="{546AD27A-8409-404A-BE6B-7ED2C499A5B8}"/>
              </a:ext>
            </a:extLst>
          </p:cNvPr>
          <p:cNvPicPr>
            <a:picLocks noChangeAspect="1"/>
          </p:cNvPicPr>
          <p:nvPr/>
        </p:nvPicPr>
        <p:blipFill rotWithShape="1">
          <a:blip r:embed="rId2"/>
          <a:srcRect l="33080" r="39440" b="-2"/>
          <a:stretch/>
        </p:blipFill>
        <p:spPr>
          <a:xfrm>
            <a:off x="20" y="10"/>
            <a:ext cx="3187759" cy="7772388"/>
          </a:xfrm>
          <a:prstGeom prst="rect">
            <a:avLst/>
          </a:prstGeom>
          <a:solidFill>
            <a:srgbClr val="000A1E"/>
          </a:solidFill>
        </p:spPr>
      </p:pic>
      <p:cxnSp>
        <p:nvCxnSpPr>
          <p:cNvPr id="39" name="Straight Connector 22">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3108" y="4182987"/>
            <a:ext cx="4455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C1A450A-87C4-4602-8A5C-FC2BE40EE100}"/>
              </a:ext>
            </a:extLst>
          </p:cNvPr>
          <p:cNvSpPr txBox="1"/>
          <p:nvPr/>
        </p:nvSpPr>
        <p:spPr>
          <a:xfrm>
            <a:off x="3356151" y="4319892"/>
            <a:ext cx="6533837" cy="3377848"/>
          </a:xfrm>
          <a:prstGeom prst="rect">
            <a:avLst/>
          </a:prstGeom>
          <a:noFill/>
        </p:spPr>
        <p:txBody>
          <a:bodyPr wrap="square" lIns="91440" tIns="45720" rIns="91440" bIns="45720" rtlCol="0" anchor="t">
            <a:spAutoFit/>
          </a:bodyPr>
          <a:lstStyle/>
          <a:p>
            <a:pPr>
              <a:spcAft>
                <a:spcPts val="1500"/>
              </a:spcAft>
            </a:pPr>
            <a:r>
              <a:rPr lang="en-US" sz="1600"/>
              <a:t>WEF defines DE&amp;I as:</a:t>
            </a:r>
          </a:p>
          <a:p>
            <a:pPr>
              <a:spcAft>
                <a:spcPts val="1500"/>
              </a:spcAft>
            </a:pPr>
            <a:r>
              <a:rPr lang="en-US" sz="1600" b="1"/>
              <a:t>DIVERSITY </a:t>
            </a:r>
            <a:r>
              <a:rPr lang="en-US" sz="1600"/>
              <a:t>e</a:t>
            </a:r>
            <a:r>
              <a:rPr lang="en-US" sz="1600" i="1"/>
              <a:t>ncompasses the varying experiences, strengths, skills, perspectives, personal characteristics, cultures, and backgrounds represented by and within the WEF community.</a:t>
            </a:r>
          </a:p>
          <a:p>
            <a:pPr>
              <a:spcAft>
                <a:spcPts val="1500"/>
              </a:spcAft>
            </a:pPr>
            <a:r>
              <a:rPr lang="en-US" sz="1600" b="1"/>
              <a:t>EQUITY</a:t>
            </a:r>
            <a:r>
              <a:rPr lang="en-US" sz="1600" i="1"/>
              <a:t> is a commitment to an environment where everyone has the opportunity and access to realize their full potential, and no-one is disadvantaged because of their group identity or other socially determined circumstance.</a:t>
            </a:r>
          </a:p>
          <a:p>
            <a:pPr>
              <a:spcAft>
                <a:spcPts val="1500"/>
              </a:spcAft>
            </a:pPr>
            <a:r>
              <a:rPr lang="en-US" sz="1600" b="1"/>
              <a:t>INCLUSION</a:t>
            </a:r>
            <a:r>
              <a:rPr lang="en-US" sz="1600" i="1"/>
              <a:t> embraces and celebrates the perspectives, voices, values, and needs of each individual to generate a culture where all feel heard, respected, valued and included in the broader WEF purpose.</a:t>
            </a:r>
          </a:p>
        </p:txBody>
      </p:sp>
      <p:sp>
        <p:nvSpPr>
          <p:cNvPr id="3" name="Rectangle 2">
            <a:extLst>
              <a:ext uri="{FF2B5EF4-FFF2-40B4-BE49-F238E27FC236}">
                <a16:creationId xmlns:a16="http://schemas.microsoft.com/office/drawing/2014/main" id="{A269E4C4-1941-410A-9BAB-D94EA8276893}"/>
              </a:ext>
            </a:extLst>
          </p:cNvPr>
          <p:cNvSpPr/>
          <p:nvPr/>
        </p:nvSpPr>
        <p:spPr>
          <a:xfrm>
            <a:off x="0" y="7226690"/>
            <a:ext cx="3187759" cy="461665"/>
          </a:xfrm>
          <a:prstGeom prst="rect">
            <a:avLst/>
          </a:prstGeom>
        </p:spPr>
        <p:txBody>
          <a:bodyPr wrap="square">
            <a:spAutoFit/>
          </a:bodyPr>
          <a:lstStyle/>
          <a:p>
            <a:r>
              <a:rPr lang="en-US" sz="1200" b="1">
                <a:solidFill>
                  <a:schemeClr val="bg2"/>
                </a:solidFill>
                <a:hlinkClick r:id="rId3">
                  <a:extLst>
                    <a:ext uri="{A12FA001-AC4F-418D-AE19-62706E023703}">
                      <ahyp:hlinkClr xmlns:ahyp="http://schemas.microsoft.com/office/drawing/2018/hyperlinkcolor" val="tx"/>
                    </a:ext>
                  </a:extLst>
                </a:hlinkClick>
              </a:rPr>
              <a:t>https://www.wef.org/about/diversity-equity-and-inclusion/#definitions</a:t>
            </a:r>
            <a:endParaRPr lang="en-US" sz="1200" b="1">
              <a:solidFill>
                <a:schemeClr val="bg2"/>
              </a:solidFill>
            </a:endParaRPr>
          </a:p>
        </p:txBody>
      </p:sp>
    </p:spTree>
    <p:extLst>
      <p:ext uri="{BB962C8B-B14F-4D97-AF65-F5344CB8AC3E}">
        <p14:creationId xmlns:p14="http://schemas.microsoft.com/office/powerpoint/2010/main" val="2524643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A1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589A-1B23-4188-B392-6101664B325B}"/>
              </a:ext>
            </a:extLst>
          </p:cNvPr>
          <p:cNvSpPr>
            <a:spLocks noGrp="1"/>
          </p:cNvSpPr>
          <p:nvPr>
            <p:ph type="title"/>
          </p:nvPr>
        </p:nvSpPr>
        <p:spPr>
          <a:xfrm>
            <a:off x="933854" y="1225684"/>
            <a:ext cx="8239329" cy="953311"/>
          </a:xfrm>
        </p:spPr>
        <p:txBody>
          <a:bodyPr>
            <a:normAutofit/>
          </a:bodyPr>
          <a:lstStyle/>
          <a:p>
            <a:pPr algn="ctr">
              <a:lnSpc>
                <a:spcPct val="85000"/>
              </a:lnSpc>
            </a:pPr>
            <a:r>
              <a:rPr lang="en-US" sz="1700"/>
              <a:t>(</a:t>
            </a:r>
            <a:r>
              <a:rPr lang="en-US" sz="1700" i="1" cap="none"/>
              <a:t>there is no wrong answer; you can write words, phrases, feelings, stories, experiences, draw images…this is </a:t>
            </a:r>
            <a:r>
              <a:rPr lang="en-US" sz="2000" b="1"/>
              <a:t>your</a:t>
            </a:r>
            <a:r>
              <a:rPr lang="en-US"/>
              <a:t> </a:t>
            </a:r>
            <a:r>
              <a:rPr lang="en-US" sz="1700" i="1" cap="none"/>
              <a:t>expression of diversity</a:t>
            </a:r>
            <a:r>
              <a:rPr lang="en-US" sz="1700"/>
              <a:t>)</a:t>
            </a:r>
          </a:p>
        </p:txBody>
      </p:sp>
      <p:sp>
        <p:nvSpPr>
          <p:cNvPr id="3" name="Content Placeholder 2">
            <a:extLst>
              <a:ext uri="{FF2B5EF4-FFF2-40B4-BE49-F238E27FC236}">
                <a16:creationId xmlns:a16="http://schemas.microsoft.com/office/drawing/2014/main" id="{74DDFAEC-CADC-40D1-BA1D-709172772011}"/>
              </a:ext>
            </a:extLst>
          </p:cNvPr>
          <p:cNvSpPr>
            <a:spLocks noGrp="1"/>
          </p:cNvSpPr>
          <p:nvPr>
            <p:ph idx="1"/>
          </p:nvPr>
        </p:nvSpPr>
        <p:spPr>
          <a:xfrm>
            <a:off x="933854" y="2246373"/>
            <a:ext cx="8239329" cy="5185391"/>
          </a:xfrm>
          <a:solidFill>
            <a:schemeClr val="tx1">
              <a:lumMod val="95000"/>
            </a:schemeClr>
          </a:solidFill>
          <a:ln w="38100">
            <a:solidFill>
              <a:srgbClr val="FFC000"/>
            </a:solidFill>
          </a:ln>
        </p:spPr>
        <p:txBody>
          <a:bodyPr/>
          <a:lstStyle/>
          <a:p>
            <a:pPr marL="0" indent="0">
              <a:buNone/>
            </a:pPr>
            <a:r>
              <a:rPr lang="en-US"/>
              <a:t> </a:t>
            </a:r>
          </a:p>
        </p:txBody>
      </p:sp>
      <p:sp>
        <p:nvSpPr>
          <p:cNvPr id="4" name="Rectangle 3">
            <a:extLst>
              <a:ext uri="{FF2B5EF4-FFF2-40B4-BE49-F238E27FC236}">
                <a16:creationId xmlns:a16="http://schemas.microsoft.com/office/drawing/2014/main" id="{23F342D5-D0D4-4CBB-BC41-BC4D2FA0D52B}"/>
              </a:ext>
            </a:extLst>
          </p:cNvPr>
          <p:cNvSpPr/>
          <p:nvPr/>
        </p:nvSpPr>
        <p:spPr>
          <a:xfrm>
            <a:off x="933854" y="681252"/>
            <a:ext cx="8239329" cy="477054"/>
          </a:xfrm>
          <a:prstGeom prst="rect">
            <a:avLst/>
          </a:prstGeom>
        </p:spPr>
        <p:txBody>
          <a:bodyPr wrap="square">
            <a:spAutoFit/>
          </a:bodyPr>
          <a:lstStyle/>
          <a:p>
            <a:pPr algn="ctr"/>
            <a:r>
              <a:rPr lang="en-US" sz="2500" i="1" spc="400">
                <a:latin typeface="+mj-lt"/>
                <a:ea typeface="+mj-ea"/>
                <a:cs typeface="+mj-cs"/>
              </a:rPr>
              <a:t>Brainstorm</a:t>
            </a:r>
            <a:r>
              <a:rPr lang="en-US" sz="2500">
                <a:latin typeface="+mj-lt"/>
              </a:rPr>
              <a:t>: What does DIVERSITY mean to you?</a:t>
            </a:r>
          </a:p>
        </p:txBody>
      </p:sp>
    </p:spTree>
    <p:extLst>
      <p:ext uri="{BB962C8B-B14F-4D97-AF65-F5344CB8AC3E}">
        <p14:creationId xmlns:p14="http://schemas.microsoft.com/office/powerpoint/2010/main" val="3891892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A1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589A-1B23-4188-B392-6101664B325B}"/>
              </a:ext>
            </a:extLst>
          </p:cNvPr>
          <p:cNvSpPr>
            <a:spLocks noGrp="1"/>
          </p:cNvSpPr>
          <p:nvPr>
            <p:ph type="title"/>
          </p:nvPr>
        </p:nvSpPr>
        <p:spPr>
          <a:xfrm>
            <a:off x="933854" y="1543026"/>
            <a:ext cx="8239329" cy="861775"/>
          </a:xfrm>
        </p:spPr>
        <p:txBody>
          <a:bodyPr>
            <a:noAutofit/>
          </a:bodyPr>
          <a:lstStyle/>
          <a:p>
            <a:pPr algn="ctr">
              <a:lnSpc>
                <a:spcPct val="85000"/>
              </a:lnSpc>
            </a:pPr>
            <a:r>
              <a:rPr lang="en-US" sz="1700"/>
              <a:t>(</a:t>
            </a:r>
            <a:r>
              <a:rPr lang="en-US" sz="1700" cap="none"/>
              <a:t>think about your programs, opportunities, information availability…scholarships, awards, event speakers/moderators, information distribution, etc.)</a:t>
            </a:r>
            <a:endParaRPr lang="en-US" sz="1700"/>
          </a:p>
        </p:txBody>
      </p:sp>
      <p:sp>
        <p:nvSpPr>
          <p:cNvPr id="3" name="Content Placeholder 2">
            <a:extLst>
              <a:ext uri="{FF2B5EF4-FFF2-40B4-BE49-F238E27FC236}">
                <a16:creationId xmlns:a16="http://schemas.microsoft.com/office/drawing/2014/main" id="{74DDFAEC-CADC-40D1-BA1D-709172772011}"/>
              </a:ext>
            </a:extLst>
          </p:cNvPr>
          <p:cNvSpPr>
            <a:spLocks noGrp="1"/>
          </p:cNvSpPr>
          <p:nvPr>
            <p:ph idx="1"/>
          </p:nvPr>
        </p:nvSpPr>
        <p:spPr>
          <a:xfrm>
            <a:off x="933854" y="2461098"/>
            <a:ext cx="8239329" cy="4970666"/>
          </a:xfrm>
          <a:solidFill>
            <a:schemeClr val="tx1">
              <a:lumMod val="95000"/>
            </a:schemeClr>
          </a:solidFill>
          <a:ln w="38100">
            <a:solidFill>
              <a:srgbClr val="FFC000"/>
            </a:solidFill>
          </a:ln>
        </p:spPr>
        <p:txBody>
          <a:bodyPr/>
          <a:lstStyle/>
          <a:p>
            <a:pPr marL="0" indent="0">
              <a:buNone/>
            </a:pPr>
            <a:r>
              <a:rPr lang="en-US"/>
              <a:t> </a:t>
            </a:r>
          </a:p>
        </p:txBody>
      </p:sp>
      <p:sp>
        <p:nvSpPr>
          <p:cNvPr id="4" name="Rectangle 3">
            <a:extLst>
              <a:ext uri="{FF2B5EF4-FFF2-40B4-BE49-F238E27FC236}">
                <a16:creationId xmlns:a16="http://schemas.microsoft.com/office/drawing/2014/main" id="{23F342D5-D0D4-4CBB-BC41-BC4D2FA0D52B}"/>
              </a:ext>
            </a:extLst>
          </p:cNvPr>
          <p:cNvSpPr/>
          <p:nvPr/>
        </p:nvSpPr>
        <p:spPr>
          <a:xfrm>
            <a:off x="711200" y="681252"/>
            <a:ext cx="8572500" cy="861774"/>
          </a:xfrm>
          <a:prstGeom prst="rect">
            <a:avLst/>
          </a:prstGeom>
        </p:spPr>
        <p:txBody>
          <a:bodyPr wrap="square">
            <a:spAutoFit/>
          </a:bodyPr>
          <a:lstStyle/>
          <a:p>
            <a:pPr algn="ctr"/>
            <a:r>
              <a:rPr lang="en-US" sz="2500" i="1" spc="400">
                <a:latin typeface="+mj-lt"/>
                <a:ea typeface="+mj-ea"/>
                <a:cs typeface="+mj-cs"/>
              </a:rPr>
              <a:t>Brainstorm: </a:t>
            </a:r>
            <a:r>
              <a:rPr lang="en-US" sz="2500" spc="400">
                <a:latin typeface="+mj-lt"/>
                <a:ea typeface="+mj-ea"/>
                <a:cs typeface="+mj-cs"/>
              </a:rPr>
              <a:t>Do you see spaces within your MA that may not have equal access?</a:t>
            </a:r>
            <a:endParaRPr lang="en-US" sz="2500">
              <a:latin typeface="+mj-lt"/>
            </a:endParaRPr>
          </a:p>
        </p:txBody>
      </p:sp>
    </p:spTree>
    <p:extLst>
      <p:ext uri="{BB962C8B-B14F-4D97-AF65-F5344CB8AC3E}">
        <p14:creationId xmlns:p14="http://schemas.microsoft.com/office/powerpoint/2010/main" val="4156003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A1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589A-1B23-4188-B392-6101664B325B}"/>
              </a:ext>
            </a:extLst>
          </p:cNvPr>
          <p:cNvSpPr>
            <a:spLocks noGrp="1"/>
          </p:cNvSpPr>
          <p:nvPr>
            <p:ph type="title"/>
          </p:nvPr>
        </p:nvSpPr>
        <p:spPr>
          <a:xfrm>
            <a:off x="571938" y="1533882"/>
            <a:ext cx="8942989" cy="702900"/>
          </a:xfrm>
        </p:spPr>
        <p:txBody>
          <a:bodyPr>
            <a:noAutofit/>
          </a:bodyPr>
          <a:lstStyle/>
          <a:p>
            <a:pPr algn="ctr">
              <a:lnSpc>
                <a:spcPct val="85000"/>
              </a:lnSpc>
            </a:pPr>
            <a:r>
              <a:rPr lang="en-US" sz="1700"/>
              <a:t>(</a:t>
            </a:r>
            <a:r>
              <a:rPr lang="en-US" sz="1700" cap="none"/>
              <a:t>again, </a:t>
            </a:r>
            <a:r>
              <a:rPr lang="en-US" sz="1700" i="1" cap="none"/>
              <a:t>no wrong answers! Try to think of personal experiences where you felt included...what made you feel this way? What about a time when you did not feel heard or respected or valued…what drove those feelings?</a:t>
            </a:r>
            <a:r>
              <a:rPr lang="en-US" sz="1700"/>
              <a:t>)</a:t>
            </a:r>
          </a:p>
        </p:txBody>
      </p:sp>
      <p:sp>
        <p:nvSpPr>
          <p:cNvPr id="3" name="Content Placeholder 2">
            <a:extLst>
              <a:ext uri="{FF2B5EF4-FFF2-40B4-BE49-F238E27FC236}">
                <a16:creationId xmlns:a16="http://schemas.microsoft.com/office/drawing/2014/main" id="{74DDFAEC-CADC-40D1-BA1D-709172772011}"/>
              </a:ext>
            </a:extLst>
          </p:cNvPr>
          <p:cNvSpPr>
            <a:spLocks noGrp="1"/>
          </p:cNvSpPr>
          <p:nvPr>
            <p:ph idx="1"/>
          </p:nvPr>
        </p:nvSpPr>
        <p:spPr>
          <a:xfrm>
            <a:off x="933854" y="2621990"/>
            <a:ext cx="8239329" cy="4809774"/>
          </a:xfrm>
          <a:solidFill>
            <a:schemeClr val="tx1">
              <a:lumMod val="95000"/>
            </a:schemeClr>
          </a:solidFill>
          <a:ln w="38100">
            <a:solidFill>
              <a:srgbClr val="FFC000"/>
            </a:solidFill>
          </a:ln>
        </p:spPr>
        <p:txBody>
          <a:bodyPr/>
          <a:lstStyle/>
          <a:p>
            <a:pPr marL="0" indent="0">
              <a:buNone/>
            </a:pPr>
            <a:r>
              <a:rPr lang="en-US"/>
              <a:t> </a:t>
            </a:r>
          </a:p>
        </p:txBody>
      </p:sp>
      <p:sp>
        <p:nvSpPr>
          <p:cNvPr id="4" name="Rectangle 3">
            <a:extLst>
              <a:ext uri="{FF2B5EF4-FFF2-40B4-BE49-F238E27FC236}">
                <a16:creationId xmlns:a16="http://schemas.microsoft.com/office/drawing/2014/main" id="{23F342D5-D0D4-4CBB-BC41-BC4D2FA0D52B}"/>
              </a:ext>
            </a:extLst>
          </p:cNvPr>
          <p:cNvSpPr/>
          <p:nvPr/>
        </p:nvSpPr>
        <p:spPr>
          <a:xfrm>
            <a:off x="933854" y="681252"/>
            <a:ext cx="8239329" cy="477054"/>
          </a:xfrm>
          <a:prstGeom prst="rect">
            <a:avLst/>
          </a:prstGeom>
        </p:spPr>
        <p:txBody>
          <a:bodyPr wrap="square">
            <a:spAutoFit/>
          </a:bodyPr>
          <a:lstStyle/>
          <a:p>
            <a:pPr algn="ctr"/>
            <a:r>
              <a:rPr lang="en-US" sz="2500" i="1" spc="400">
                <a:latin typeface="+mj-lt"/>
                <a:ea typeface="+mj-ea"/>
                <a:cs typeface="+mj-cs"/>
              </a:rPr>
              <a:t>Brainstorm</a:t>
            </a:r>
            <a:r>
              <a:rPr lang="en-US" sz="2500">
                <a:latin typeface="+mj-lt"/>
              </a:rPr>
              <a:t>: What does it mean to feel INCLUDED?</a:t>
            </a:r>
          </a:p>
        </p:txBody>
      </p:sp>
    </p:spTree>
    <p:extLst>
      <p:ext uri="{BB962C8B-B14F-4D97-AF65-F5344CB8AC3E}">
        <p14:creationId xmlns:p14="http://schemas.microsoft.com/office/powerpoint/2010/main" val="2165107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A1E"/>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3F342D5-D0D4-4CBB-BC41-BC4D2FA0D52B}"/>
              </a:ext>
            </a:extLst>
          </p:cNvPr>
          <p:cNvSpPr/>
          <p:nvPr/>
        </p:nvSpPr>
        <p:spPr>
          <a:xfrm>
            <a:off x="927101" y="839977"/>
            <a:ext cx="8242300" cy="2015936"/>
          </a:xfrm>
          <a:prstGeom prst="rect">
            <a:avLst/>
          </a:prstGeom>
        </p:spPr>
        <p:txBody>
          <a:bodyPr wrap="square">
            <a:spAutoFit/>
          </a:bodyPr>
          <a:lstStyle/>
          <a:p>
            <a:pPr algn="ctr"/>
            <a:r>
              <a:rPr lang="en-US" sz="2500" i="1" spc="400">
                <a:latin typeface="+mj-lt"/>
                <a:ea typeface="+mj-ea"/>
                <a:cs typeface="+mj-cs"/>
              </a:rPr>
              <a:t>Now that we have explored your personal thoughts and definitions for DE&amp;I, let’s think about how these are reflected in your member association Mission, Vision, and Values…</a:t>
            </a:r>
            <a:endParaRPr lang="en-US" sz="2500">
              <a:latin typeface="+mj-lt"/>
            </a:endParaRPr>
          </a:p>
        </p:txBody>
      </p:sp>
      <p:pic>
        <p:nvPicPr>
          <p:cNvPr id="1026" name="Picture 2">
            <a:extLst>
              <a:ext uri="{FF2B5EF4-FFF2-40B4-BE49-F238E27FC236}">
                <a16:creationId xmlns:a16="http://schemas.microsoft.com/office/drawing/2014/main" id="{C1517935-7851-47AA-AECB-996967BFB1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101" y="3061197"/>
            <a:ext cx="8242300" cy="4320182"/>
          </a:xfrm>
          <a:prstGeom prst="rect">
            <a:avLst/>
          </a:prstGeom>
          <a:noFill/>
          <a:ln w="38100">
            <a:solidFill>
              <a:srgbClr val="FFC000"/>
            </a:solidFill>
          </a:ln>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109D6418-FE9C-476B-A1D9-18B67E63B456}"/>
              </a:ext>
            </a:extLst>
          </p:cNvPr>
          <p:cNvSpPr/>
          <p:nvPr/>
        </p:nvSpPr>
        <p:spPr>
          <a:xfrm>
            <a:off x="888999" y="7432179"/>
            <a:ext cx="5648341" cy="276999"/>
          </a:xfrm>
          <a:prstGeom prst="rect">
            <a:avLst/>
          </a:prstGeom>
        </p:spPr>
        <p:txBody>
          <a:bodyPr wrap="none">
            <a:spAutoFit/>
          </a:bodyPr>
          <a:lstStyle/>
          <a:p>
            <a:r>
              <a:rPr lang="en-US" sz="1200"/>
              <a:t>Quote from the Nelson Mandela Foundation: https://www.nelsonmandela.org/</a:t>
            </a:r>
          </a:p>
        </p:txBody>
      </p:sp>
    </p:spTree>
    <p:extLst>
      <p:ext uri="{BB962C8B-B14F-4D97-AF65-F5344CB8AC3E}">
        <p14:creationId xmlns:p14="http://schemas.microsoft.com/office/powerpoint/2010/main" val="3564443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A1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589A-1B23-4188-B392-6101664B325B}"/>
              </a:ext>
            </a:extLst>
          </p:cNvPr>
          <p:cNvSpPr>
            <a:spLocks noGrp="1"/>
          </p:cNvSpPr>
          <p:nvPr>
            <p:ph type="title"/>
          </p:nvPr>
        </p:nvSpPr>
        <p:spPr>
          <a:xfrm>
            <a:off x="933854" y="1225684"/>
            <a:ext cx="8239329" cy="1276216"/>
          </a:xfrm>
          <a:solidFill>
            <a:schemeClr val="tx1">
              <a:lumMod val="95000"/>
            </a:schemeClr>
          </a:solidFill>
          <a:ln w="38100">
            <a:solidFill>
              <a:srgbClr val="FFC000"/>
            </a:solidFill>
          </a:ln>
        </p:spPr>
        <p:txBody>
          <a:bodyPr>
            <a:noAutofit/>
          </a:bodyPr>
          <a:lstStyle/>
          <a:p>
            <a:pPr algn="ctr">
              <a:lnSpc>
                <a:spcPct val="85000"/>
              </a:lnSpc>
            </a:pPr>
            <a:r>
              <a:rPr lang="en-US" sz="1700"/>
              <a:t> </a:t>
            </a:r>
          </a:p>
        </p:txBody>
      </p:sp>
      <p:sp>
        <p:nvSpPr>
          <p:cNvPr id="3" name="Content Placeholder 2">
            <a:extLst>
              <a:ext uri="{FF2B5EF4-FFF2-40B4-BE49-F238E27FC236}">
                <a16:creationId xmlns:a16="http://schemas.microsoft.com/office/drawing/2014/main" id="{74DDFAEC-CADC-40D1-BA1D-709172772011}"/>
              </a:ext>
            </a:extLst>
          </p:cNvPr>
          <p:cNvSpPr>
            <a:spLocks noGrp="1"/>
          </p:cNvSpPr>
          <p:nvPr>
            <p:ph idx="1"/>
          </p:nvPr>
        </p:nvSpPr>
        <p:spPr>
          <a:xfrm>
            <a:off x="933854" y="3679566"/>
            <a:ext cx="8239329" cy="3752198"/>
          </a:xfrm>
          <a:solidFill>
            <a:schemeClr val="tx1">
              <a:lumMod val="95000"/>
            </a:schemeClr>
          </a:solidFill>
          <a:ln w="38100">
            <a:solidFill>
              <a:srgbClr val="FFC000"/>
            </a:solidFill>
          </a:ln>
        </p:spPr>
        <p:txBody>
          <a:bodyPr/>
          <a:lstStyle/>
          <a:p>
            <a:pPr marL="0" indent="0">
              <a:buNone/>
            </a:pPr>
            <a:r>
              <a:rPr lang="en-US"/>
              <a:t> </a:t>
            </a:r>
          </a:p>
        </p:txBody>
      </p:sp>
      <p:sp>
        <p:nvSpPr>
          <p:cNvPr id="4" name="Rectangle 3">
            <a:extLst>
              <a:ext uri="{FF2B5EF4-FFF2-40B4-BE49-F238E27FC236}">
                <a16:creationId xmlns:a16="http://schemas.microsoft.com/office/drawing/2014/main" id="{23F342D5-D0D4-4CBB-BC41-BC4D2FA0D52B}"/>
              </a:ext>
            </a:extLst>
          </p:cNvPr>
          <p:cNvSpPr/>
          <p:nvPr/>
        </p:nvSpPr>
        <p:spPr>
          <a:xfrm>
            <a:off x="933854" y="681252"/>
            <a:ext cx="8239329" cy="477054"/>
          </a:xfrm>
          <a:prstGeom prst="rect">
            <a:avLst/>
          </a:prstGeom>
        </p:spPr>
        <p:txBody>
          <a:bodyPr wrap="square">
            <a:spAutoFit/>
          </a:bodyPr>
          <a:lstStyle/>
          <a:p>
            <a:pPr algn="ctr"/>
            <a:r>
              <a:rPr lang="en-US" sz="2500" i="1" spc="400">
                <a:latin typeface="+mj-lt"/>
                <a:ea typeface="+mj-ea"/>
                <a:cs typeface="+mj-cs"/>
              </a:rPr>
              <a:t>What is your MA’s Mission Statement?</a:t>
            </a:r>
            <a:endParaRPr lang="en-US" sz="2500">
              <a:latin typeface="+mj-lt"/>
            </a:endParaRPr>
          </a:p>
        </p:txBody>
      </p:sp>
      <p:sp>
        <p:nvSpPr>
          <p:cNvPr id="5" name="Rectangle 4">
            <a:extLst>
              <a:ext uri="{FF2B5EF4-FFF2-40B4-BE49-F238E27FC236}">
                <a16:creationId xmlns:a16="http://schemas.microsoft.com/office/drawing/2014/main" id="{950B646F-57A3-40FA-B188-F236FDE8453B}"/>
              </a:ext>
            </a:extLst>
          </p:cNvPr>
          <p:cNvSpPr/>
          <p:nvPr/>
        </p:nvSpPr>
        <p:spPr>
          <a:xfrm>
            <a:off x="933854" y="2659846"/>
            <a:ext cx="8239329" cy="861774"/>
          </a:xfrm>
          <a:prstGeom prst="rect">
            <a:avLst/>
          </a:prstGeom>
        </p:spPr>
        <p:txBody>
          <a:bodyPr wrap="square" lIns="91440" tIns="45720" rIns="91440" bIns="45720" anchor="t">
            <a:spAutoFit/>
          </a:bodyPr>
          <a:lstStyle/>
          <a:p>
            <a:pPr algn="ctr"/>
            <a:r>
              <a:rPr lang="en-US" sz="2500" i="1" spc="400">
                <a:latin typeface="+mj-lt"/>
                <a:ea typeface="+mj-ea"/>
                <a:cs typeface="+mj-cs"/>
              </a:rPr>
              <a:t>Think about how the principles of DE&amp;I are represented in this statement…</a:t>
            </a:r>
            <a:endParaRPr lang="en-US" sz="2500">
              <a:latin typeface="+mj-lt"/>
            </a:endParaRPr>
          </a:p>
        </p:txBody>
      </p:sp>
    </p:spTree>
    <p:extLst>
      <p:ext uri="{BB962C8B-B14F-4D97-AF65-F5344CB8AC3E}">
        <p14:creationId xmlns:p14="http://schemas.microsoft.com/office/powerpoint/2010/main" val="304134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A1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589A-1B23-4188-B392-6101664B325B}"/>
              </a:ext>
            </a:extLst>
          </p:cNvPr>
          <p:cNvSpPr>
            <a:spLocks noGrp="1"/>
          </p:cNvSpPr>
          <p:nvPr>
            <p:ph type="title"/>
          </p:nvPr>
        </p:nvSpPr>
        <p:spPr>
          <a:xfrm>
            <a:off x="933854" y="1225684"/>
            <a:ext cx="8239329" cy="1276216"/>
          </a:xfrm>
          <a:solidFill>
            <a:schemeClr val="tx1">
              <a:lumMod val="95000"/>
            </a:schemeClr>
          </a:solidFill>
          <a:ln w="38100">
            <a:solidFill>
              <a:srgbClr val="FFC000"/>
            </a:solidFill>
          </a:ln>
        </p:spPr>
        <p:txBody>
          <a:bodyPr>
            <a:noAutofit/>
          </a:bodyPr>
          <a:lstStyle/>
          <a:p>
            <a:pPr algn="ctr">
              <a:lnSpc>
                <a:spcPct val="85000"/>
              </a:lnSpc>
            </a:pPr>
            <a:r>
              <a:rPr lang="en-US" sz="1700"/>
              <a:t> </a:t>
            </a:r>
          </a:p>
        </p:txBody>
      </p:sp>
      <p:sp>
        <p:nvSpPr>
          <p:cNvPr id="3" name="Content Placeholder 2">
            <a:extLst>
              <a:ext uri="{FF2B5EF4-FFF2-40B4-BE49-F238E27FC236}">
                <a16:creationId xmlns:a16="http://schemas.microsoft.com/office/drawing/2014/main" id="{74DDFAEC-CADC-40D1-BA1D-709172772011}"/>
              </a:ext>
            </a:extLst>
          </p:cNvPr>
          <p:cNvSpPr>
            <a:spLocks noGrp="1"/>
          </p:cNvSpPr>
          <p:nvPr>
            <p:ph idx="1"/>
          </p:nvPr>
        </p:nvSpPr>
        <p:spPr>
          <a:xfrm>
            <a:off x="933854" y="3679566"/>
            <a:ext cx="8239329" cy="3752198"/>
          </a:xfrm>
          <a:solidFill>
            <a:schemeClr val="tx1">
              <a:lumMod val="95000"/>
            </a:schemeClr>
          </a:solidFill>
          <a:ln w="38100">
            <a:solidFill>
              <a:srgbClr val="FFC000"/>
            </a:solidFill>
          </a:ln>
        </p:spPr>
        <p:txBody>
          <a:bodyPr/>
          <a:lstStyle/>
          <a:p>
            <a:pPr marL="0" indent="0">
              <a:buNone/>
            </a:pPr>
            <a:r>
              <a:rPr lang="en-US"/>
              <a:t> </a:t>
            </a:r>
          </a:p>
        </p:txBody>
      </p:sp>
      <p:sp>
        <p:nvSpPr>
          <p:cNvPr id="4" name="Rectangle 3">
            <a:extLst>
              <a:ext uri="{FF2B5EF4-FFF2-40B4-BE49-F238E27FC236}">
                <a16:creationId xmlns:a16="http://schemas.microsoft.com/office/drawing/2014/main" id="{23F342D5-D0D4-4CBB-BC41-BC4D2FA0D52B}"/>
              </a:ext>
            </a:extLst>
          </p:cNvPr>
          <p:cNvSpPr/>
          <p:nvPr/>
        </p:nvSpPr>
        <p:spPr>
          <a:xfrm>
            <a:off x="933854" y="681252"/>
            <a:ext cx="8239329" cy="477054"/>
          </a:xfrm>
          <a:prstGeom prst="rect">
            <a:avLst/>
          </a:prstGeom>
        </p:spPr>
        <p:txBody>
          <a:bodyPr wrap="square">
            <a:spAutoFit/>
          </a:bodyPr>
          <a:lstStyle/>
          <a:p>
            <a:pPr algn="ctr"/>
            <a:r>
              <a:rPr lang="en-US" sz="2500" i="1" spc="400">
                <a:latin typeface="+mj-lt"/>
                <a:ea typeface="+mj-ea"/>
                <a:cs typeface="+mj-cs"/>
              </a:rPr>
              <a:t>What is your MA’s Vision Statement?</a:t>
            </a:r>
            <a:endParaRPr lang="en-US" sz="2500">
              <a:latin typeface="+mj-lt"/>
            </a:endParaRPr>
          </a:p>
        </p:txBody>
      </p:sp>
      <p:sp>
        <p:nvSpPr>
          <p:cNvPr id="5" name="Rectangle 4">
            <a:extLst>
              <a:ext uri="{FF2B5EF4-FFF2-40B4-BE49-F238E27FC236}">
                <a16:creationId xmlns:a16="http://schemas.microsoft.com/office/drawing/2014/main" id="{950B646F-57A3-40FA-B188-F236FDE8453B}"/>
              </a:ext>
            </a:extLst>
          </p:cNvPr>
          <p:cNvSpPr/>
          <p:nvPr/>
        </p:nvSpPr>
        <p:spPr>
          <a:xfrm>
            <a:off x="933854" y="2659846"/>
            <a:ext cx="8239329" cy="861774"/>
          </a:xfrm>
          <a:prstGeom prst="rect">
            <a:avLst/>
          </a:prstGeom>
        </p:spPr>
        <p:txBody>
          <a:bodyPr wrap="square" lIns="91440" tIns="45720" rIns="91440" bIns="45720" anchor="t">
            <a:spAutoFit/>
          </a:bodyPr>
          <a:lstStyle/>
          <a:p>
            <a:pPr algn="ctr"/>
            <a:r>
              <a:rPr lang="en-US" sz="2500" i="1" spc="400">
                <a:latin typeface="+mj-lt"/>
                <a:ea typeface="+mj-ea"/>
                <a:cs typeface="+mj-cs"/>
              </a:rPr>
              <a:t>Think about how the principles of DE&amp;I are represented in this statement…</a:t>
            </a:r>
            <a:endParaRPr lang="en-US" sz="2500">
              <a:latin typeface="+mj-lt"/>
            </a:endParaRPr>
          </a:p>
        </p:txBody>
      </p:sp>
    </p:spTree>
    <p:extLst>
      <p:ext uri="{BB962C8B-B14F-4D97-AF65-F5344CB8AC3E}">
        <p14:creationId xmlns:p14="http://schemas.microsoft.com/office/powerpoint/2010/main" val="129652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A1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589A-1B23-4188-B392-6101664B325B}"/>
              </a:ext>
            </a:extLst>
          </p:cNvPr>
          <p:cNvSpPr>
            <a:spLocks noGrp="1"/>
          </p:cNvSpPr>
          <p:nvPr>
            <p:ph type="title"/>
          </p:nvPr>
        </p:nvSpPr>
        <p:spPr>
          <a:xfrm>
            <a:off x="933854" y="1225684"/>
            <a:ext cx="8239329" cy="1276216"/>
          </a:xfrm>
          <a:solidFill>
            <a:schemeClr val="tx1">
              <a:lumMod val="95000"/>
            </a:schemeClr>
          </a:solidFill>
          <a:ln w="38100">
            <a:solidFill>
              <a:srgbClr val="FFC000"/>
            </a:solidFill>
          </a:ln>
        </p:spPr>
        <p:txBody>
          <a:bodyPr>
            <a:noAutofit/>
          </a:bodyPr>
          <a:lstStyle/>
          <a:p>
            <a:pPr algn="ctr">
              <a:lnSpc>
                <a:spcPct val="85000"/>
              </a:lnSpc>
            </a:pPr>
            <a:r>
              <a:rPr lang="en-US" sz="1700"/>
              <a:t> </a:t>
            </a:r>
          </a:p>
        </p:txBody>
      </p:sp>
      <p:sp>
        <p:nvSpPr>
          <p:cNvPr id="3" name="Content Placeholder 2">
            <a:extLst>
              <a:ext uri="{FF2B5EF4-FFF2-40B4-BE49-F238E27FC236}">
                <a16:creationId xmlns:a16="http://schemas.microsoft.com/office/drawing/2014/main" id="{74DDFAEC-CADC-40D1-BA1D-709172772011}"/>
              </a:ext>
            </a:extLst>
          </p:cNvPr>
          <p:cNvSpPr>
            <a:spLocks noGrp="1"/>
          </p:cNvSpPr>
          <p:nvPr>
            <p:ph idx="1"/>
          </p:nvPr>
        </p:nvSpPr>
        <p:spPr>
          <a:xfrm>
            <a:off x="933854" y="3679566"/>
            <a:ext cx="8239329" cy="3752198"/>
          </a:xfrm>
          <a:solidFill>
            <a:schemeClr val="tx1">
              <a:lumMod val="95000"/>
            </a:schemeClr>
          </a:solidFill>
          <a:ln w="38100">
            <a:solidFill>
              <a:srgbClr val="FFC000"/>
            </a:solidFill>
          </a:ln>
        </p:spPr>
        <p:txBody>
          <a:bodyPr/>
          <a:lstStyle/>
          <a:p>
            <a:pPr marL="0" indent="0">
              <a:buNone/>
            </a:pPr>
            <a:r>
              <a:rPr lang="en-US"/>
              <a:t> </a:t>
            </a:r>
          </a:p>
        </p:txBody>
      </p:sp>
      <p:sp>
        <p:nvSpPr>
          <p:cNvPr id="4" name="Rectangle 3">
            <a:extLst>
              <a:ext uri="{FF2B5EF4-FFF2-40B4-BE49-F238E27FC236}">
                <a16:creationId xmlns:a16="http://schemas.microsoft.com/office/drawing/2014/main" id="{23F342D5-D0D4-4CBB-BC41-BC4D2FA0D52B}"/>
              </a:ext>
            </a:extLst>
          </p:cNvPr>
          <p:cNvSpPr/>
          <p:nvPr/>
        </p:nvSpPr>
        <p:spPr>
          <a:xfrm>
            <a:off x="933854" y="681252"/>
            <a:ext cx="8239329" cy="477054"/>
          </a:xfrm>
          <a:prstGeom prst="rect">
            <a:avLst/>
          </a:prstGeom>
        </p:spPr>
        <p:txBody>
          <a:bodyPr wrap="square">
            <a:spAutoFit/>
          </a:bodyPr>
          <a:lstStyle/>
          <a:p>
            <a:pPr algn="ctr"/>
            <a:r>
              <a:rPr lang="en-US" sz="2500" i="1" spc="400">
                <a:latin typeface="+mj-lt"/>
                <a:ea typeface="+mj-ea"/>
                <a:cs typeface="+mj-cs"/>
              </a:rPr>
              <a:t>What are your MA’s Values?</a:t>
            </a:r>
            <a:endParaRPr lang="en-US" sz="2500">
              <a:latin typeface="+mj-lt"/>
            </a:endParaRPr>
          </a:p>
        </p:txBody>
      </p:sp>
      <p:sp>
        <p:nvSpPr>
          <p:cNvPr id="5" name="Rectangle 4">
            <a:extLst>
              <a:ext uri="{FF2B5EF4-FFF2-40B4-BE49-F238E27FC236}">
                <a16:creationId xmlns:a16="http://schemas.microsoft.com/office/drawing/2014/main" id="{950B646F-57A3-40FA-B188-F236FDE8453B}"/>
              </a:ext>
            </a:extLst>
          </p:cNvPr>
          <p:cNvSpPr/>
          <p:nvPr/>
        </p:nvSpPr>
        <p:spPr>
          <a:xfrm>
            <a:off x="933854" y="2659846"/>
            <a:ext cx="8239329" cy="861774"/>
          </a:xfrm>
          <a:prstGeom prst="rect">
            <a:avLst/>
          </a:prstGeom>
        </p:spPr>
        <p:txBody>
          <a:bodyPr wrap="square" lIns="91440" tIns="45720" rIns="91440" bIns="45720" anchor="t">
            <a:spAutoFit/>
          </a:bodyPr>
          <a:lstStyle/>
          <a:p>
            <a:pPr algn="ctr"/>
            <a:r>
              <a:rPr lang="en-US" sz="2500" i="1" spc="400">
                <a:latin typeface="+mj-lt"/>
                <a:ea typeface="+mj-ea"/>
                <a:cs typeface="+mj-cs"/>
              </a:rPr>
              <a:t>Think about how the principles of DE&amp;I are represented in these values…</a:t>
            </a:r>
            <a:endParaRPr lang="en-US" sz="2500">
              <a:latin typeface="+mj-lt"/>
            </a:endParaRPr>
          </a:p>
        </p:txBody>
      </p:sp>
    </p:spTree>
    <p:extLst>
      <p:ext uri="{BB962C8B-B14F-4D97-AF65-F5344CB8AC3E}">
        <p14:creationId xmlns:p14="http://schemas.microsoft.com/office/powerpoint/2010/main" val="1172425267"/>
      </p:ext>
    </p:extLst>
  </p:cSld>
  <p:clrMapOvr>
    <a:masterClrMapping/>
  </p:clrMapOvr>
</p:sld>
</file>

<file path=ppt/theme/theme1.xml><?xml version="1.0" encoding="utf-8"?>
<a:theme xmlns:a="http://schemas.openxmlformats.org/drawingml/2006/main" name="LeafVTI">
  <a:themeElements>
    <a:clrScheme name="AnalogousFromDarkSeedLeftStep">
      <a:dk1>
        <a:srgbClr val="000000"/>
      </a:dk1>
      <a:lt1>
        <a:srgbClr val="FFFFFF"/>
      </a:lt1>
      <a:dk2>
        <a:srgbClr val="30201B"/>
      </a:dk2>
      <a:lt2>
        <a:srgbClr val="F0F0F3"/>
      </a:lt2>
      <a:accent1>
        <a:srgbClr val="9EA741"/>
      </a:accent1>
      <a:accent2>
        <a:srgbClr val="B18A3B"/>
      </a:accent2>
      <a:accent3>
        <a:srgbClr val="C36A4D"/>
      </a:accent3>
      <a:accent4>
        <a:srgbClr val="B13B4E"/>
      </a:accent4>
      <a:accent5>
        <a:srgbClr val="C34D92"/>
      </a:accent5>
      <a:accent6>
        <a:srgbClr val="B13BB1"/>
      </a:accent6>
      <a:hlink>
        <a:srgbClr val="C04276"/>
      </a:hlink>
      <a:folHlink>
        <a:srgbClr val="7F7F7F"/>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docProps/app.xml><?xml version="1.0" encoding="utf-8"?>
<Properties xmlns="http://schemas.openxmlformats.org/officeDocument/2006/extended-properties" xmlns:vt="http://schemas.openxmlformats.org/officeDocument/2006/docPropsVTypes">
  <Template>TM03090434[[fn=Wood Type]]</Template>
  <TotalTime>0</TotalTime>
  <Words>539</Words>
  <Application>Microsoft Office PowerPoint</Application>
  <PresentationFormat>Custom</PresentationFormat>
  <Paragraphs>36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Avenir Next LT Pro Light</vt:lpstr>
      <vt:lpstr>Rockwell Nova Light</vt:lpstr>
      <vt:lpstr>Wingdings</vt:lpstr>
      <vt:lpstr>LeafVTI</vt:lpstr>
      <vt:lpstr>Exploring and defining DIVERSITY, EQUITY AND INCLUSION goals for your MEMBER ASSOCIATION</vt:lpstr>
      <vt:lpstr>STEP 1.  EXPLORING WHAT DIVERSITY, EQUITY AND INCLUSION MEAN TO YOUR MEMBER ASSOCIATION</vt:lpstr>
      <vt:lpstr>(there is no wrong answer; you can write words, phrases, feelings, stories, experiences, draw images…this is your expression of diversity)</vt:lpstr>
      <vt:lpstr>(think about your programs, opportunities, information availability…scholarships, awards, event speakers/moderators, information distribution, etc.)</vt:lpstr>
      <vt:lpstr>(again, no wrong answers! Try to think of personal experiences where you felt included...what made you feel this way? What about a time when you did not feel heard or respected or valued…what drove those feelings?)</vt:lpstr>
      <vt:lpstr>PowerPoint Presentation</vt:lpstr>
      <vt:lpstr> </vt:lpstr>
      <vt:lpstr>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 1.  EXPLORING WHAT DIVERSITY, EQUITY AND INCLUSION MEAN TO YOUR MEMBER ASSOCIATION</dc:title>
  <dc:creator>Steiner, Kristi</dc:creator>
  <cp:lastModifiedBy>Jeff Berlin</cp:lastModifiedBy>
  <cp:revision>7</cp:revision>
  <dcterms:created xsi:type="dcterms:W3CDTF">2021-06-22T14:45:39Z</dcterms:created>
  <dcterms:modified xsi:type="dcterms:W3CDTF">2021-08-16T14:47:35Z</dcterms:modified>
</cp:coreProperties>
</file>